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61A1B-40B6-ED32-0D9A-A7B6375B6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 System job 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536F8-EE8E-CBC1-DE31-D48C1C6DB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</a:t>
            </a:r>
          </a:p>
          <a:p>
            <a:r>
              <a:rPr lang="en-US" dirty="0"/>
              <a:t>This snippet is an FYI only.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6B004-EAEF-B82D-6A5E-E4F77458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0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09CC-EB29-9693-86AF-A092D0F95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Dues 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45322-C1EA-EF6E-3729-850FA73C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 yearly on July 1 </a:t>
            </a:r>
          </a:p>
          <a:p>
            <a:pPr lvl="1"/>
            <a:r>
              <a:rPr lang="en-US" dirty="0"/>
              <a:t>Due in full no later than July 31</a:t>
            </a:r>
          </a:p>
          <a:p>
            <a:r>
              <a:rPr lang="en-US" dirty="0"/>
              <a:t>Any outstanding Membership dues will be reminded via email on the 5 and 25 monthly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2379E-45A1-205D-2BA0-7410A087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7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48D7-D96D-3D05-F523-24123B43E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Participation Fee 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281B5-C8F3-D250-A797-0D687B385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Invoices emailed on October 15</a:t>
            </a:r>
          </a:p>
          <a:p>
            <a:pPr lvl="1"/>
            <a:r>
              <a:rPr lang="en-US" dirty="0"/>
              <a:t>Participation Fees are due upon receipt</a:t>
            </a:r>
          </a:p>
          <a:p>
            <a:r>
              <a:rPr lang="en-US" dirty="0"/>
              <a:t>Participation Fee invoices with NEW fees are sent</a:t>
            </a:r>
          </a:p>
          <a:p>
            <a:pPr lvl="1"/>
            <a:r>
              <a:rPr lang="en-US" dirty="0"/>
              <a:t>December 15, February 15, April 15,  and June 15</a:t>
            </a:r>
          </a:p>
          <a:p>
            <a:r>
              <a:rPr lang="en-US" dirty="0"/>
              <a:t>Any outstanding Participation Fees will be reminded via email on the 5th and 25th of each month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D3129-4E7D-003F-4A8B-53A85E56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2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B84B-97F8-465C-3AFB-B029D208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Member 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BF794-8337-D80B-4EC4-DDA14FC2D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646239"/>
            <a:ext cx="8596668" cy="3880773"/>
          </a:xfrm>
        </p:spPr>
        <p:txBody>
          <a:bodyPr/>
          <a:lstStyle/>
          <a:p>
            <a:r>
              <a:rPr lang="en-US" dirty="0"/>
              <a:t>Are emailed the day the new member is added to the system</a:t>
            </a:r>
          </a:p>
          <a:p>
            <a:r>
              <a:rPr lang="en-US" dirty="0"/>
              <a:t>All payments are due upon receipt of the invoice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9993E-C093-BDBF-78E9-D8815DC3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66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3DC8-07BD-9DC7-B09E-68387E05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Incrementing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910B8-E5D8-E9DB-D6A6-DC5D3CE1E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488613"/>
            <a:ext cx="8596668" cy="3880773"/>
          </a:xfrm>
        </p:spPr>
        <p:txBody>
          <a:bodyPr/>
          <a:lstStyle/>
          <a:p>
            <a:r>
              <a:rPr lang="en-US" dirty="0"/>
              <a:t>December 31 </a:t>
            </a:r>
          </a:p>
          <a:p>
            <a:pPr lvl="1"/>
            <a:r>
              <a:rPr lang="en-US" dirty="0"/>
              <a:t>for all enrolled students for all term types </a:t>
            </a:r>
          </a:p>
          <a:p>
            <a:r>
              <a:rPr lang="en-US" dirty="0"/>
              <a:t>March 15</a:t>
            </a:r>
          </a:p>
          <a:p>
            <a:pPr lvl="1"/>
            <a:r>
              <a:rPr lang="en-US" dirty="0"/>
              <a:t>For Quarter and Trimester terms only</a:t>
            </a:r>
          </a:p>
          <a:p>
            <a:r>
              <a:rPr lang="en-US" dirty="0"/>
              <a:t>May 31</a:t>
            </a:r>
          </a:p>
          <a:p>
            <a:pPr lvl="1"/>
            <a:r>
              <a:rPr lang="en-US" dirty="0"/>
              <a:t>For all enrolled students for all term types </a:t>
            </a:r>
          </a:p>
          <a:p>
            <a:r>
              <a:rPr lang="en-US" dirty="0"/>
              <a:t>August 15</a:t>
            </a:r>
          </a:p>
          <a:p>
            <a:pPr lvl="1"/>
            <a:r>
              <a:rPr lang="en-US" dirty="0"/>
              <a:t>for all enrolled students for all term types </a:t>
            </a:r>
          </a:p>
          <a:p>
            <a:r>
              <a:rPr lang="en-US" dirty="0"/>
              <a:t>If the student has reached their maximum eligibility, the student’s record is closed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BC47A-0220-EEEE-8A63-CCDA4C17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5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B74F-3907-8A89-DA34-B99CD49DE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the student as Enrolled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AB1ED-99F4-96E4-0940-9E194448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488613"/>
            <a:ext cx="8596668" cy="3880773"/>
          </a:xfrm>
        </p:spPr>
        <p:txBody>
          <a:bodyPr/>
          <a:lstStyle/>
          <a:p>
            <a:r>
              <a:rPr lang="en-US" dirty="0"/>
              <a:t>Beginning on August 15, the Import school can mark students as enrolled</a:t>
            </a:r>
          </a:p>
          <a:p>
            <a:r>
              <a:rPr lang="en-US" dirty="0"/>
              <a:t>Be sure to confirm with the Registrar before marking any student as enrolled</a:t>
            </a:r>
          </a:p>
          <a:p>
            <a:r>
              <a:rPr lang="en-US" dirty="0"/>
              <a:t>If an error is made, the Import school can move the student’s status accordingly</a:t>
            </a:r>
          </a:p>
          <a:p>
            <a:r>
              <a:rPr lang="en-US" dirty="0"/>
              <a:t>All eligible students should be marked enrolled no later than October 14 if a fall student and immediately for all other students</a:t>
            </a:r>
          </a:p>
          <a:p>
            <a:endParaRPr lang="en-US" dirty="0"/>
          </a:p>
          <a:p>
            <a:r>
              <a:rPr lang="en-US" dirty="0"/>
              <a:t>There is no email reminder for this action!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CA7FC-4E95-76BC-D80D-E9933D9E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0726-44AC-879C-0C5C-1B5F2A59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Stale Applications (Export school)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903F-F47F-8491-0325-576A7690D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760539"/>
            <a:ext cx="8596668" cy="3880773"/>
          </a:xfrm>
        </p:spPr>
        <p:txBody>
          <a:bodyPr/>
          <a:lstStyle/>
          <a:p>
            <a:r>
              <a:rPr lang="en-US" dirty="0"/>
              <a:t>Export applications not approved by the Export school on June 30 for the current award year will expire	</a:t>
            </a:r>
          </a:p>
          <a:p>
            <a:pPr lvl="1"/>
            <a:r>
              <a:rPr lang="en-US" dirty="0"/>
              <a:t>I.e..  Award Year 2024-2025 export applications not approved or denied by June 30 will expire at midnight June 30</a:t>
            </a:r>
          </a:p>
          <a:p>
            <a:pPr lvl="1"/>
            <a:r>
              <a:rPr lang="en-US" dirty="0"/>
              <a:t>In this situation, the student will need to complete a new application</a:t>
            </a:r>
          </a:p>
          <a:p>
            <a:r>
              <a:rPr lang="en-US" dirty="0"/>
              <a:t>Reminder emails will be sent to the Primary and Secondary TELOs on October 15, March 15, and again on June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F815F-184F-F7AD-4A3E-C16342B9D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00927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4764</TotalTime>
  <Words>344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Open Sans</vt:lpstr>
      <vt:lpstr>Open Sans Semibold</vt:lpstr>
      <vt:lpstr>Wingdings 3</vt:lpstr>
      <vt:lpstr>TE-Powerpoint Template_Blank</vt:lpstr>
      <vt:lpstr>TE System job calendar</vt:lpstr>
      <vt:lpstr>Membership Dues Invoices</vt:lpstr>
      <vt:lpstr>Participation Fee Invoices</vt:lpstr>
      <vt:lpstr>New Member invoices</vt:lpstr>
      <vt:lpstr>Student Eligibility Incrementing</vt:lpstr>
      <vt:lpstr>Marking the student as Enrolled</vt:lpstr>
      <vt:lpstr>Stale Applications (Export school)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2</cp:revision>
  <dcterms:created xsi:type="dcterms:W3CDTF">2024-07-05T19:15:48Z</dcterms:created>
  <dcterms:modified xsi:type="dcterms:W3CDTF">2024-07-09T02:39:55Z</dcterms:modified>
</cp:coreProperties>
</file>