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355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5355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1F3B-AA80-440F-8E63-4CC881C4A5E7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D4FE4278-7238-8D92-C3D0-B8A6F10A8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122" y="4927601"/>
            <a:ext cx="2115347" cy="162719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AD9F405-141D-DA37-56AE-32AADCD1301C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9B53936-F8EF-D2A0-444D-18F3833DAEA7}"/>
              </a:ext>
            </a:extLst>
          </p:cNvPr>
          <p:cNvSpPr/>
          <p:nvPr/>
        </p:nvSpPr>
        <p:spPr>
          <a:xfrm>
            <a:off x="-7541" y="0"/>
            <a:ext cx="3519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2402EF-A07C-5A70-10BF-2A55E30EEE2E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30">
            <a:extLst>
              <a:ext uri="{FF2B5EF4-FFF2-40B4-BE49-F238E27FC236}">
                <a16:creationId xmlns:a16="http://schemas.microsoft.com/office/drawing/2014/main" id="{FDCF7A76-174E-A615-8D43-E98DA816E16A}"/>
              </a:ext>
            </a:extLst>
          </p:cNvPr>
          <p:cNvSpPr/>
          <p:nvPr/>
        </p:nvSpPr>
        <p:spPr>
          <a:xfrm flipH="1">
            <a:off x="9461110" y="-16470"/>
            <a:ext cx="2734764" cy="4944071"/>
          </a:xfrm>
          <a:custGeom>
            <a:avLst/>
            <a:gdLst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4800600 h 4800600"/>
              <a:gd name="connsiteX4" fmla="*/ 0 w 2727715"/>
              <a:gd name="connsiteY4" fmla="*/ 0 h 4800600"/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3530600 h 4800600"/>
              <a:gd name="connsiteX4" fmla="*/ 0 w 2727715"/>
              <a:gd name="connsiteY4" fmla="*/ 0 h 4800600"/>
              <a:gd name="connsiteX0" fmla="*/ 0 w 2727715"/>
              <a:gd name="connsiteY0" fmla="*/ 0 h 5092700"/>
              <a:gd name="connsiteX1" fmla="*/ 2727715 w 2727715"/>
              <a:gd name="connsiteY1" fmla="*/ 0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7715"/>
              <a:gd name="connsiteY0" fmla="*/ 0 h 5092700"/>
              <a:gd name="connsiteX1" fmla="*/ 2715854 w 2727715"/>
              <a:gd name="connsiteY1" fmla="*/ 1175657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8856"/>
              <a:gd name="connsiteY0" fmla="*/ 320634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320634 h 5413334"/>
              <a:gd name="connsiteX0" fmla="*/ 0 w 2728856"/>
              <a:gd name="connsiteY0" fmla="*/ 0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0 h 5413334"/>
              <a:gd name="connsiteX0" fmla="*/ 0 w 2728856"/>
              <a:gd name="connsiteY0" fmla="*/ 991402 h 6404736"/>
              <a:gd name="connsiteX1" fmla="*/ 2727715 w 2728856"/>
              <a:gd name="connsiteY1" fmla="*/ 0 h 6404736"/>
              <a:gd name="connsiteX2" fmla="*/ 2727715 w 2728856"/>
              <a:gd name="connsiteY2" fmla="*/ 6404736 h 6404736"/>
              <a:gd name="connsiteX3" fmla="*/ 0 w 2728856"/>
              <a:gd name="connsiteY3" fmla="*/ 4842636 h 6404736"/>
              <a:gd name="connsiteX4" fmla="*/ 0 w 2728856"/>
              <a:gd name="connsiteY4" fmla="*/ 991402 h 6404736"/>
              <a:gd name="connsiteX0" fmla="*/ 0 w 2738470"/>
              <a:gd name="connsiteY0" fmla="*/ 0 h 6423987"/>
              <a:gd name="connsiteX1" fmla="*/ 2737329 w 2738470"/>
              <a:gd name="connsiteY1" fmla="*/ 19251 h 6423987"/>
              <a:gd name="connsiteX2" fmla="*/ 2737329 w 2738470"/>
              <a:gd name="connsiteY2" fmla="*/ 6423987 h 6423987"/>
              <a:gd name="connsiteX3" fmla="*/ 9614 w 2738470"/>
              <a:gd name="connsiteY3" fmla="*/ 4861887 h 6423987"/>
              <a:gd name="connsiteX4" fmla="*/ 0 w 2738470"/>
              <a:gd name="connsiteY4" fmla="*/ 0 h 6423987"/>
              <a:gd name="connsiteX0" fmla="*/ 0 w 2738470"/>
              <a:gd name="connsiteY0" fmla="*/ 9625 h 6404736"/>
              <a:gd name="connsiteX1" fmla="*/ 2737329 w 2738470"/>
              <a:gd name="connsiteY1" fmla="*/ 0 h 6404736"/>
              <a:gd name="connsiteX2" fmla="*/ 2737329 w 2738470"/>
              <a:gd name="connsiteY2" fmla="*/ 6404736 h 6404736"/>
              <a:gd name="connsiteX3" fmla="*/ 9614 w 2738470"/>
              <a:gd name="connsiteY3" fmla="*/ 4842636 h 6404736"/>
              <a:gd name="connsiteX4" fmla="*/ 0 w 2738470"/>
              <a:gd name="connsiteY4" fmla="*/ 9625 h 6404736"/>
              <a:gd name="connsiteX0" fmla="*/ 0 w 2737329"/>
              <a:gd name="connsiteY0" fmla="*/ 6 h 6395117"/>
              <a:gd name="connsiteX1" fmla="*/ 2725467 w 2737329"/>
              <a:gd name="connsiteY1" fmla="*/ 1451046 h 6395117"/>
              <a:gd name="connsiteX2" fmla="*/ 2737329 w 2737329"/>
              <a:gd name="connsiteY2" fmla="*/ 6395117 h 6395117"/>
              <a:gd name="connsiteX3" fmla="*/ 9614 w 2737329"/>
              <a:gd name="connsiteY3" fmla="*/ 4833017 h 6395117"/>
              <a:gd name="connsiteX4" fmla="*/ 0 w 2737329"/>
              <a:gd name="connsiteY4" fmla="*/ 6 h 6395117"/>
              <a:gd name="connsiteX0" fmla="*/ 0 w 2737329"/>
              <a:gd name="connsiteY0" fmla="*/ 0 h 4946321"/>
              <a:gd name="connsiteX1" fmla="*/ 2725467 w 2737329"/>
              <a:gd name="connsiteY1" fmla="*/ 2250 h 4946321"/>
              <a:gd name="connsiteX2" fmla="*/ 2737329 w 2737329"/>
              <a:gd name="connsiteY2" fmla="*/ 4946321 h 4946321"/>
              <a:gd name="connsiteX3" fmla="*/ 9614 w 2737329"/>
              <a:gd name="connsiteY3" fmla="*/ 3384221 h 4946321"/>
              <a:gd name="connsiteX4" fmla="*/ 0 w 2737329"/>
              <a:gd name="connsiteY4" fmla="*/ 0 h 4946321"/>
              <a:gd name="connsiteX0" fmla="*/ 0 w 2737329"/>
              <a:gd name="connsiteY0" fmla="*/ 9252 h 4944071"/>
              <a:gd name="connsiteX1" fmla="*/ 2725467 w 2737329"/>
              <a:gd name="connsiteY1" fmla="*/ 0 h 4944071"/>
              <a:gd name="connsiteX2" fmla="*/ 2737329 w 2737329"/>
              <a:gd name="connsiteY2" fmla="*/ 4944071 h 4944071"/>
              <a:gd name="connsiteX3" fmla="*/ 9614 w 2737329"/>
              <a:gd name="connsiteY3" fmla="*/ 3381971 h 4944071"/>
              <a:gd name="connsiteX4" fmla="*/ 0 w 2737329"/>
              <a:gd name="connsiteY4" fmla="*/ 9252 h 4944071"/>
              <a:gd name="connsiteX0" fmla="*/ 0 w 2731585"/>
              <a:gd name="connsiteY0" fmla="*/ 3501 h 4944071"/>
              <a:gd name="connsiteX1" fmla="*/ 2719723 w 2731585"/>
              <a:gd name="connsiteY1" fmla="*/ 0 h 4944071"/>
              <a:gd name="connsiteX2" fmla="*/ 2731585 w 2731585"/>
              <a:gd name="connsiteY2" fmla="*/ 4944071 h 4944071"/>
              <a:gd name="connsiteX3" fmla="*/ 3870 w 2731585"/>
              <a:gd name="connsiteY3" fmla="*/ 3381971 h 4944071"/>
              <a:gd name="connsiteX4" fmla="*/ 0 w 2731585"/>
              <a:gd name="connsiteY4" fmla="*/ 3501 h 4944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1585" h="4944071">
                <a:moveTo>
                  <a:pt x="0" y="3501"/>
                </a:moveTo>
                <a:lnTo>
                  <a:pt x="2719723" y="0"/>
                </a:lnTo>
                <a:cubicBezTo>
                  <a:pt x="2723677" y="1305681"/>
                  <a:pt x="2727631" y="3638390"/>
                  <a:pt x="2731585" y="4944071"/>
                </a:cubicBezTo>
                <a:lnTo>
                  <a:pt x="3870" y="3381971"/>
                </a:lnTo>
                <a:cubicBezTo>
                  <a:pt x="665" y="1761342"/>
                  <a:pt x="3205" y="1624130"/>
                  <a:pt x="0" y="35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678DF6A-C5C4-F472-0A02-01720B749164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iangle 13">
            <a:extLst>
              <a:ext uri="{FF2B5EF4-FFF2-40B4-BE49-F238E27FC236}">
                <a16:creationId xmlns:a16="http://schemas.microsoft.com/office/drawing/2014/main" id="{2A4338D0-632D-FBE3-0174-2688CD11F5D8}"/>
              </a:ext>
            </a:extLst>
          </p:cNvPr>
          <p:cNvSpPr/>
          <p:nvPr/>
        </p:nvSpPr>
        <p:spPr>
          <a:xfrm rot="16200000">
            <a:off x="9241192" y="424667"/>
            <a:ext cx="3172273" cy="2734718"/>
          </a:xfrm>
          <a:prstGeom prst="triangle">
            <a:avLst>
              <a:gd name="adj" fmla="val 49584"/>
            </a:avLst>
          </a:prstGeom>
          <a:solidFill>
            <a:schemeClr val="accent3">
              <a:lumMod val="60000"/>
              <a:lumOff val="40000"/>
              <a:alpha val="2488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32DD29C-9E6C-E1E6-1FA4-30C893FEF67A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riangle 8">
            <a:extLst>
              <a:ext uri="{FF2B5EF4-FFF2-40B4-BE49-F238E27FC236}">
                <a16:creationId xmlns:a16="http://schemas.microsoft.com/office/drawing/2014/main" id="{E0F44261-BBAF-1903-67B9-C290BCE1E40A}"/>
              </a:ext>
            </a:extLst>
          </p:cNvPr>
          <p:cNvSpPr/>
          <p:nvPr/>
        </p:nvSpPr>
        <p:spPr>
          <a:xfrm rot="16200000">
            <a:off x="10035710" y="-571455"/>
            <a:ext cx="1579861" cy="2728970"/>
          </a:xfrm>
          <a:custGeom>
            <a:avLst/>
            <a:gdLst>
              <a:gd name="connsiteX0" fmla="*/ 0 w 3172273"/>
              <a:gd name="connsiteY0" fmla="*/ 2734718 h 2734718"/>
              <a:gd name="connsiteX1" fmla="*/ 1572940 w 3172273"/>
              <a:gd name="connsiteY1" fmla="*/ 0 h 2734718"/>
              <a:gd name="connsiteX2" fmla="*/ 3172273 w 3172273"/>
              <a:gd name="connsiteY2" fmla="*/ 2734718 h 2734718"/>
              <a:gd name="connsiteX3" fmla="*/ 0 w 3172273"/>
              <a:gd name="connsiteY3" fmla="*/ 2734718 h 2734718"/>
              <a:gd name="connsiteX0" fmla="*/ 0 w 1596517"/>
              <a:gd name="connsiteY0" fmla="*/ 2734718 h 2734718"/>
              <a:gd name="connsiteX1" fmla="*/ 1572940 w 1596517"/>
              <a:gd name="connsiteY1" fmla="*/ 0 h 2734718"/>
              <a:gd name="connsiteX2" fmla="*/ 1596517 w 1596517"/>
              <a:gd name="connsiteY2" fmla="*/ 2728970 h 2734718"/>
              <a:gd name="connsiteX3" fmla="*/ 0 w 1596517"/>
              <a:gd name="connsiteY3" fmla="*/ 2734718 h 2734718"/>
              <a:gd name="connsiteX0" fmla="*/ 0 w 1596517"/>
              <a:gd name="connsiteY0" fmla="*/ 2740469 h 2740469"/>
              <a:gd name="connsiteX1" fmla="*/ 1572940 w 1596517"/>
              <a:gd name="connsiteY1" fmla="*/ 0 h 2740469"/>
              <a:gd name="connsiteX2" fmla="*/ 1596517 w 1596517"/>
              <a:gd name="connsiteY2" fmla="*/ 2734721 h 2740469"/>
              <a:gd name="connsiteX3" fmla="*/ 0 w 1596517"/>
              <a:gd name="connsiteY3" fmla="*/ 2740469 h 2740469"/>
              <a:gd name="connsiteX0" fmla="*/ 0 w 1573513"/>
              <a:gd name="connsiteY0" fmla="*/ 2740469 h 2740469"/>
              <a:gd name="connsiteX1" fmla="*/ 1572940 w 1573513"/>
              <a:gd name="connsiteY1" fmla="*/ 0 h 2740469"/>
              <a:gd name="connsiteX2" fmla="*/ 1573513 w 1573513"/>
              <a:gd name="connsiteY2" fmla="*/ 2728970 h 2740469"/>
              <a:gd name="connsiteX3" fmla="*/ 0 w 1573513"/>
              <a:gd name="connsiteY3" fmla="*/ 2740469 h 2740469"/>
              <a:gd name="connsiteX0" fmla="*/ 0 w 1576688"/>
              <a:gd name="connsiteY0" fmla="*/ 2734119 h 2734119"/>
              <a:gd name="connsiteX1" fmla="*/ 1576115 w 1576688"/>
              <a:gd name="connsiteY1" fmla="*/ 0 h 2734119"/>
              <a:gd name="connsiteX2" fmla="*/ 1576688 w 1576688"/>
              <a:gd name="connsiteY2" fmla="*/ 2728970 h 2734119"/>
              <a:gd name="connsiteX3" fmla="*/ 0 w 1576688"/>
              <a:gd name="connsiteY3" fmla="*/ 2734119 h 2734119"/>
              <a:gd name="connsiteX0" fmla="*/ 0 w 1579861"/>
              <a:gd name="connsiteY0" fmla="*/ 2727772 h 2728970"/>
              <a:gd name="connsiteX1" fmla="*/ 1579288 w 1579861"/>
              <a:gd name="connsiteY1" fmla="*/ 0 h 2728970"/>
              <a:gd name="connsiteX2" fmla="*/ 1579861 w 1579861"/>
              <a:gd name="connsiteY2" fmla="*/ 2728970 h 2728970"/>
              <a:gd name="connsiteX3" fmla="*/ 0 w 1579861"/>
              <a:gd name="connsiteY3" fmla="*/ 2727772 h 272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9861" h="2728970">
                <a:moveTo>
                  <a:pt x="0" y="2727772"/>
                </a:moveTo>
                <a:lnTo>
                  <a:pt x="1579288" y="0"/>
                </a:lnTo>
                <a:lnTo>
                  <a:pt x="1579861" y="2728970"/>
                </a:lnTo>
                <a:lnTo>
                  <a:pt x="0" y="272777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3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20A5-BE0F-4A5D-8545-738E2ABB972B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54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69FB-10F9-4160-AFD1-74DF664FE8AC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781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9322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887A49-F366-4D88-3797-076601CE485C}"/>
              </a:ext>
            </a:extLst>
          </p:cNvPr>
          <p:cNvSpPr/>
          <p:nvPr/>
        </p:nvSpPr>
        <p:spPr>
          <a:xfrm>
            <a:off x="-28876" y="0"/>
            <a:ext cx="95026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latin typeface="Arial"/>
              </a:rPr>
              <a:t>”</a:t>
            </a:r>
            <a:endParaRPr lang="en-US" dirty="0">
              <a:solidFill>
                <a:schemeClr val="accent2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418819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3134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D98E67C-D45D-F0A8-9395-56FDD57366FF}"/>
              </a:ext>
            </a:extLst>
          </p:cNvPr>
          <p:cNvSpPr/>
          <p:nvPr/>
        </p:nvSpPr>
        <p:spPr>
          <a:xfrm>
            <a:off x="-28876" y="0"/>
            <a:ext cx="95026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1BE615B-F2B1-42CC-9BF4-74644FD3D70C}" type="datetime1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84568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59580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FBE3-4410-4A55-9915-8E6BA6A84421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28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plit - Wide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AD97FC6-F92F-F521-9F1F-788120867373}"/>
              </a:ext>
            </a:extLst>
          </p:cNvPr>
          <p:cNvSpPr/>
          <p:nvPr/>
        </p:nvSpPr>
        <p:spPr>
          <a:xfrm>
            <a:off x="3676851" y="-19250"/>
            <a:ext cx="8515150" cy="6886876"/>
          </a:xfrm>
          <a:custGeom>
            <a:avLst/>
            <a:gdLst>
              <a:gd name="connsiteX0" fmla="*/ 0 w 7783629"/>
              <a:gd name="connsiteY0" fmla="*/ 0 h 6858000"/>
              <a:gd name="connsiteX1" fmla="*/ 7783629 w 7783629"/>
              <a:gd name="connsiteY1" fmla="*/ 0 h 6858000"/>
              <a:gd name="connsiteX2" fmla="*/ 7783629 w 7783629"/>
              <a:gd name="connsiteY2" fmla="*/ 6858000 h 6858000"/>
              <a:gd name="connsiteX3" fmla="*/ 0 w 7783629"/>
              <a:gd name="connsiteY3" fmla="*/ 6858000 h 6858000"/>
              <a:gd name="connsiteX4" fmla="*/ 0 w 7783629"/>
              <a:gd name="connsiteY4" fmla="*/ 0 h 6858000"/>
              <a:gd name="connsiteX0" fmla="*/ 0 w 7783629"/>
              <a:gd name="connsiteY0" fmla="*/ 0 h 6858000"/>
              <a:gd name="connsiteX1" fmla="*/ 7783629 w 7783629"/>
              <a:gd name="connsiteY1" fmla="*/ 0 h 6858000"/>
              <a:gd name="connsiteX2" fmla="*/ 7783629 w 7783629"/>
              <a:gd name="connsiteY2" fmla="*/ 6858000 h 6858000"/>
              <a:gd name="connsiteX3" fmla="*/ 972152 w 7783629"/>
              <a:gd name="connsiteY3" fmla="*/ 6858000 h 6858000"/>
              <a:gd name="connsiteX4" fmla="*/ 0 w 7783629"/>
              <a:gd name="connsiteY4" fmla="*/ 0 h 6858000"/>
              <a:gd name="connsiteX0" fmla="*/ 0 w 8505524"/>
              <a:gd name="connsiteY0" fmla="*/ 0 h 6867625"/>
              <a:gd name="connsiteX1" fmla="*/ 7783629 w 8505524"/>
              <a:gd name="connsiteY1" fmla="*/ 0 h 6867625"/>
              <a:gd name="connsiteX2" fmla="*/ 8505524 w 8505524"/>
              <a:gd name="connsiteY2" fmla="*/ 6867625 h 6867625"/>
              <a:gd name="connsiteX3" fmla="*/ 972152 w 8505524"/>
              <a:gd name="connsiteY3" fmla="*/ 6858000 h 6867625"/>
              <a:gd name="connsiteX4" fmla="*/ 0 w 8505524"/>
              <a:gd name="connsiteY4" fmla="*/ 0 h 6867625"/>
              <a:gd name="connsiteX0" fmla="*/ 0 w 8505524"/>
              <a:gd name="connsiteY0" fmla="*/ 28876 h 6896501"/>
              <a:gd name="connsiteX1" fmla="*/ 8505523 w 8505524"/>
              <a:gd name="connsiteY1" fmla="*/ 0 h 6896501"/>
              <a:gd name="connsiteX2" fmla="*/ 8505524 w 8505524"/>
              <a:gd name="connsiteY2" fmla="*/ 6896501 h 6896501"/>
              <a:gd name="connsiteX3" fmla="*/ 972152 w 8505524"/>
              <a:gd name="connsiteY3" fmla="*/ 6886876 h 6896501"/>
              <a:gd name="connsiteX4" fmla="*/ 0 w 8505524"/>
              <a:gd name="connsiteY4" fmla="*/ 28876 h 6896501"/>
              <a:gd name="connsiteX0" fmla="*/ 0 w 8505524"/>
              <a:gd name="connsiteY0" fmla="*/ 19251 h 6886876"/>
              <a:gd name="connsiteX1" fmla="*/ 8505523 w 8505524"/>
              <a:gd name="connsiteY1" fmla="*/ 0 h 6886876"/>
              <a:gd name="connsiteX2" fmla="*/ 8505524 w 8505524"/>
              <a:gd name="connsiteY2" fmla="*/ 6886876 h 6886876"/>
              <a:gd name="connsiteX3" fmla="*/ 972152 w 8505524"/>
              <a:gd name="connsiteY3" fmla="*/ 6877251 h 6886876"/>
              <a:gd name="connsiteX4" fmla="*/ 0 w 8505524"/>
              <a:gd name="connsiteY4" fmla="*/ 19251 h 6886876"/>
              <a:gd name="connsiteX0" fmla="*/ 0 w 8505524"/>
              <a:gd name="connsiteY0" fmla="*/ 19251 h 6886876"/>
              <a:gd name="connsiteX1" fmla="*/ 8505523 w 8505524"/>
              <a:gd name="connsiteY1" fmla="*/ 0 h 6886876"/>
              <a:gd name="connsiteX2" fmla="*/ 8505524 w 8505524"/>
              <a:gd name="connsiteY2" fmla="*/ 6886876 h 6886876"/>
              <a:gd name="connsiteX3" fmla="*/ 972152 w 8505524"/>
              <a:gd name="connsiteY3" fmla="*/ 6877251 h 6886876"/>
              <a:gd name="connsiteX4" fmla="*/ 0 w 8505524"/>
              <a:gd name="connsiteY4" fmla="*/ 19251 h 6886876"/>
              <a:gd name="connsiteX0" fmla="*/ 0 w 8515150"/>
              <a:gd name="connsiteY0" fmla="*/ 9626 h 6886876"/>
              <a:gd name="connsiteX1" fmla="*/ 8515149 w 8515150"/>
              <a:gd name="connsiteY1" fmla="*/ 0 h 6886876"/>
              <a:gd name="connsiteX2" fmla="*/ 8515150 w 8515150"/>
              <a:gd name="connsiteY2" fmla="*/ 6886876 h 6886876"/>
              <a:gd name="connsiteX3" fmla="*/ 981778 w 8515150"/>
              <a:gd name="connsiteY3" fmla="*/ 6877251 h 6886876"/>
              <a:gd name="connsiteX4" fmla="*/ 0 w 8515150"/>
              <a:gd name="connsiteY4" fmla="*/ 9626 h 688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5150" h="6886876">
                <a:moveTo>
                  <a:pt x="0" y="9626"/>
                </a:moveTo>
                <a:lnTo>
                  <a:pt x="8515149" y="0"/>
                </a:lnTo>
                <a:cubicBezTo>
                  <a:pt x="8515149" y="2298834"/>
                  <a:pt x="8515150" y="4588042"/>
                  <a:pt x="8515150" y="6886876"/>
                </a:cubicBezTo>
                <a:lnTo>
                  <a:pt x="981778" y="6877251"/>
                </a:lnTo>
                <a:lnTo>
                  <a:pt x="0" y="962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6609ACC-3970-75F2-6A54-AFA99B2969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39509" y="6374176"/>
            <a:ext cx="91193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49D9987-0B37-44DD-904E-808FDF6F7341}" type="datetime1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D8373A2-56B1-FAC7-DDC2-27C7EB245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710" y="6374176"/>
            <a:ext cx="62976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944D69C-A96E-31AE-817A-2E6757028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5039" y="6374176"/>
            <a:ext cx="68333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6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- Wide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B52D5C-C12F-09EC-EECC-892DCC61F358}"/>
              </a:ext>
            </a:extLst>
          </p:cNvPr>
          <p:cNvSpPr/>
          <p:nvPr/>
        </p:nvSpPr>
        <p:spPr>
          <a:xfrm>
            <a:off x="529389" y="0"/>
            <a:ext cx="1166261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2F0AAE0-741A-F6E2-4022-E554E16C04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39509" y="6374176"/>
            <a:ext cx="911939" cy="365125"/>
          </a:xfrm>
        </p:spPr>
        <p:txBody>
          <a:bodyPr/>
          <a:lstStyle/>
          <a:p>
            <a:fld id="{049D9987-0B37-44DD-904E-808FDF6F7341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E64100A-1BA2-587F-5200-F37E7E95B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710" y="6374176"/>
            <a:ext cx="62976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9C03EB9-5044-3503-C57E-DE24974CB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5039" y="6374176"/>
            <a:ext cx="683339" cy="365125"/>
          </a:xfrm>
        </p:spPr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86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9987-0B37-44DD-904E-808FDF6F7341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55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3E0-2639-45CD-BBEB-17360F5DB124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25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6FE-FC8A-460D-95A0-03315EBCEB8C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15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CBC4-E1E2-4F52-B6CD-BBA9C3A0AC4D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84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0A1C-E13C-4005-AD6B-40EB15D52A4B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61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30">
            <a:extLst>
              <a:ext uri="{FF2B5EF4-FFF2-40B4-BE49-F238E27FC236}">
                <a16:creationId xmlns:a16="http://schemas.microsoft.com/office/drawing/2014/main" id="{389C2D09-D892-FCDB-CB0F-3D01928AA90F}"/>
              </a:ext>
            </a:extLst>
          </p:cNvPr>
          <p:cNvSpPr/>
          <p:nvPr/>
        </p:nvSpPr>
        <p:spPr>
          <a:xfrm flipH="1">
            <a:off x="9461110" y="-16470"/>
            <a:ext cx="2734764" cy="4944071"/>
          </a:xfrm>
          <a:custGeom>
            <a:avLst/>
            <a:gdLst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4800600 h 4800600"/>
              <a:gd name="connsiteX4" fmla="*/ 0 w 2727715"/>
              <a:gd name="connsiteY4" fmla="*/ 0 h 4800600"/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3530600 h 4800600"/>
              <a:gd name="connsiteX4" fmla="*/ 0 w 2727715"/>
              <a:gd name="connsiteY4" fmla="*/ 0 h 4800600"/>
              <a:gd name="connsiteX0" fmla="*/ 0 w 2727715"/>
              <a:gd name="connsiteY0" fmla="*/ 0 h 5092700"/>
              <a:gd name="connsiteX1" fmla="*/ 2727715 w 2727715"/>
              <a:gd name="connsiteY1" fmla="*/ 0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7715"/>
              <a:gd name="connsiteY0" fmla="*/ 0 h 5092700"/>
              <a:gd name="connsiteX1" fmla="*/ 2715854 w 2727715"/>
              <a:gd name="connsiteY1" fmla="*/ 1175657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8856"/>
              <a:gd name="connsiteY0" fmla="*/ 320634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320634 h 5413334"/>
              <a:gd name="connsiteX0" fmla="*/ 0 w 2728856"/>
              <a:gd name="connsiteY0" fmla="*/ 0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0 h 5413334"/>
              <a:gd name="connsiteX0" fmla="*/ 0 w 2728856"/>
              <a:gd name="connsiteY0" fmla="*/ 991402 h 6404736"/>
              <a:gd name="connsiteX1" fmla="*/ 2727715 w 2728856"/>
              <a:gd name="connsiteY1" fmla="*/ 0 h 6404736"/>
              <a:gd name="connsiteX2" fmla="*/ 2727715 w 2728856"/>
              <a:gd name="connsiteY2" fmla="*/ 6404736 h 6404736"/>
              <a:gd name="connsiteX3" fmla="*/ 0 w 2728856"/>
              <a:gd name="connsiteY3" fmla="*/ 4842636 h 6404736"/>
              <a:gd name="connsiteX4" fmla="*/ 0 w 2728856"/>
              <a:gd name="connsiteY4" fmla="*/ 991402 h 6404736"/>
              <a:gd name="connsiteX0" fmla="*/ 0 w 2738470"/>
              <a:gd name="connsiteY0" fmla="*/ 0 h 6423987"/>
              <a:gd name="connsiteX1" fmla="*/ 2737329 w 2738470"/>
              <a:gd name="connsiteY1" fmla="*/ 19251 h 6423987"/>
              <a:gd name="connsiteX2" fmla="*/ 2737329 w 2738470"/>
              <a:gd name="connsiteY2" fmla="*/ 6423987 h 6423987"/>
              <a:gd name="connsiteX3" fmla="*/ 9614 w 2738470"/>
              <a:gd name="connsiteY3" fmla="*/ 4861887 h 6423987"/>
              <a:gd name="connsiteX4" fmla="*/ 0 w 2738470"/>
              <a:gd name="connsiteY4" fmla="*/ 0 h 6423987"/>
              <a:gd name="connsiteX0" fmla="*/ 0 w 2738470"/>
              <a:gd name="connsiteY0" fmla="*/ 9625 h 6404736"/>
              <a:gd name="connsiteX1" fmla="*/ 2737329 w 2738470"/>
              <a:gd name="connsiteY1" fmla="*/ 0 h 6404736"/>
              <a:gd name="connsiteX2" fmla="*/ 2737329 w 2738470"/>
              <a:gd name="connsiteY2" fmla="*/ 6404736 h 6404736"/>
              <a:gd name="connsiteX3" fmla="*/ 9614 w 2738470"/>
              <a:gd name="connsiteY3" fmla="*/ 4842636 h 6404736"/>
              <a:gd name="connsiteX4" fmla="*/ 0 w 2738470"/>
              <a:gd name="connsiteY4" fmla="*/ 9625 h 6404736"/>
              <a:gd name="connsiteX0" fmla="*/ 0 w 2737329"/>
              <a:gd name="connsiteY0" fmla="*/ 6 h 6395117"/>
              <a:gd name="connsiteX1" fmla="*/ 2725467 w 2737329"/>
              <a:gd name="connsiteY1" fmla="*/ 1451046 h 6395117"/>
              <a:gd name="connsiteX2" fmla="*/ 2737329 w 2737329"/>
              <a:gd name="connsiteY2" fmla="*/ 6395117 h 6395117"/>
              <a:gd name="connsiteX3" fmla="*/ 9614 w 2737329"/>
              <a:gd name="connsiteY3" fmla="*/ 4833017 h 6395117"/>
              <a:gd name="connsiteX4" fmla="*/ 0 w 2737329"/>
              <a:gd name="connsiteY4" fmla="*/ 6 h 6395117"/>
              <a:gd name="connsiteX0" fmla="*/ 0 w 2737329"/>
              <a:gd name="connsiteY0" fmla="*/ 0 h 4946321"/>
              <a:gd name="connsiteX1" fmla="*/ 2725467 w 2737329"/>
              <a:gd name="connsiteY1" fmla="*/ 2250 h 4946321"/>
              <a:gd name="connsiteX2" fmla="*/ 2737329 w 2737329"/>
              <a:gd name="connsiteY2" fmla="*/ 4946321 h 4946321"/>
              <a:gd name="connsiteX3" fmla="*/ 9614 w 2737329"/>
              <a:gd name="connsiteY3" fmla="*/ 3384221 h 4946321"/>
              <a:gd name="connsiteX4" fmla="*/ 0 w 2737329"/>
              <a:gd name="connsiteY4" fmla="*/ 0 h 4946321"/>
              <a:gd name="connsiteX0" fmla="*/ 0 w 2737329"/>
              <a:gd name="connsiteY0" fmla="*/ 9252 h 4944071"/>
              <a:gd name="connsiteX1" fmla="*/ 2725467 w 2737329"/>
              <a:gd name="connsiteY1" fmla="*/ 0 h 4944071"/>
              <a:gd name="connsiteX2" fmla="*/ 2737329 w 2737329"/>
              <a:gd name="connsiteY2" fmla="*/ 4944071 h 4944071"/>
              <a:gd name="connsiteX3" fmla="*/ 9614 w 2737329"/>
              <a:gd name="connsiteY3" fmla="*/ 3381971 h 4944071"/>
              <a:gd name="connsiteX4" fmla="*/ 0 w 2737329"/>
              <a:gd name="connsiteY4" fmla="*/ 9252 h 4944071"/>
              <a:gd name="connsiteX0" fmla="*/ 0 w 2731585"/>
              <a:gd name="connsiteY0" fmla="*/ 3501 h 4944071"/>
              <a:gd name="connsiteX1" fmla="*/ 2719723 w 2731585"/>
              <a:gd name="connsiteY1" fmla="*/ 0 h 4944071"/>
              <a:gd name="connsiteX2" fmla="*/ 2731585 w 2731585"/>
              <a:gd name="connsiteY2" fmla="*/ 4944071 h 4944071"/>
              <a:gd name="connsiteX3" fmla="*/ 3870 w 2731585"/>
              <a:gd name="connsiteY3" fmla="*/ 3381971 h 4944071"/>
              <a:gd name="connsiteX4" fmla="*/ 0 w 2731585"/>
              <a:gd name="connsiteY4" fmla="*/ 3501 h 4944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1585" h="4944071">
                <a:moveTo>
                  <a:pt x="0" y="3501"/>
                </a:moveTo>
                <a:lnTo>
                  <a:pt x="2719723" y="0"/>
                </a:lnTo>
                <a:cubicBezTo>
                  <a:pt x="2723677" y="1305681"/>
                  <a:pt x="2727631" y="3638390"/>
                  <a:pt x="2731585" y="4944071"/>
                </a:cubicBezTo>
                <a:lnTo>
                  <a:pt x="3870" y="3381971"/>
                </a:lnTo>
                <a:cubicBezTo>
                  <a:pt x="665" y="1761342"/>
                  <a:pt x="3205" y="1624130"/>
                  <a:pt x="0" y="35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710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710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39509" y="6374176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C1BE615B-F2B1-42CC-9BF4-74644FD3D70C}" type="datetime1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1710" y="6374176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5039" y="6374176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09BEE289-E719-DCCC-3A44-90F4F391A20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386" y="4976545"/>
            <a:ext cx="2206508" cy="1697314"/>
          </a:xfrm>
          <a:prstGeom prst="rect">
            <a:avLst/>
          </a:prstGeom>
        </p:spPr>
      </p:pic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4EFD041-BDE9-22EF-B649-84C7A73DC200}"/>
              </a:ext>
            </a:extLst>
          </p:cNvPr>
          <p:cNvCxnSpPr>
            <a:cxnSpLocks/>
          </p:cNvCxnSpPr>
          <p:nvPr/>
        </p:nvCxnSpPr>
        <p:spPr>
          <a:xfrm flipH="1">
            <a:off x="611710" y="6268923"/>
            <a:ext cx="85966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197CC75-E810-A5BF-4ECE-B162B1FA6C9C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riangle 71">
            <a:extLst>
              <a:ext uri="{FF2B5EF4-FFF2-40B4-BE49-F238E27FC236}">
                <a16:creationId xmlns:a16="http://schemas.microsoft.com/office/drawing/2014/main" id="{175BF7DB-DEC2-ABEC-D6DE-DC8C37620E36}"/>
              </a:ext>
            </a:extLst>
          </p:cNvPr>
          <p:cNvSpPr/>
          <p:nvPr/>
        </p:nvSpPr>
        <p:spPr>
          <a:xfrm rot="16200000">
            <a:off x="9241192" y="424667"/>
            <a:ext cx="3172273" cy="2734718"/>
          </a:xfrm>
          <a:prstGeom prst="triangle">
            <a:avLst>
              <a:gd name="adj" fmla="val 49584"/>
            </a:avLst>
          </a:prstGeom>
          <a:solidFill>
            <a:schemeClr val="accent3">
              <a:lumMod val="60000"/>
              <a:lumOff val="40000"/>
              <a:alpha val="2488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084A5E7-0CE0-90AA-CD2D-EB006029E538}"/>
              </a:ext>
            </a:extLst>
          </p:cNvPr>
          <p:cNvSpPr/>
          <p:nvPr/>
        </p:nvSpPr>
        <p:spPr>
          <a:xfrm>
            <a:off x="-7541" y="0"/>
            <a:ext cx="3519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DB6A19B-4159-1406-5616-A2B2D71F31DB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riangle 8">
            <a:extLst>
              <a:ext uri="{FF2B5EF4-FFF2-40B4-BE49-F238E27FC236}">
                <a16:creationId xmlns:a16="http://schemas.microsoft.com/office/drawing/2014/main" id="{8B3667A2-4DD2-9591-7CC3-3998E3679E6F}"/>
              </a:ext>
            </a:extLst>
          </p:cNvPr>
          <p:cNvSpPr/>
          <p:nvPr/>
        </p:nvSpPr>
        <p:spPr>
          <a:xfrm rot="16200000">
            <a:off x="10035710" y="-571455"/>
            <a:ext cx="1579861" cy="2728970"/>
          </a:xfrm>
          <a:custGeom>
            <a:avLst/>
            <a:gdLst>
              <a:gd name="connsiteX0" fmla="*/ 0 w 3172273"/>
              <a:gd name="connsiteY0" fmla="*/ 2734718 h 2734718"/>
              <a:gd name="connsiteX1" fmla="*/ 1572940 w 3172273"/>
              <a:gd name="connsiteY1" fmla="*/ 0 h 2734718"/>
              <a:gd name="connsiteX2" fmla="*/ 3172273 w 3172273"/>
              <a:gd name="connsiteY2" fmla="*/ 2734718 h 2734718"/>
              <a:gd name="connsiteX3" fmla="*/ 0 w 3172273"/>
              <a:gd name="connsiteY3" fmla="*/ 2734718 h 2734718"/>
              <a:gd name="connsiteX0" fmla="*/ 0 w 1596517"/>
              <a:gd name="connsiteY0" fmla="*/ 2734718 h 2734718"/>
              <a:gd name="connsiteX1" fmla="*/ 1572940 w 1596517"/>
              <a:gd name="connsiteY1" fmla="*/ 0 h 2734718"/>
              <a:gd name="connsiteX2" fmla="*/ 1596517 w 1596517"/>
              <a:gd name="connsiteY2" fmla="*/ 2728970 h 2734718"/>
              <a:gd name="connsiteX3" fmla="*/ 0 w 1596517"/>
              <a:gd name="connsiteY3" fmla="*/ 2734718 h 2734718"/>
              <a:gd name="connsiteX0" fmla="*/ 0 w 1596517"/>
              <a:gd name="connsiteY0" fmla="*/ 2740469 h 2740469"/>
              <a:gd name="connsiteX1" fmla="*/ 1572940 w 1596517"/>
              <a:gd name="connsiteY1" fmla="*/ 0 h 2740469"/>
              <a:gd name="connsiteX2" fmla="*/ 1596517 w 1596517"/>
              <a:gd name="connsiteY2" fmla="*/ 2734721 h 2740469"/>
              <a:gd name="connsiteX3" fmla="*/ 0 w 1596517"/>
              <a:gd name="connsiteY3" fmla="*/ 2740469 h 2740469"/>
              <a:gd name="connsiteX0" fmla="*/ 0 w 1573513"/>
              <a:gd name="connsiteY0" fmla="*/ 2740469 h 2740469"/>
              <a:gd name="connsiteX1" fmla="*/ 1572940 w 1573513"/>
              <a:gd name="connsiteY1" fmla="*/ 0 h 2740469"/>
              <a:gd name="connsiteX2" fmla="*/ 1573513 w 1573513"/>
              <a:gd name="connsiteY2" fmla="*/ 2728970 h 2740469"/>
              <a:gd name="connsiteX3" fmla="*/ 0 w 1573513"/>
              <a:gd name="connsiteY3" fmla="*/ 2740469 h 2740469"/>
              <a:gd name="connsiteX0" fmla="*/ 0 w 1576688"/>
              <a:gd name="connsiteY0" fmla="*/ 2734119 h 2734119"/>
              <a:gd name="connsiteX1" fmla="*/ 1576115 w 1576688"/>
              <a:gd name="connsiteY1" fmla="*/ 0 h 2734119"/>
              <a:gd name="connsiteX2" fmla="*/ 1576688 w 1576688"/>
              <a:gd name="connsiteY2" fmla="*/ 2728970 h 2734119"/>
              <a:gd name="connsiteX3" fmla="*/ 0 w 1576688"/>
              <a:gd name="connsiteY3" fmla="*/ 2734119 h 2734119"/>
              <a:gd name="connsiteX0" fmla="*/ 0 w 1579861"/>
              <a:gd name="connsiteY0" fmla="*/ 2727772 h 2728970"/>
              <a:gd name="connsiteX1" fmla="*/ 1579288 w 1579861"/>
              <a:gd name="connsiteY1" fmla="*/ 0 h 2728970"/>
              <a:gd name="connsiteX2" fmla="*/ 1579861 w 1579861"/>
              <a:gd name="connsiteY2" fmla="*/ 2728970 h 2728970"/>
              <a:gd name="connsiteX3" fmla="*/ 0 w 1579861"/>
              <a:gd name="connsiteY3" fmla="*/ 2727772 h 272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9861" h="2728970">
                <a:moveTo>
                  <a:pt x="0" y="2727772"/>
                </a:moveTo>
                <a:lnTo>
                  <a:pt x="1579288" y="0"/>
                </a:lnTo>
                <a:lnTo>
                  <a:pt x="1579861" y="2728970"/>
                </a:lnTo>
                <a:lnTo>
                  <a:pt x="0" y="272777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2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5" r:id="rId3"/>
    <p:sldLayoutId id="2147483706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accent1"/>
          </a:solidFill>
          <a:latin typeface="Open Sans Semibold" panose="020B0606030504020204" pitchFamily="34" charset="0"/>
          <a:ea typeface="Open Sans Semibold" panose="020B0606030504020204" pitchFamily="34" charset="0"/>
          <a:cs typeface="Open Sans Semibold" panose="020B060603050402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tuitionexchange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EDE80-7826-1CE0-E436-C9C1A0BE81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School Profile specific 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F9D721-FD5D-4FC8-EF89-BDCB4F9A91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heading on the following slides details where you find the information for responding to School specific 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A63072-1CA4-5307-0D16-8832BDE4C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972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1D949-E61C-1241-CCD0-37833C83F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– </a:t>
            </a:r>
            <a:br>
              <a:rPr lang="en-US" dirty="0"/>
            </a:br>
            <a:r>
              <a:rPr lang="en-US" dirty="0"/>
              <a:t>	School Profile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2447F-8AA2-273C-5E70-5B0EA0445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0" y="1930401"/>
            <a:ext cx="8596668" cy="411096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If any of the required information is missing, the school will be greyed out and not available for student selection</a:t>
            </a:r>
          </a:p>
          <a:p>
            <a:r>
              <a:rPr lang="en-US" dirty="0"/>
              <a:t>General biographical information was imported into the system</a:t>
            </a:r>
          </a:p>
          <a:p>
            <a:pPr lvl="1"/>
            <a:r>
              <a:rPr lang="en-US" dirty="0"/>
              <a:t>If any general information is incorrect – the Primary TELO can update all information EXCEPT the school’s name</a:t>
            </a:r>
          </a:p>
          <a:p>
            <a:pPr lvl="2"/>
            <a:r>
              <a:rPr lang="en-US" dirty="0"/>
              <a:t>Contact TE Central @ </a:t>
            </a:r>
            <a:r>
              <a:rPr lang="en-US" dirty="0">
                <a:hlinkClick r:id="rId2"/>
              </a:rPr>
              <a:t>info@tuitionexchange.org</a:t>
            </a:r>
            <a:r>
              <a:rPr lang="en-US" dirty="0"/>
              <a:t>, sharing the name currently listed in the TE system and the new name</a:t>
            </a:r>
          </a:p>
          <a:p>
            <a:pPr lvl="2"/>
            <a:r>
              <a:rPr lang="en-US" dirty="0"/>
              <a:t>Please allow 24  business hours for changes to be made</a:t>
            </a:r>
          </a:p>
          <a:p>
            <a:pPr lvl="1"/>
            <a:r>
              <a:rPr lang="en-US" dirty="0"/>
              <a:t>It is the responsibility of the Primary TELO to maintain, add, or delete the contact information listed</a:t>
            </a:r>
          </a:p>
          <a:p>
            <a:pPr lvl="2"/>
            <a:r>
              <a:rPr lang="en-US" dirty="0"/>
              <a:t>TE Central will not contact any listed contact without sharing the information with the Primary and Secondary TELO</a:t>
            </a:r>
          </a:p>
          <a:p>
            <a:pPr lvl="1"/>
            <a:r>
              <a:rPr lang="en-US" dirty="0"/>
              <a:t>Confirm the Users listed are correct</a:t>
            </a:r>
          </a:p>
          <a:p>
            <a:pPr lvl="2"/>
            <a:r>
              <a:rPr lang="en-US" dirty="0"/>
              <a:t>If incorrect, refer to the snippet: Creating and Modifying…</a:t>
            </a:r>
          </a:p>
          <a:p>
            <a:pPr lvl="2"/>
            <a:r>
              <a:rPr lang="en-US" dirty="0"/>
              <a:t>If a secondary TELO is missing, refer to the snippet: Creating and Modifying…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663B96-3C0E-C089-3EBE-7F5EA93BE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719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FD604-5379-ABB4-A479-416C10781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</a:t>
            </a:r>
            <a:br>
              <a:rPr lang="en-US" dirty="0"/>
            </a:br>
            <a:r>
              <a:rPr lang="en-US" dirty="0"/>
              <a:t>	School Profile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3DFEA-82D7-C305-9117-275DCD3E2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0" y="1930400"/>
            <a:ext cx="8596668" cy="388077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Program Settings</a:t>
            </a:r>
          </a:p>
          <a:p>
            <a:pPr lvl="1"/>
            <a:r>
              <a:rPr lang="en-US" dirty="0"/>
              <a:t>Accepting New Students? </a:t>
            </a:r>
          </a:p>
          <a:p>
            <a:pPr lvl="2"/>
            <a:r>
              <a:rPr lang="en-US" dirty="0"/>
              <a:t>The answer should be YES for all active schools</a:t>
            </a:r>
          </a:p>
          <a:p>
            <a:pPr lvl="2"/>
            <a:r>
              <a:rPr lang="en-US" dirty="0"/>
              <a:t>If the answer is NO, the school is not available for student selection</a:t>
            </a:r>
          </a:p>
          <a:p>
            <a:pPr lvl="1"/>
            <a:r>
              <a:rPr lang="en-US" dirty="0"/>
              <a:t>Academic Term</a:t>
            </a:r>
          </a:p>
          <a:p>
            <a:pPr lvl="2"/>
            <a:r>
              <a:rPr lang="en-US" dirty="0"/>
              <a:t>If unknown, contact your Registrar asking if the school’s academic term is: </a:t>
            </a:r>
          </a:p>
          <a:p>
            <a:pPr lvl="2"/>
            <a:r>
              <a:rPr lang="en-US" dirty="0"/>
              <a:t>Semester</a:t>
            </a:r>
          </a:p>
          <a:p>
            <a:pPr lvl="2"/>
            <a:r>
              <a:rPr lang="en-US" dirty="0"/>
              <a:t>Quarter</a:t>
            </a:r>
          </a:p>
          <a:p>
            <a:pPr lvl="2"/>
            <a:r>
              <a:rPr lang="en-US" dirty="0"/>
              <a:t>Trimester</a:t>
            </a:r>
          </a:p>
          <a:p>
            <a:pPr lvl="1"/>
            <a:r>
              <a:rPr lang="en-US" dirty="0"/>
              <a:t>Non-EDU Email Accepted	</a:t>
            </a:r>
          </a:p>
          <a:p>
            <a:pPr lvl="2"/>
            <a:r>
              <a:rPr lang="en-US" dirty="0"/>
              <a:t>Yes, this means only applications with eligible employee email addresses ending in .</a:t>
            </a:r>
            <a:r>
              <a:rPr lang="en-US" dirty="0" err="1"/>
              <a:t>edu</a:t>
            </a:r>
            <a:r>
              <a:rPr lang="en-US" dirty="0"/>
              <a:t> are allowed</a:t>
            </a:r>
          </a:p>
          <a:p>
            <a:pPr lvl="2"/>
            <a:r>
              <a:rPr lang="en-US" dirty="0"/>
              <a:t>No means any application with the eligible employee email address entered is allowed</a:t>
            </a:r>
          </a:p>
          <a:p>
            <a:pPr lvl="2"/>
            <a:r>
              <a:rPr lang="en-US" dirty="0"/>
              <a:t>For more information, refer to the snippet Eligible Employee Email Options</a:t>
            </a:r>
          </a:p>
          <a:p>
            <a:pPr marL="914400" lvl="2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9FB35E-0CE4-E05E-DE4F-778F70CDE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100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6A403-E64F-84C4-B91D-D93719861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–</a:t>
            </a:r>
            <a:br>
              <a:rPr lang="en-US" dirty="0"/>
            </a:br>
            <a:r>
              <a:rPr lang="en-US" dirty="0"/>
              <a:t>	School Profile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1B347-886E-C8AD-03AB-955389E40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0" y="1930400"/>
            <a:ext cx="8596668" cy="419417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Program Settings: Three custom fields – optional for EXPORT schools only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Export schools only </a:t>
            </a:r>
          </a:p>
          <a:p>
            <a:r>
              <a:rPr lang="en-US" dirty="0"/>
              <a:t>Optional</a:t>
            </a:r>
          </a:p>
          <a:p>
            <a:r>
              <a:rPr lang="en-US" dirty="0"/>
              <a:t>Can be open-ended or YES/No </a:t>
            </a:r>
          </a:p>
          <a:p>
            <a:pPr lvl="1"/>
            <a:r>
              <a:rPr lang="en-US" dirty="0"/>
              <a:t>Once determined, do not modify during the Annual Aid Year</a:t>
            </a:r>
          </a:p>
          <a:p>
            <a:r>
              <a:rPr lang="en-US" dirty="0"/>
              <a:t>Are not searchable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26196B-1A7D-5E0A-CD1B-121F2B447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72EE5BB-CB86-C5C0-98D3-CE733C819A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710" y="2276071"/>
            <a:ext cx="7506748" cy="2295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737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728DF-82CC-1B86-744C-B4FC7F81F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710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en-US" dirty="0"/>
              <a:t>School – </a:t>
            </a:r>
            <a:br>
              <a:rPr lang="en-US" dirty="0"/>
            </a:br>
            <a:r>
              <a:rPr lang="en-US" dirty="0"/>
              <a:t>	School Profile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5B1E93C-197F-F7E0-4801-0C44081198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710" y="2832967"/>
            <a:ext cx="8596668" cy="2536017"/>
          </a:xfr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DF38E0-4C6A-D578-21AA-9512D8DAB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5039" y="6374176"/>
            <a:ext cx="683339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3352CBF5-17B8-4387-88A6-ABF9F8C64D5A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D66636-E24F-A6E3-3722-6F29A3E2A801}"/>
              </a:ext>
            </a:extLst>
          </p:cNvPr>
          <p:cNvSpPr txBox="1"/>
          <p:nvPr/>
        </p:nvSpPr>
        <p:spPr>
          <a:xfrm>
            <a:off x="723900" y="1930400"/>
            <a:ext cx="8484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Required. The information should be upbeat. Ask the marketing department for assistance if you are unsure what to share. This is a text-only feature.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FE07A3-A1FB-366A-BF2D-FCA67C747453}"/>
              </a:ext>
            </a:extLst>
          </p:cNvPr>
          <p:cNvSpPr txBox="1"/>
          <p:nvPr/>
        </p:nvSpPr>
        <p:spPr>
          <a:xfrm>
            <a:off x="933450" y="5438775"/>
            <a:ext cx="8105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 you still have questions after reviewing the information, refer to your school guidelines, Registrar, or Marketing Department before contacting TE Central. Thank you! </a:t>
            </a:r>
          </a:p>
        </p:txBody>
      </p:sp>
    </p:spTree>
    <p:extLst>
      <p:ext uri="{BB962C8B-B14F-4D97-AF65-F5344CB8AC3E}">
        <p14:creationId xmlns:p14="http://schemas.microsoft.com/office/powerpoint/2010/main" val="1531654863"/>
      </p:ext>
    </p:extLst>
  </p:cSld>
  <p:clrMapOvr>
    <a:masterClrMapping/>
  </p:clrMapOvr>
</p:sld>
</file>

<file path=ppt/theme/theme1.xml><?xml version="1.0" encoding="utf-8"?>
<a:theme xmlns:a="http://schemas.openxmlformats.org/drawingml/2006/main" name="TE-Powerpoint Template_Blank">
  <a:themeElements>
    <a:clrScheme name="Custom 2">
      <a:dk1>
        <a:srgbClr val="000000"/>
      </a:dk1>
      <a:lt1>
        <a:srgbClr val="FFFFFF"/>
      </a:lt1>
      <a:dk2>
        <a:srgbClr val="003E79"/>
      </a:dk2>
      <a:lt2>
        <a:srgbClr val="DBEFF9"/>
      </a:lt2>
      <a:accent1>
        <a:srgbClr val="003E79"/>
      </a:accent1>
      <a:accent2>
        <a:srgbClr val="BED5E8"/>
      </a:accent2>
      <a:accent3>
        <a:srgbClr val="498B40"/>
      </a:accent3>
      <a:accent4>
        <a:srgbClr val="60B453"/>
      </a:accent4>
      <a:accent5>
        <a:srgbClr val="AFE3A8"/>
      </a:accent5>
      <a:accent6>
        <a:srgbClr val="FFFFFF"/>
      </a:accent6>
      <a:hlink>
        <a:srgbClr val="003E79"/>
      </a:hlink>
      <a:folHlink>
        <a:srgbClr val="498B4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-Powerpoint Template_Blank" id="{E27920E4-0BFC-47FF-8E4C-BEE70043E8DD}" vid="{E4CF1BCE-7111-4A66-A337-55E720EC5E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TE-Powerpoint Template_Blank</Template>
  <TotalTime>3567</TotalTime>
  <Words>390</Words>
  <Application>Microsoft Office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Open Sans</vt:lpstr>
      <vt:lpstr>Open Sans Semibold</vt:lpstr>
      <vt:lpstr>Wingdings 3</vt:lpstr>
      <vt:lpstr>TE-Powerpoint Template_Blank</vt:lpstr>
      <vt:lpstr>School Profile specific questions</vt:lpstr>
      <vt:lpstr>School –   School Profile</vt:lpstr>
      <vt:lpstr>School   School Profile</vt:lpstr>
      <vt:lpstr>School –  School Profile</vt:lpstr>
      <vt:lpstr>School –   School Profile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Janet Hanson</dc:creator>
  <cp:lastModifiedBy>Janet Hanson</cp:lastModifiedBy>
  <cp:revision>2</cp:revision>
  <dcterms:created xsi:type="dcterms:W3CDTF">2024-07-02T15:30:07Z</dcterms:created>
  <dcterms:modified xsi:type="dcterms:W3CDTF">2024-07-05T02:57:22Z</dcterms:modified>
</cp:coreProperties>
</file>