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305" r:id="rId4"/>
    <p:sldId id="259" r:id="rId5"/>
    <p:sldId id="306" r:id="rId6"/>
    <p:sldId id="307" r:id="rId7"/>
    <p:sldId id="28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75355"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875355"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DC1F3B-AA80-440F-8E63-4CC881C4A5E7}"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pic>
        <p:nvPicPr>
          <p:cNvPr id="8" name="Picture 7" descr="A black background with blue and green text&#10;&#10;Description automatically generated">
            <a:extLst>
              <a:ext uri="{FF2B5EF4-FFF2-40B4-BE49-F238E27FC236}">
                <a16:creationId xmlns:a16="http://schemas.microsoft.com/office/drawing/2014/main" id="{D4FE4278-7238-8D92-C3D0-B8A6F10A85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3122" y="4927601"/>
            <a:ext cx="2115347" cy="1627190"/>
          </a:xfrm>
          <a:prstGeom prst="rect">
            <a:avLst/>
          </a:prstGeom>
        </p:spPr>
      </p:pic>
      <p:cxnSp>
        <p:nvCxnSpPr>
          <p:cNvPr id="9" name="Straight Connector 8">
            <a:extLst>
              <a:ext uri="{FF2B5EF4-FFF2-40B4-BE49-F238E27FC236}">
                <a16:creationId xmlns:a16="http://schemas.microsoft.com/office/drawing/2014/main" id="{7AD9F405-141D-DA37-56AE-32AADCD1301C}"/>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9B53936-F8EF-D2A0-444D-18F3833DAEA7}"/>
              </a:ext>
            </a:extLst>
          </p:cNvPr>
          <p:cNvSpPr/>
          <p:nvPr/>
        </p:nvSpPr>
        <p:spPr>
          <a:xfrm>
            <a:off x="-7541" y="0"/>
            <a:ext cx="351925"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222402EF-A07C-5A70-10BF-2A55E30EEE2E}"/>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30">
            <a:extLst>
              <a:ext uri="{FF2B5EF4-FFF2-40B4-BE49-F238E27FC236}">
                <a16:creationId xmlns:a16="http://schemas.microsoft.com/office/drawing/2014/main" id="{FDCF7A76-174E-A615-8D43-E98DA816E16A}"/>
              </a:ext>
            </a:extLst>
          </p:cNvPr>
          <p:cNvSpPr/>
          <p:nvPr/>
        </p:nvSpPr>
        <p:spPr>
          <a:xfrm flipH="1">
            <a:off x="9461110" y="-16470"/>
            <a:ext cx="2734764" cy="4944071"/>
          </a:xfrm>
          <a:custGeom>
            <a:avLst/>
            <a:gdLst>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4800600 h 4800600"/>
              <a:gd name="connsiteX4" fmla="*/ 0 w 2727715"/>
              <a:gd name="connsiteY4" fmla="*/ 0 h 4800600"/>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3530600 h 4800600"/>
              <a:gd name="connsiteX4" fmla="*/ 0 w 2727715"/>
              <a:gd name="connsiteY4" fmla="*/ 0 h 4800600"/>
              <a:gd name="connsiteX0" fmla="*/ 0 w 2727715"/>
              <a:gd name="connsiteY0" fmla="*/ 0 h 5092700"/>
              <a:gd name="connsiteX1" fmla="*/ 2727715 w 2727715"/>
              <a:gd name="connsiteY1" fmla="*/ 0 h 5092700"/>
              <a:gd name="connsiteX2" fmla="*/ 2727715 w 2727715"/>
              <a:gd name="connsiteY2" fmla="*/ 5092700 h 5092700"/>
              <a:gd name="connsiteX3" fmla="*/ 0 w 2727715"/>
              <a:gd name="connsiteY3" fmla="*/ 3530600 h 5092700"/>
              <a:gd name="connsiteX4" fmla="*/ 0 w 2727715"/>
              <a:gd name="connsiteY4" fmla="*/ 0 h 5092700"/>
              <a:gd name="connsiteX0" fmla="*/ 0 w 2727715"/>
              <a:gd name="connsiteY0" fmla="*/ 0 h 5092700"/>
              <a:gd name="connsiteX1" fmla="*/ 2715854 w 2727715"/>
              <a:gd name="connsiteY1" fmla="*/ 1175657 h 5092700"/>
              <a:gd name="connsiteX2" fmla="*/ 2727715 w 2727715"/>
              <a:gd name="connsiteY2" fmla="*/ 5092700 h 5092700"/>
              <a:gd name="connsiteX3" fmla="*/ 0 w 2727715"/>
              <a:gd name="connsiteY3" fmla="*/ 3530600 h 5092700"/>
              <a:gd name="connsiteX4" fmla="*/ 0 w 2727715"/>
              <a:gd name="connsiteY4" fmla="*/ 0 h 5092700"/>
              <a:gd name="connsiteX0" fmla="*/ 0 w 2728856"/>
              <a:gd name="connsiteY0" fmla="*/ 320634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320634 h 5413334"/>
              <a:gd name="connsiteX0" fmla="*/ 0 w 2728856"/>
              <a:gd name="connsiteY0" fmla="*/ 0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0 h 5413334"/>
              <a:gd name="connsiteX0" fmla="*/ 0 w 2728856"/>
              <a:gd name="connsiteY0" fmla="*/ 991402 h 6404736"/>
              <a:gd name="connsiteX1" fmla="*/ 2727715 w 2728856"/>
              <a:gd name="connsiteY1" fmla="*/ 0 h 6404736"/>
              <a:gd name="connsiteX2" fmla="*/ 2727715 w 2728856"/>
              <a:gd name="connsiteY2" fmla="*/ 6404736 h 6404736"/>
              <a:gd name="connsiteX3" fmla="*/ 0 w 2728856"/>
              <a:gd name="connsiteY3" fmla="*/ 4842636 h 6404736"/>
              <a:gd name="connsiteX4" fmla="*/ 0 w 2728856"/>
              <a:gd name="connsiteY4" fmla="*/ 991402 h 6404736"/>
              <a:gd name="connsiteX0" fmla="*/ 0 w 2738470"/>
              <a:gd name="connsiteY0" fmla="*/ 0 h 6423987"/>
              <a:gd name="connsiteX1" fmla="*/ 2737329 w 2738470"/>
              <a:gd name="connsiteY1" fmla="*/ 19251 h 6423987"/>
              <a:gd name="connsiteX2" fmla="*/ 2737329 w 2738470"/>
              <a:gd name="connsiteY2" fmla="*/ 6423987 h 6423987"/>
              <a:gd name="connsiteX3" fmla="*/ 9614 w 2738470"/>
              <a:gd name="connsiteY3" fmla="*/ 4861887 h 6423987"/>
              <a:gd name="connsiteX4" fmla="*/ 0 w 2738470"/>
              <a:gd name="connsiteY4" fmla="*/ 0 h 6423987"/>
              <a:gd name="connsiteX0" fmla="*/ 0 w 2738470"/>
              <a:gd name="connsiteY0" fmla="*/ 9625 h 6404736"/>
              <a:gd name="connsiteX1" fmla="*/ 2737329 w 2738470"/>
              <a:gd name="connsiteY1" fmla="*/ 0 h 6404736"/>
              <a:gd name="connsiteX2" fmla="*/ 2737329 w 2738470"/>
              <a:gd name="connsiteY2" fmla="*/ 6404736 h 6404736"/>
              <a:gd name="connsiteX3" fmla="*/ 9614 w 2738470"/>
              <a:gd name="connsiteY3" fmla="*/ 4842636 h 6404736"/>
              <a:gd name="connsiteX4" fmla="*/ 0 w 2738470"/>
              <a:gd name="connsiteY4" fmla="*/ 9625 h 6404736"/>
              <a:gd name="connsiteX0" fmla="*/ 0 w 2737329"/>
              <a:gd name="connsiteY0" fmla="*/ 6 h 6395117"/>
              <a:gd name="connsiteX1" fmla="*/ 2725467 w 2737329"/>
              <a:gd name="connsiteY1" fmla="*/ 1451046 h 6395117"/>
              <a:gd name="connsiteX2" fmla="*/ 2737329 w 2737329"/>
              <a:gd name="connsiteY2" fmla="*/ 6395117 h 6395117"/>
              <a:gd name="connsiteX3" fmla="*/ 9614 w 2737329"/>
              <a:gd name="connsiteY3" fmla="*/ 4833017 h 6395117"/>
              <a:gd name="connsiteX4" fmla="*/ 0 w 2737329"/>
              <a:gd name="connsiteY4" fmla="*/ 6 h 6395117"/>
              <a:gd name="connsiteX0" fmla="*/ 0 w 2737329"/>
              <a:gd name="connsiteY0" fmla="*/ 0 h 4946321"/>
              <a:gd name="connsiteX1" fmla="*/ 2725467 w 2737329"/>
              <a:gd name="connsiteY1" fmla="*/ 2250 h 4946321"/>
              <a:gd name="connsiteX2" fmla="*/ 2737329 w 2737329"/>
              <a:gd name="connsiteY2" fmla="*/ 4946321 h 4946321"/>
              <a:gd name="connsiteX3" fmla="*/ 9614 w 2737329"/>
              <a:gd name="connsiteY3" fmla="*/ 3384221 h 4946321"/>
              <a:gd name="connsiteX4" fmla="*/ 0 w 2737329"/>
              <a:gd name="connsiteY4" fmla="*/ 0 h 4946321"/>
              <a:gd name="connsiteX0" fmla="*/ 0 w 2737329"/>
              <a:gd name="connsiteY0" fmla="*/ 9252 h 4944071"/>
              <a:gd name="connsiteX1" fmla="*/ 2725467 w 2737329"/>
              <a:gd name="connsiteY1" fmla="*/ 0 h 4944071"/>
              <a:gd name="connsiteX2" fmla="*/ 2737329 w 2737329"/>
              <a:gd name="connsiteY2" fmla="*/ 4944071 h 4944071"/>
              <a:gd name="connsiteX3" fmla="*/ 9614 w 2737329"/>
              <a:gd name="connsiteY3" fmla="*/ 3381971 h 4944071"/>
              <a:gd name="connsiteX4" fmla="*/ 0 w 2737329"/>
              <a:gd name="connsiteY4" fmla="*/ 9252 h 4944071"/>
              <a:gd name="connsiteX0" fmla="*/ 0 w 2731585"/>
              <a:gd name="connsiteY0" fmla="*/ 3501 h 4944071"/>
              <a:gd name="connsiteX1" fmla="*/ 2719723 w 2731585"/>
              <a:gd name="connsiteY1" fmla="*/ 0 h 4944071"/>
              <a:gd name="connsiteX2" fmla="*/ 2731585 w 2731585"/>
              <a:gd name="connsiteY2" fmla="*/ 4944071 h 4944071"/>
              <a:gd name="connsiteX3" fmla="*/ 3870 w 2731585"/>
              <a:gd name="connsiteY3" fmla="*/ 3381971 h 4944071"/>
              <a:gd name="connsiteX4" fmla="*/ 0 w 2731585"/>
              <a:gd name="connsiteY4" fmla="*/ 3501 h 4944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1585" h="4944071">
                <a:moveTo>
                  <a:pt x="0" y="3501"/>
                </a:moveTo>
                <a:lnTo>
                  <a:pt x="2719723" y="0"/>
                </a:lnTo>
                <a:cubicBezTo>
                  <a:pt x="2723677" y="1305681"/>
                  <a:pt x="2727631" y="3638390"/>
                  <a:pt x="2731585" y="4944071"/>
                </a:cubicBezTo>
                <a:lnTo>
                  <a:pt x="3870" y="3381971"/>
                </a:lnTo>
                <a:cubicBezTo>
                  <a:pt x="665" y="1761342"/>
                  <a:pt x="3205" y="1624130"/>
                  <a:pt x="0" y="3501"/>
                </a:cubicBezTo>
                <a:close/>
              </a:path>
            </a:pathLst>
          </a:custGeom>
          <a:solidFill>
            <a:schemeClr val="accent3"/>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a:noFill/>
              </a:ln>
            </a:endParaRPr>
          </a:p>
        </p:txBody>
      </p:sp>
      <p:cxnSp>
        <p:nvCxnSpPr>
          <p:cNvPr id="13" name="Straight Connector 12">
            <a:extLst>
              <a:ext uri="{FF2B5EF4-FFF2-40B4-BE49-F238E27FC236}">
                <a16:creationId xmlns:a16="http://schemas.microsoft.com/office/drawing/2014/main" id="{D678DF6A-C5C4-F472-0A02-01720B749164}"/>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riangle 13">
            <a:extLst>
              <a:ext uri="{FF2B5EF4-FFF2-40B4-BE49-F238E27FC236}">
                <a16:creationId xmlns:a16="http://schemas.microsoft.com/office/drawing/2014/main" id="{2A4338D0-632D-FBE3-0174-2688CD11F5D8}"/>
              </a:ext>
            </a:extLst>
          </p:cNvPr>
          <p:cNvSpPr/>
          <p:nvPr/>
        </p:nvSpPr>
        <p:spPr>
          <a:xfrm rot="16200000">
            <a:off x="9241192" y="424667"/>
            <a:ext cx="3172273" cy="2734718"/>
          </a:xfrm>
          <a:prstGeom prst="triangle">
            <a:avLst>
              <a:gd name="adj" fmla="val 49584"/>
            </a:avLst>
          </a:prstGeom>
          <a:solidFill>
            <a:schemeClr val="accent3">
              <a:lumMod val="60000"/>
              <a:lumOff val="40000"/>
              <a:alpha val="2488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B32DD29C-9E6C-E1E6-1FA4-30C893FEF67A}"/>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riangle 8">
            <a:extLst>
              <a:ext uri="{FF2B5EF4-FFF2-40B4-BE49-F238E27FC236}">
                <a16:creationId xmlns:a16="http://schemas.microsoft.com/office/drawing/2014/main" id="{E0F44261-BBAF-1903-67B9-C290BCE1E40A}"/>
              </a:ext>
            </a:extLst>
          </p:cNvPr>
          <p:cNvSpPr/>
          <p:nvPr/>
        </p:nvSpPr>
        <p:spPr>
          <a:xfrm rot="16200000">
            <a:off x="10035710" y="-571455"/>
            <a:ext cx="1579861" cy="2728970"/>
          </a:xfrm>
          <a:custGeom>
            <a:avLst/>
            <a:gdLst>
              <a:gd name="connsiteX0" fmla="*/ 0 w 3172273"/>
              <a:gd name="connsiteY0" fmla="*/ 2734718 h 2734718"/>
              <a:gd name="connsiteX1" fmla="*/ 1572940 w 3172273"/>
              <a:gd name="connsiteY1" fmla="*/ 0 h 2734718"/>
              <a:gd name="connsiteX2" fmla="*/ 3172273 w 3172273"/>
              <a:gd name="connsiteY2" fmla="*/ 2734718 h 2734718"/>
              <a:gd name="connsiteX3" fmla="*/ 0 w 3172273"/>
              <a:gd name="connsiteY3" fmla="*/ 2734718 h 2734718"/>
              <a:gd name="connsiteX0" fmla="*/ 0 w 1596517"/>
              <a:gd name="connsiteY0" fmla="*/ 2734718 h 2734718"/>
              <a:gd name="connsiteX1" fmla="*/ 1572940 w 1596517"/>
              <a:gd name="connsiteY1" fmla="*/ 0 h 2734718"/>
              <a:gd name="connsiteX2" fmla="*/ 1596517 w 1596517"/>
              <a:gd name="connsiteY2" fmla="*/ 2728970 h 2734718"/>
              <a:gd name="connsiteX3" fmla="*/ 0 w 1596517"/>
              <a:gd name="connsiteY3" fmla="*/ 2734718 h 2734718"/>
              <a:gd name="connsiteX0" fmla="*/ 0 w 1596517"/>
              <a:gd name="connsiteY0" fmla="*/ 2740469 h 2740469"/>
              <a:gd name="connsiteX1" fmla="*/ 1572940 w 1596517"/>
              <a:gd name="connsiteY1" fmla="*/ 0 h 2740469"/>
              <a:gd name="connsiteX2" fmla="*/ 1596517 w 1596517"/>
              <a:gd name="connsiteY2" fmla="*/ 2734721 h 2740469"/>
              <a:gd name="connsiteX3" fmla="*/ 0 w 1596517"/>
              <a:gd name="connsiteY3" fmla="*/ 2740469 h 2740469"/>
              <a:gd name="connsiteX0" fmla="*/ 0 w 1573513"/>
              <a:gd name="connsiteY0" fmla="*/ 2740469 h 2740469"/>
              <a:gd name="connsiteX1" fmla="*/ 1572940 w 1573513"/>
              <a:gd name="connsiteY1" fmla="*/ 0 h 2740469"/>
              <a:gd name="connsiteX2" fmla="*/ 1573513 w 1573513"/>
              <a:gd name="connsiteY2" fmla="*/ 2728970 h 2740469"/>
              <a:gd name="connsiteX3" fmla="*/ 0 w 1573513"/>
              <a:gd name="connsiteY3" fmla="*/ 2740469 h 2740469"/>
              <a:gd name="connsiteX0" fmla="*/ 0 w 1576688"/>
              <a:gd name="connsiteY0" fmla="*/ 2734119 h 2734119"/>
              <a:gd name="connsiteX1" fmla="*/ 1576115 w 1576688"/>
              <a:gd name="connsiteY1" fmla="*/ 0 h 2734119"/>
              <a:gd name="connsiteX2" fmla="*/ 1576688 w 1576688"/>
              <a:gd name="connsiteY2" fmla="*/ 2728970 h 2734119"/>
              <a:gd name="connsiteX3" fmla="*/ 0 w 1576688"/>
              <a:gd name="connsiteY3" fmla="*/ 2734119 h 2734119"/>
              <a:gd name="connsiteX0" fmla="*/ 0 w 1579861"/>
              <a:gd name="connsiteY0" fmla="*/ 2727772 h 2728970"/>
              <a:gd name="connsiteX1" fmla="*/ 1579288 w 1579861"/>
              <a:gd name="connsiteY1" fmla="*/ 0 h 2728970"/>
              <a:gd name="connsiteX2" fmla="*/ 1579861 w 1579861"/>
              <a:gd name="connsiteY2" fmla="*/ 2728970 h 2728970"/>
              <a:gd name="connsiteX3" fmla="*/ 0 w 1579861"/>
              <a:gd name="connsiteY3" fmla="*/ 2727772 h 2728970"/>
            </a:gdLst>
            <a:ahLst/>
            <a:cxnLst>
              <a:cxn ang="0">
                <a:pos x="connsiteX0" y="connsiteY0"/>
              </a:cxn>
              <a:cxn ang="0">
                <a:pos x="connsiteX1" y="connsiteY1"/>
              </a:cxn>
              <a:cxn ang="0">
                <a:pos x="connsiteX2" y="connsiteY2"/>
              </a:cxn>
              <a:cxn ang="0">
                <a:pos x="connsiteX3" y="connsiteY3"/>
              </a:cxn>
            </a:cxnLst>
            <a:rect l="l" t="t" r="r" b="b"/>
            <a:pathLst>
              <a:path w="1579861" h="2728970">
                <a:moveTo>
                  <a:pt x="0" y="2727772"/>
                </a:moveTo>
                <a:lnTo>
                  <a:pt x="1579288" y="0"/>
                </a:lnTo>
                <a:lnTo>
                  <a:pt x="1579861" y="2728970"/>
                </a:lnTo>
                <a:lnTo>
                  <a:pt x="0" y="2727772"/>
                </a:lnTo>
                <a:close/>
              </a:path>
            </a:pathLst>
          </a:custGeom>
          <a:solidFill>
            <a:schemeClr val="accent3">
              <a:lumMod val="60000"/>
              <a:lumOff val="40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8080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EB20A5-BE0F-4A5D-8545-738E2ABB972B}" type="datetime1">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3211717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FE69FB-10F9-4160-AFD1-74DF664FE8AC}" type="datetime1">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681826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363677469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887A49-F366-4D88-3797-076601CE485C}"/>
              </a:ext>
            </a:extLst>
          </p:cNvPr>
          <p:cNvSpPr/>
          <p:nvPr/>
        </p:nvSpPr>
        <p:spPr>
          <a:xfrm>
            <a:off x="-28876" y="0"/>
            <a:ext cx="9502611"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bg1"/>
                </a:solidFill>
              </a:defRPr>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accent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7/17/2024</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latin typeface="Arial"/>
              </a:rPr>
              <a:t>”</a:t>
            </a:r>
            <a:endParaRPr lang="en-US" dirty="0">
              <a:solidFill>
                <a:schemeClr val="accent2"/>
              </a:solidFill>
              <a:latin typeface="Arial"/>
            </a:endParaRPr>
          </a:p>
        </p:txBody>
      </p:sp>
    </p:spTree>
    <p:extLst>
      <p:ext uri="{BB962C8B-B14F-4D97-AF65-F5344CB8AC3E}">
        <p14:creationId xmlns:p14="http://schemas.microsoft.com/office/powerpoint/2010/main" val="341724572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98194471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98E67C-D45D-F0A8-9395-56FDD57366FF}"/>
              </a:ext>
            </a:extLst>
          </p:cNvPr>
          <p:cNvSpPr/>
          <p:nvPr/>
        </p:nvSpPr>
        <p:spPr>
          <a:xfrm>
            <a:off x="-28876" y="0"/>
            <a:ext cx="9502611"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bg1"/>
                </a:solidFill>
              </a:defRPr>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1BE615B-F2B1-42CC-9BF4-74644FD3D70C}" type="datetime1">
              <a:rPr lang="en-US" smtClean="0"/>
              <a:pPr/>
              <a:t>7/17/2024</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52CBF5-17B8-4387-88A6-ABF9F8C64D5A}"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Tree>
    <p:extLst>
      <p:ext uri="{BB962C8B-B14F-4D97-AF65-F5344CB8AC3E}">
        <p14:creationId xmlns:p14="http://schemas.microsoft.com/office/powerpoint/2010/main" val="255657113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62166410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0FBE3-4410-4A55-9915-8E6BA6A84421}"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0940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plit - Wide Content Are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AD97FC6-F92F-F521-9F1F-788120867373}"/>
              </a:ext>
            </a:extLst>
          </p:cNvPr>
          <p:cNvSpPr/>
          <p:nvPr/>
        </p:nvSpPr>
        <p:spPr>
          <a:xfrm>
            <a:off x="3676851" y="-19250"/>
            <a:ext cx="8515150" cy="6886876"/>
          </a:xfrm>
          <a:custGeom>
            <a:avLst/>
            <a:gdLst>
              <a:gd name="connsiteX0" fmla="*/ 0 w 7783629"/>
              <a:gd name="connsiteY0" fmla="*/ 0 h 6858000"/>
              <a:gd name="connsiteX1" fmla="*/ 7783629 w 7783629"/>
              <a:gd name="connsiteY1" fmla="*/ 0 h 6858000"/>
              <a:gd name="connsiteX2" fmla="*/ 7783629 w 7783629"/>
              <a:gd name="connsiteY2" fmla="*/ 6858000 h 6858000"/>
              <a:gd name="connsiteX3" fmla="*/ 0 w 7783629"/>
              <a:gd name="connsiteY3" fmla="*/ 6858000 h 6858000"/>
              <a:gd name="connsiteX4" fmla="*/ 0 w 7783629"/>
              <a:gd name="connsiteY4" fmla="*/ 0 h 6858000"/>
              <a:gd name="connsiteX0" fmla="*/ 0 w 7783629"/>
              <a:gd name="connsiteY0" fmla="*/ 0 h 6858000"/>
              <a:gd name="connsiteX1" fmla="*/ 7783629 w 7783629"/>
              <a:gd name="connsiteY1" fmla="*/ 0 h 6858000"/>
              <a:gd name="connsiteX2" fmla="*/ 7783629 w 7783629"/>
              <a:gd name="connsiteY2" fmla="*/ 6858000 h 6858000"/>
              <a:gd name="connsiteX3" fmla="*/ 972152 w 7783629"/>
              <a:gd name="connsiteY3" fmla="*/ 6858000 h 6858000"/>
              <a:gd name="connsiteX4" fmla="*/ 0 w 7783629"/>
              <a:gd name="connsiteY4" fmla="*/ 0 h 6858000"/>
              <a:gd name="connsiteX0" fmla="*/ 0 w 8505524"/>
              <a:gd name="connsiteY0" fmla="*/ 0 h 6867625"/>
              <a:gd name="connsiteX1" fmla="*/ 7783629 w 8505524"/>
              <a:gd name="connsiteY1" fmla="*/ 0 h 6867625"/>
              <a:gd name="connsiteX2" fmla="*/ 8505524 w 8505524"/>
              <a:gd name="connsiteY2" fmla="*/ 6867625 h 6867625"/>
              <a:gd name="connsiteX3" fmla="*/ 972152 w 8505524"/>
              <a:gd name="connsiteY3" fmla="*/ 6858000 h 6867625"/>
              <a:gd name="connsiteX4" fmla="*/ 0 w 8505524"/>
              <a:gd name="connsiteY4" fmla="*/ 0 h 6867625"/>
              <a:gd name="connsiteX0" fmla="*/ 0 w 8505524"/>
              <a:gd name="connsiteY0" fmla="*/ 28876 h 6896501"/>
              <a:gd name="connsiteX1" fmla="*/ 8505523 w 8505524"/>
              <a:gd name="connsiteY1" fmla="*/ 0 h 6896501"/>
              <a:gd name="connsiteX2" fmla="*/ 8505524 w 8505524"/>
              <a:gd name="connsiteY2" fmla="*/ 6896501 h 6896501"/>
              <a:gd name="connsiteX3" fmla="*/ 972152 w 8505524"/>
              <a:gd name="connsiteY3" fmla="*/ 6886876 h 6896501"/>
              <a:gd name="connsiteX4" fmla="*/ 0 w 8505524"/>
              <a:gd name="connsiteY4" fmla="*/ 28876 h 6896501"/>
              <a:gd name="connsiteX0" fmla="*/ 0 w 8505524"/>
              <a:gd name="connsiteY0" fmla="*/ 19251 h 6886876"/>
              <a:gd name="connsiteX1" fmla="*/ 8505523 w 8505524"/>
              <a:gd name="connsiteY1" fmla="*/ 0 h 6886876"/>
              <a:gd name="connsiteX2" fmla="*/ 8505524 w 8505524"/>
              <a:gd name="connsiteY2" fmla="*/ 6886876 h 6886876"/>
              <a:gd name="connsiteX3" fmla="*/ 972152 w 8505524"/>
              <a:gd name="connsiteY3" fmla="*/ 6877251 h 6886876"/>
              <a:gd name="connsiteX4" fmla="*/ 0 w 8505524"/>
              <a:gd name="connsiteY4" fmla="*/ 19251 h 6886876"/>
              <a:gd name="connsiteX0" fmla="*/ 0 w 8505524"/>
              <a:gd name="connsiteY0" fmla="*/ 19251 h 6886876"/>
              <a:gd name="connsiteX1" fmla="*/ 8505523 w 8505524"/>
              <a:gd name="connsiteY1" fmla="*/ 0 h 6886876"/>
              <a:gd name="connsiteX2" fmla="*/ 8505524 w 8505524"/>
              <a:gd name="connsiteY2" fmla="*/ 6886876 h 6886876"/>
              <a:gd name="connsiteX3" fmla="*/ 972152 w 8505524"/>
              <a:gd name="connsiteY3" fmla="*/ 6877251 h 6886876"/>
              <a:gd name="connsiteX4" fmla="*/ 0 w 8505524"/>
              <a:gd name="connsiteY4" fmla="*/ 19251 h 6886876"/>
              <a:gd name="connsiteX0" fmla="*/ 0 w 8515150"/>
              <a:gd name="connsiteY0" fmla="*/ 9626 h 6886876"/>
              <a:gd name="connsiteX1" fmla="*/ 8515149 w 8515150"/>
              <a:gd name="connsiteY1" fmla="*/ 0 h 6886876"/>
              <a:gd name="connsiteX2" fmla="*/ 8515150 w 8515150"/>
              <a:gd name="connsiteY2" fmla="*/ 6886876 h 6886876"/>
              <a:gd name="connsiteX3" fmla="*/ 981778 w 8515150"/>
              <a:gd name="connsiteY3" fmla="*/ 6877251 h 6886876"/>
              <a:gd name="connsiteX4" fmla="*/ 0 w 8515150"/>
              <a:gd name="connsiteY4" fmla="*/ 9626 h 688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5150" h="6886876">
                <a:moveTo>
                  <a:pt x="0" y="9626"/>
                </a:moveTo>
                <a:lnTo>
                  <a:pt x="8515149" y="0"/>
                </a:lnTo>
                <a:cubicBezTo>
                  <a:pt x="8515149" y="2298834"/>
                  <a:pt x="8515150" y="4588042"/>
                  <a:pt x="8515150" y="6886876"/>
                </a:cubicBezTo>
                <a:lnTo>
                  <a:pt x="981778" y="6877251"/>
                </a:lnTo>
                <a:lnTo>
                  <a:pt x="0" y="9626"/>
                </a:ln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3">
            <a:extLst>
              <a:ext uri="{FF2B5EF4-FFF2-40B4-BE49-F238E27FC236}">
                <a16:creationId xmlns:a16="http://schemas.microsoft.com/office/drawing/2014/main" id="{A6609ACC-3970-75F2-6A54-AFA99B2969A7}"/>
              </a:ext>
            </a:extLst>
          </p:cNvPr>
          <p:cNvSpPr>
            <a:spLocks noGrp="1"/>
          </p:cNvSpPr>
          <p:nvPr>
            <p:ph type="dt" sz="half" idx="10"/>
          </p:nvPr>
        </p:nvSpPr>
        <p:spPr>
          <a:xfrm>
            <a:off x="7139509" y="6374176"/>
            <a:ext cx="911939" cy="365125"/>
          </a:xfrm>
        </p:spPr>
        <p:txBody>
          <a:bodyPr/>
          <a:lstStyle>
            <a:lvl1pPr>
              <a:defRPr>
                <a:solidFill>
                  <a:schemeClr val="bg1"/>
                </a:solidFill>
              </a:defRPr>
            </a:lvl1pPr>
          </a:lstStyle>
          <a:p>
            <a:fld id="{049D9987-0B37-44DD-904E-808FDF6F7341}" type="datetime1">
              <a:rPr lang="en-US" smtClean="0"/>
              <a:pPr/>
              <a:t>7/17/2024</a:t>
            </a:fld>
            <a:endParaRPr lang="en-US" dirty="0"/>
          </a:p>
        </p:txBody>
      </p:sp>
      <p:sp>
        <p:nvSpPr>
          <p:cNvPr id="8" name="Footer Placeholder 4">
            <a:extLst>
              <a:ext uri="{FF2B5EF4-FFF2-40B4-BE49-F238E27FC236}">
                <a16:creationId xmlns:a16="http://schemas.microsoft.com/office/drawing/2014/main" id="{2D8373A2-56B1-FAC7-DDC2-27C7EB245249}"/>
              </a:ext>
            </a:extLst>
          </p:cNvPr>
          <p:cNvSpPr>
            <a:spLocks noGrp="1"/>
          </p:cNvSpPr>
          <p:nvPr>
            <p:ph type="ftr" sz="quarter" idx="11"/>
          </p:nvPr>
        </p:nvSpPr>
        <p:spPr>
          <a:xfrm>
            <a:off x="611710" y="6374176"/>
            <a:ext cx="6297612" cy="365125"/>
          </a:xfrm>
        </p:spPr>
        <p:txBody>
          <a:bodyPr/>
          <a:lstStyle/>
          <a:p>
            <a:endParaRPr lang="en-US" dirty="0"/>
          </a:p>
        </p:txBody>
      </p:sp>
      <p:sp>
        <p:nvSpPr>
          <p:cNvPr id="9" name="Slide Number Placeholder 5">
            <a:extLst>
              <a:ext uri="{FF2B5EF4-FFF2-40B4-BE49-F238E27FC236}">
                <a16:creationId xmlns:a16="http://schemas.microsoft.com/office/drawing/2014/main" id="{8944D69C-A96E-31AE-817A-2E675702890A}"/>
              </a:ext>
            </a:extLst>
          </p:cNvPr>
          <p:cNvSpPr>
            <a:spLocks noGrp="1"/>
          </p:cNvSpPr>
          <p:nvPr>
            <p:ph type="sldNum" sz="quarter" idx="12"/>
          </p:nvPr>
        </p:nvSpPr>
        <p:spPr>
          <a:xfrm>
            <a:off x="8525039" y="6374176"/>
            <a:ext cx="683339" cy="365125"/>
          </a:xfrm>
        </p:spPr>
        <p:txBody>
          <a:bodyPr/>
          <a:lstStyle>
            <a:lvl1pPr>
              <a:defRPr>
                <a:solidFill>
                  <a:schemeClr val="bg1"/>
                </a:solidFill>
              </a:defRPr>
            </a:lvl1pPr>
          </a:lstStyle>
          <a:p>
            <a:fld id="{3352CBF5-17B8-4387-88A6-ABF9F8C64D5A}" type="slidenum">
              <a:rPr lang="en-US" smtClean="0"/>
              <a:pPr/>
              <a:t>‹#›</a:t>
            </a:fld>
            <a:endParaRPr lang="en-US" dirty="0"/>
          </a:p>
        </p:txBody>
      </p:sp>
    </p:spTree>
    <p:extLst>
      <p:ext uri="{BB962C8B-B14F-4D97-AF65-F5344CB8AC3E}">
        <p14:creationId xmlns:p14="http://schemas.microsoft.com/office/powerpoint/2010/main" val="123629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 Wide Content Ar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B52D5C-C12F-09EC-EECC-892DCC61F358}"/>
              </a:ext>
            </a:extLst>
          </p:cNvPr>
          <p:cNvSpPr/>
          <p:nvPr/>
        </p:nvSpPr>
        <p:spPr>
          <a:xfrm>
            <a:off x="529389" y="0"/>
            <a:ext cx="11662611"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32F0AAE0-741A-F6E2-4022-E554E16C044B}"/>
              </a:ext>
            </a:extLst>
          </p:cNvPr>
          <p:cNvSpPr>
            <a:spLocks noGrp="1"/>
          </p:cNvSpPr>
          <p:nvPr>
            <p:ph type="dt" sz="half" idx="10"/>
          </p:nvPr>
        </p:nvSpPr>
        <p:spPr>
          <a:xfrm>
            <a:off x="7139509" y="6374176"/>
            <a:ext cx="911939" cy="365125"/>
          </a:xfrm>
        </p:spPr>
        <p:txBody>
          <a:bodyPr/>
          <a:lstStyle/>
          <a:p>
            <a:fld id="{049D9987-0B37-44DD-904E-808FDF6F7341}" type="datetime1">
              <a:rPr lang="en-US" smtClean="0"/>
              <a:t>7/17/2024</a:t>
            </a:fld>
            <a:endParaRPr lang="en-US" dirty="0"/>
          </a:p>
        </p:txBody>
      </p:sp>
      <p:sp>
        <p:nvSpPr>
          <p:cNvPr id="4" name="Footer Placeholder 4">
            <a:extLst>
              <a:ext uri="{FF2B5EF4-FFF2-40B4-BE49-F238E27FC236}">
                <a16:creationId xmlns:a16="http://schemas.microsoft.com/office/drawing/2014/main" id="{BE64100A-1BA2-587F-5200-F37E7E95B840}"/>
              </a:ext>
            </a:extLst>
          </p:cNvPr>
          <p:cNvSpPr>
            <a:spLocks noGrp="1"/>
          </p:cNvSpPr>
          <p:nvPr>
            <p:ph type="ftr" sz="quarter" idx="11"/>
          </p:nvPr>
        </p:nvSpPr>
        <p:spPr>
          <a:xfrm>
            <a:off x="611710" y="6374176"/>
            <a:ext cx="6297612" cy="365125"/>
          </a:xfrm>
        </p:spPr>
        <p:txBody>
          <a:bodyPr/>
          <a:lstStyle/>
          <a:p>
            <a:endParaRPr lang="en-US" dirty="0"/>
          </a:p>
        </p:txBody>
      </p:sp>
      <p:sp>
        <p:nvSpPr>
          <p:cNvPr id="5" name="Slide Number Placeholder 5">
            <a:extLst>
              <a:ext uri="{FF2B5EF4-FFF2-40B4-BE49-F238E27FC236}">
                <a16:creationId xmlns:a16="http://schemas.microsoft.com/office/drawing/2014/main" id="{39C03EB9-5044-3503-C57E-DE24974CB94E}"/>
              </a:ext>
            </a:extLst>
          </p:cNvPr>
          <p:cNvSpPr>
            <a:spLocks noGrp="1"/>
          </p:cNvSpPr>
          <p:nvPr>
            <p:ph type="sldNum" sz="quarter" idx="12"/>
          </p:nvPr>
        </p:nvSpPr>
        <p:spPr>
          <a:xfrm>
            <a:off x="8525039" y="6374176"/>
            <a:ext cx="683339" cy="365125"/>
          </a:xfrm>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60756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9D9987-0B37-44DD-904E-808FDF6F7341}"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333198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9023E0-2639-45CD-BBEB-17360F5DB124}" type="datetime1">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64883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7876FE-FC8A-460D-95A0-03315EBCEB8C}" type="datetime1">
              <a:rPr lang="en-US" smtClean="0"/>
              <a:t>7/17/2024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45128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DCBC4-E1E2-4F52-B6CD-BBA9C3A0AC4D}" type="datetime1">
              <a:rPr lang="en-US" smtClean="0"/>
              <a:t>7/17/2024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45438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A0A1C-E13C-4005-AD6B-40EB15D52A4B}" type="datetime1">
              <a:rPr lang="en-US" smtClean="0"/>
              <a:t>7/17/2024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338151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 name="Rectangle 30">
            <a:extLst>
              <a:ext uri="{FF2B5EF4-FFF2-40B4-BE49-F238E27FC236}">
                <a16:creationId xmlns:a16="http://schemas.microsoft.com/office/drawing/2014/main" id="{389C2D09-D892-FCDB-CB0F-3D01928AA90F}"/>
              </a:ext>
            </a:extLst>
          </p:cNvPr>
          <p:cNvSpPr/>
          <p:nvPr/>
        </p:nvSpPr>
        <p:spPr>
          <a:xfrm flipH="1">
            <a:off x="9461110" y="-16470"/>
            <a:ext cx="2734764" cy="4944071"/>
          </a:xfrm>
          <a:custGeom>
            <a:avLst/>
            <a:gdLst>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4800600 h 4800600"/>
              <a:gd name="connsiteX4" fmla="*/ 0 w 2727715"/>
              <a:gd name="connsiteY4" fmla="*/ 0 h 4800600"/>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3530600 h 4800600"/>
              <a:gd name="connsiteX4" fmla="*/ 0 w 2727715"/>
              <a:gd name="connsiteY4" fmla="*/ 0 h 4800600"/>
              <a:gd name="connsiteX0" fmla="*/ 0 w 2727715"/>
              <a:gd name="connsiteY0" fmla="*/ 0 h 5092700"/>
              <a:gd name="connsiteX1" fmla="*/ 2727715 w 2727715"/>
              <a:gd name="connsiteY1" fmla="*/ 0 h 5092700"/>
              <a:gd name="connsiteX2" fmla="*/ 2727715 w 2727715"/>
              <a:gd name="connsiteY2" fmla="*/ 5092700 h 5092700"/>
              <a:gd name="connsiteX3" fmla="*/ 0 w 2727715"/>
              <a:gd name="connsiteY3" fmla="*/ 3530600 h 5092700"/>
              <a:gd name="connsiteX4" fmla="*/ 0 w 2727715"/>
              <a:gd name="connsiteY4" fmla="*/ 0 h 5092700"/>
              <a:gd name="connsiteX0" fmla="*/ 0 w 2727715"/>
              <a:gd name="connsiteY0" fmla="*/ 0 h 5092700"/>
              <a:gd name="connsiteX1" fmla="*/ 2715854 w 2727715"/>
              <a:gd name="connsiteY1" fmla="*/ 1175657 h 5092700"/>
              <a:gd name="connsiteX2" fmla="*/ 2727715 w 2727715"/>
              <a:gd name="connsiteY2" fmla="*/ 5092700 h 5092700"/>
              <a:gd name="connsiteX3" fmla="*/ 0 w 2727715"/>
              <a:gd name="connsiteY3" fmla="*/ 3530600 h 5092700"/>
              <a:gd name="connsiteX4" fmla="*/ 0 w 2727715"/>
              <a:gd name="connsiteY4" fmla="*/ 0 h 5092700"/>
              <a:gd name="connsiteX0" fmla="*/ 0 w 2728856"/>
              <a:gd name="connsiteY0" fmla="*/ 320634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320634 h 5413334"/>
              <a:gd name="connsiteX0" fmla="*/ 0 w 2728856"/>
              <a:gd name="connsiteY0" fmla="*/ 0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0 h 5413334"/>
              <a:gd name="connsiteX0" fmla="*/ 0 w 2728856"/>
              <a:gd name="connsiteY0" fmla="*/ 991402 h 6404736"/>
              <a:gd name="connsiteX1" fmla="*/ 2727715 w 2728856"/>
              <a:gd name="connsiteY1" fmla="*/ 0 h 6404736"/>
              <a:gd name="connsiteX2" fmla="*/ 2727715 w 2728856"/>
              <a:gd name="connsiteY2" fmla="*/ 6404736 h 6404736"/>
              <a:gd name="connsiteX3" fmla="*/ 0 w 2728856"/>
              <a:gd name="connsiteY3" fmla="*/ 4842636 h 6404736"/>
              <a:gd name="connsiteX4" fmla="*/ 0 w 2728856"/>
              <a:gd name="connsiteY4" fmla="*/ 991402 h 6404736"/>
              <a:gd name="connsiteX0" fmla="*/ 0 w 2738470"/>
              <a:gd name="connsiteY0" fmla="*/ 0 h 6423987"/>
              <a:gd name="connsiteX1" fmla="*/ 2737329 w 2738470"/>
              <a:gd name="connsiteY1" fmla="*/ 19251 h 6423987"/>
              <a:gd name="connsiteX2" fmla="*/ 2737329 w 2738470"/>
              <a:gd name="connsiteY2" fmla="*/ 6423987 h 6423987"/>
              <a:gd name="connsiteX3" fmla="*/ 9614 w 2738470"/>
              <a:gd name="connsiteY3" fmla="*/ 4861887 h 6423987"/>
              <a:gd name="connsiteX4" fmla="*/ 0 w 2738470"/>
              <a:gd name="connsiteY4" fmla="*/ 0 h 6423987"/>
              <a:gd name="connsiteX0" fmla="*/ 0 w 2738470"/>
              <a:gd name="connsiteY0" fmla="*/ 9625 h 6404736"/>
              <a:gd name="connsiteX1" fmla="*/ 2737329 w 2738470"/>
              <a:gd name="connsiteY1" fmla="*/ 0 h 6404736"/>
              <a:gd name="connsiteX2" fmla="*/ 2737329 w 2738470"/>
              <a:gd name="connsiteY2" fmla="*/ 6404736 h 6404736"/>
              <a:gd name="connsiteX3" fmla="*/ 9614 w 2738470"/>
              <a:gd name="connsiteY3" fmla="*/ 4842636 h 6404736"/>
              <a:gd name="connsiteX4" fmla="*/ 0 w 2738470"/>
              <a:gd name="connsiteY4" fmla="*/ 9625 h 6404736"/>
              <a:gd name="connsiteX0" fmla="*/ 0 w 2737329"/>
              <a:gd name="connsiteY0" fmla="*/ 6 h 6395117"/>
              <a:gd name="connsiteX1" fmla="*/ 2725467 w 2737329"/>
              <a:gd name="connsiteY1" fmla="*/ 1451046 h 6395117"/>
              <a:gd name="connsiteX2" fmla="*/ 2737329 w 2737329"/>
              <a:gd name="connsiteY2" fmla="*/ 6395117 h 6395117"/>
              <a:gd name="connsiteX3" fmla="*/ 9614 w 2737329"/>
              <a:gd name="connsiteY3" fmla="*/ 4833017 h 6395117"/>
              <a:gd name="connsiteX4" fmla="*/ 0 w 2737329"/>
              <a:gd name="connsiteY4" fmla="*/ 6 h 6395117"/>
              <a:gd name="connsiteX0" fmla="*/ 0 w 2737329"/>
              <a:gd name="connsiteY0" fmla="*/ 0 h 4946321"/>
              <a:gd name="connsiteX1" fmla="*/ 2725467 w 2737329"/>
              <a:gd name="connsiteY1" fmla="*/ 2250 h 4946321"/>
              <a:gd name="connsiteX2" fmla="*/ 2737329 w 2737329"/>
              <a:gd name="connsiteY2" fmla="*/ 4946321 h 4946321"/>
              <a:gd name="connsiteX3" fmla="*/ 9614 w 2737329"/>
              <a:gd name="connsiteY3" fmla="*/ 3384221 h 4946321"/>
              <a:gd name="connsiteX4" fmla="*/ 0 w 2737329"/>
              <a:gd name="connsiteY4" fmla="*/ 0 h 4946321"/>
              <a:gd name="connsiteX0" fmla="*/ 0 w 2737329"/>
              <a:gd name="connsiteY0" fmla="*/ 9252 h 4944071"/>
              <a:gd name="connsiteX1" fmla="*/ 2725467 w 2737329"/>
              <a:gd name="connsiteY1" fmla="*/ 0 h 4944071"/>
              <a:gd name="connsiteX2" fmla="*/ 2737329 w 2737329"/>
              <a:gd name="connsiteY2" fmla="*/ 4944071 h 4944071"/>
              <a:gd name="connsiteX3" fmla="*/ 9614 w 2737329"/>
              <a:gd name="connsiteY3" fmla="*/ 3381971 h 4944071"/>
              <a:gd name="connsiteX4" fmla="*/ 0 w 2737329"/>
              <a:gd name="connsiteY4" fmla="*/ 9252 h 4944071"/>
              <a:gd name="connsiteX0" fmla="*/ 0 w 2731585"/>
              <a:gd name="connsiteY0" fmla="*/ 3501 h 4944071"/>
              <a:gd name="connsiteX1" fmla="*/ 2719723 w 2731585"/>
              <a:gd name="connsiteY1" fmla="*/ 0 h 4944071"/>
              <a:gd name="connsiteX2" fmla="*/ 2731585 w 2731585"/>
              <a:gd name="connsiteY2" fmla="*/ 4944071 h 4944071"/>
              <a:gd name="connsiteX3" fmla="*/ 3870 w 2731585"/>
              <a:gd name="connsiteY3" fmla="*/ 3381971 h 4944071"/>
              <a:gd name="connsiteX4" fmla="*/ 0 w 2731585"/>
              <a:gd name="connsiteY4" fmla="*/ 3501 h 4944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1585" h="4944071">
                <a:moveTo>
                  <a:pt x="0" y="3501"/>
                </a:moveTo>
                <a:lnTo>
                  <a:pt x="2719723" y="0"/>
                </a:lnTo>
                <a:cubicBezTo>
                  <a:pt x="2723677" y="1305681"/>
                  <a:pt x="2727631" y="3638390"/>
                  <a:pt x="2731585" y="4944071"/>
                </a:cubicBezTo>
                <a:lnTo>
                  <a:pt x="3870" y="3381971"/>
                </a:lnTo>
                <a:cubicBezTo>
                  <a:pt x="665" y="1761342"/>
                  <a:pt x="3205" y="1624130"/>
                  <a:pt x="0" y="3501"/>
                </a:cubicBezTo>
                <a:close/>
              </a:path>
            </a:pathLst>
          </a:custGeom>
          <a:solidFill>
            <a:schemeClr val="accent3"/>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a:noFill/>
              </a:ln>
            </a:endParaRPr>
          </a:p>
        </p:txBody>
      </p:sp>
      <p:sp>
        <p:nvSpPr>
          <p:cNvPr id="2" name="Title Placeholder 1"/>
          <p:cNvSpPr>
            <a:spLocks noGrp="1"/>
          </p:cNvSpPr>
          <p:nvPr>
            <p:ph type="title"/>
          </p:nvPr>
        </p:nvSpPr>
        <p:spPr>
          <a:xfrm>
            <a:off x="611710"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11710"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39509" y="6374176"/>
            <a:ext cx="911939" cy="365125"/>
          </a:xfrm>
          <a:prstGeom prst="rect">
            <a:avLst/>
          </a:prstGeom>
        </p:spPr>
        <p:txBody>
          <a:bodyPr vert="horz" lIns="91440" tIns="45720" rIns="91440" bIns="45720" rtlCol="0" anchor="ctr"/>
          <a:lstStyle>
            <a:lvl1pPr algn="r">
              <a:defRPr sz="9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C1BE615B-F2B1-42CC-9BF4-74644FD3D70C}" type="datetime1">
              <a:rPr lang="en-US" smtClean="0"/>
              <a:pPr/>
              <a:t>7/17/2024</a:t>
            </a:fld>
            <a:endParaRPr lang="en-US" dirty="0"/>
          </a:p>
        </p:txBody>
      </p:sp>
      <p:sp>
        <p:nvSpPr>
          <p:cNvPr id="5" name="Footer Placeholder 4"/>
          <p:cNvSpPr>
            <a:spLocks noGrp="1"/>
          </p:cNvSpPr>
          <p:nvPr>
            <p:ph type="ftr" sz="quarter" idx="3"/>
          </p:nvPr>
        </p:nvSpPr>
        <p:spPr>
          <a:xfrm>
            <a:off x="611710" y="6374176"/>
            <a:ext cx="6297612" cy="365125"/>
          </a:xfrm>
          <a:prstGeom prst="rect">
            <a:avLst/>
          </a:prstGeom>
        </p:spPr>
        <p:txBody>
          <a:bodyPr vert="horz" lIns="91440" tIns="45720" rIns="91440" bIns="45720" rtlCol="0" anchor="ctr"/>
          <a:lstStyle>
            <a:lvl1pPr algn="l">
              <a:defRPr sz="9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4"/>
          </p:nvPr>
        </p:nvSpPr>
        <p:spPr>
          <a:xfrm>
            <a:off x="8525039" y="6374176"/>
            <a:ext cx="683339" cy="365125"/>
          </a:xfrm>
          <a:prstGeom prst="rect">
            <a:avLst/>
          </a:prstGeom>
        </p:spPr>
        <p:txBody>
          <a:bodyPr vert="horz" lIns="91440" tIns="45720" rIns="91440" bIns="45720" rtlCol="0" anchor="ctr"/>
          <a:lstStyle>
            <a:lvl1pPr algn="r">
              <a:defRPr sz="9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fld id="{3352CBF5-17B8-4387-88A6-ABF9F8C64D5A}" type="slidenum">
              <a:rPr lang="en-US" smtClean="0"/>
              <a:pPr/>
              <a:t>‹#›</a:t>
            </a:fld>
            <a:endParaRPr lang="en-US" dirty="0"/>
          </a:p>
        </p:txBody>
      </p:sp>
      <p:pic>
        <p:nvPicPr>
          <p:cNvPr id="11" name="Picture 10" descr="A black background with blue and green text&#10;&#10;Description automatically generated">
            <a:extLst>
              <a:ext uri="{FF2B5EF4-FFF2-40B4-BE49-F238E27FC236}">
                <a16:creationId xmlns:a16="http://schemas.microsoft.com/office/drawing/2014/main" id="{09BEE289-E719-DCCC-3A44-90F4F391A20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9722386" y="4976545"/>
            <a:ext cx="2206508" cy="1697314"/>
          </a:xfrm>
          <a:prstGeom prst="rect">
            <a:avLst/>
          </a:prstGeom>
        </p:spPr>
      </p:pic>
      <p:cxnSp>
        <p:nvCxnSpPr>
          <p:cNvPr id="58" name="Straight Connector 57">
            <a:extLst>
              <a:ext uri="{FF2B5EF4-FFF2-40B4-BE49-F238E27FC236}">
                <a16:creationId xmlns:a16="http://schemas.microsoft.com/office/drawing/2014/main" id="{F4EFD041-BDE9-22EF-B649-84C7A73DC200}"/>
              </a:ext>
            </a:extLst>
          </p:cNvPr>
          <p:cNvCxnSpPr>
            <a:cxnSpLocks/>
          </p:cNvCxnSpPr>
          <p:nvPr/>
        </p:nvCxnSpPr>
        <p:spPr>
          <a:xfrm flipH="1">
            <a:off x="611710" y="6268923"/>
            <a:ext cx="859666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197CC75-E810-A5BF-4ECE-B162B1FA6C9C}"/>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riangle 71">
            <a:extLst>
              <a:ext uri="{FF2B5EF4-FFF2-40B4-BE49-F238E27FC236}">
                <a16:creationId xmlns:a16="http://schemas.microsoft.com/office/drawing/2014/main" id="{175BF7DB-DEC2-ABEC-D6DE-DC8C37620E36}"/>
              </a:ext>
            </a:extLst>
          </p:cNvPr>
          <p:cNvSpPr/>
          <p:nvPr/>
        </p:nvSpPr>
        <p:spPr>
          <a:xfrm rot="16200000">
            <a:off x="9241192" y="424667"/>
            <a:ext cx="3172273" cy="2734718"/>
          </a:xfrm>
          <a:prstGeom prst="triangle">
            <a:avLst>
              <a:gd name="adj" fmla="val 49584"/>
            </a:avLst>
          </a:prstGeom>
          <a:solidFill>
            <a:schemeClr val="accent3">
              <a:lumMod val="60000"/>
              <a:lumOff val="40000"/>
              <a:alpha val="2488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a:extLst>
              <a:ext uri="{FF2B5EF4-FFF2-40B4-BE49-F238E27FC236}">
                <a16:creationId xmlns:a16="http://schemas.microsoft.com/office/drawing/2014/main" id="{2084A5E7-0CE0-90AA-CD2D-EB006029E538}"/>
              </a:ext>
            </a:extLst>
          </p:cNvPr>
          <p:cNvSpPr/>
          <p:nvPr/>
        </p:nvSpPr>
        <p:spPr>
          <a:xfrm>
            <a:off x="-7541" y="0"/>
            <a:ext cx="351925"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5" name="Straight Connector 34">
            <a:extLst>
              <a:ext uri="{FF2B5EF4-FFF2-40B4-BE49-F238E27FC236}">
                <a16:creationId xmlns:a16="http://schemas.microsoft.com/office/drawing/2014/main" id="{5DB6A19B-4159-1406-5616-A2B2D71F31DB}"/>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riangle 8">
            <a:extLst>
              <a:ext uri="{FF2B5EF4-FFF2-40B4-BE49-F238E27FC236}">
                <a16:creationId xmlns:a16="http://schemas.microsoft.com/office/drawing/2014/main" id="{8B3667A2-4DD2-9591-7CC3-3998E3679E6F}"/>
              </a:ext>
            </a:extLst>
          </p:cNvPr>
          <p:cNvSpPr/>
          <p:nvPr/>
        </p:nvSpPr>
        <p:spPr>
          <a:xfrm rot="16200000">
            <a:off x="10035710" y="-571455"/>
            <a:ext cx="1579861" cy="2728970"/>
          </a:xfrm>
          <a:custGeom>
            <a:avLst/>
            <a:gdLst>
              <a:gd name="connsiteX0" fmla="*/ 0 w 3172273"/>
              <a:gd name="connsiteY0" fmla="*/ 2734718 h 2734718"/>
              <a:gd name="connsiteX1" fmla="*/ 1572940 w 3172273"/>
              <a:gd name="connsiteY1" fmla="*/ 0 h 2734718"/>
              <a:gd name="connsiteX2" fmla="*/ 3172273 w 3172273"/>
              <a:gd name="connsiteY2" fmla="*/ 2734718 h 2734718"/>
              <a:gd name="connsiteX3" fmla="*/ 0 w 3172273"/>
              <a:gd name="connsiteY3" fmla="*/ 2734718 h 2734718"/>
              <a:gd name="connsiteX0" fmla="*/ 0 w 1596517"/>
              <a:gd name="connsiteY0" fmla="*/ 2734718 h 2734718"/>
              <a:gd name="connsiteX1" fmla="*/ 1572940 w 1596517"/>
              <a:gd name="connsiteY1" fmla="*/ 0 h 2734718"/>
              <a:gd name="connsiteX2" fmla="*/ 1596517 w 1596517"/>
              <a:gd name="connsiteY2" fmla="*/ 2728970 h 2734718"/>
              <a:gd name="connsiteX3" fmla="*/ 0 w 1596517"/>
              <a:gd name="connsiteY3" fmla="*/ 2734718 h 2734718"/>
              <a:gd name="connsiteX0" fmla="*/ 0 w 1596517"/>
              <a:gd name="connsiteY0" fmla="*/ 2740469 h 2740469"/>
              <a:gd name="connsiteX1" fmla="*/ 1572940 w 1596517"/>
              <a:gd name="connsiteY1" fmla="*/ 0 h 2740469"/>
              <a:gd name="connsiteX2" fmla="*/ 1596517 w 1596517"/>
              <a:gd name="connsiteY2" fmla="*/ 2734721 h 2740469"/>
              <a:gd name="connsiteX3" fmla="*/ 0 w 1596517"/>
              <a:gd name="connsiteY3" fmla="*/ 2740469 h 2740469"/>
              <a:gd name="connsiteX0" fmla="*/ 0 w 1573513"/>
              <a:gd name="connsiteY0" fmla="*/ 2740469 h 2740469"/>
              <a:gd name="connsiteX1" fmla="*/ 1572940 w 1573513"/>
              <a:gd name="connsiteY1" fmla="*/ 0 h 2740469"/>
              <a:gd name="connsiteX2" fmla="*/ 1573513 w 1573513"/>
              <a:gd name="connsiteY2" fmla="*/ 2728970 h 2740469"/>
              <a:gd name="connsiteX3" fmla="*/ 0 w 1573513"/>
              <a:gd name="connsiteY3" fmla="*/ 2740469 h 2740469"/>
              <a:gd name="connsiteX0" fmla="*/ 0 w 1576688"/>
              <a:gd name="connsiteY0" fmla="*/ 2734119 h 2734119"/>
              <a:gd name="connsiteX1" fmla="*/ 1576115 w 1576688"/>
              <a:gd name="connsiteY1" fmla="*/ 0 h 2734119"/>
              <a:gd name="connsiteX2" fmla="*/ 1576688 w 1576688"/>
              <a:gd name="connsiteY2" fmla="*/ 2728970 h 2734119"/>
              <a:gd name="connsiteX3" fmla="*/ 0 w 1576688"/>
              <a:gd name="connsiteY3" fmla="*/ 2734119 h 2734119"/>
              <a:gd name="connsiteX0" fmla="*/ 0 w 1579861"/>
              <a:gd name="connsiteY0" fmla="*/ 2727772 h 2728970"/>
              <a:gd name="connsiteX1" fmla="*/ 1579288 w 1579861"/>
              <a:gd name="connsiteY1" fmla="*/ 0 h 2728970"/>
              <a:gd name="connsiteX2" fmla="*/ 1579861 w 1579861"/>
              <a:gd name="connsiteY2" fmla="*/ 2728970 h 2728970"/>
              <a:gd name="connsiteX3" fmla="*/ 0 w 1579861"/>
              <a:gd name="connsiteY3" fmla="*/ 2727772 h 2728970"/>
            </a:gdLst>
            <a:ahLst/>
            <a:cxnLst>
              <a:cxn ang="0">
                <a:pos x="connsiteX0" y="connsiteY0"/>
              </a:cxn>
              <a:cxn ang="0">
                <a:pos x="connsiteX1" y="connsiteY1"/>
              </a:cxn>
              <a:cxn ang="0">
                <a:pos x="connsiteX2" y="connsiteY2"/>
              </a:cxn>
              <a:cxn ang="0">
                <a:pos x="connsiteX3" y="connsiteY3"/>
              </a:cxn>
            </a:cxnLst>
            <a:rect l="l" t="t" r="r" b="b"/>
            <a:pathLst>
              <a:path w="1579861" h="2728970">
                <a:moveTo>
                  <a:pt x="0" y="2727772"/>
                </a:moveTo>
                <a:lnTo>
                  <a:pt x="1579288" y="0"/>
                </a:lnTo>
                <a:lnTo>
                  <a:pt x="1579861" y="2728970"/>
                </a:lnTo>
                <a:lnTo>
                  <a:pt x="0" y="2727772"/>
                </a:lnTo>
                <a:close/>
              </a:path>
            </a:pathLst>
          </a:custGeom>
          <a:solidFill>
            <a:schemeClr val="accent3">
              <a:lumMod val="60000"/>
              <a:lumOff val="40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2771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b="1" i="0" kern="1200">
          <a:solidFill>
            <a:schemeClr val="accent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e.tuitionexchange.org/applicantsignin" TargetMode="External"/><Relationship Id="rId2" Type="http://schemas.openxmlformats.org/officeDocument/2006/relationships/hyperlink" Target="http://www.tuitionexchange.org/TELO-FAQ" TargetMode="External"/><Relationship Id="rId1" Type="http://schemas.openxmlformats.org/officeDocument/2006/relationships/slideLayout" Target="../slideLayouts/slideLayout2.xml"/><Relationship Id="rId5" Type="http://schemas.openxmlformats.org/officeDocument/2006/relationships/hyperlink" Target="mailto:info@tuitionexchange.org" TargetMode="External"/><Relationship Id="rId4" Type="http://schemas.openxmlformats.org/officeDocument/2006/relationships/hyperlink" Target="https://register.gotowebinar.com/recording/251178087793521809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8B4E-C59D-D5B3-5325-CB3452AFF685}"/>
              </a:ext>
            </a:extLst>
          </p:cNvPr>
          <p:cNvSpPr>
            <a:spLocks noGrp="1"/>
          </p:cNvSpPr>
          <p:nvPr>
            <p:ph type="ctrTitle"/>
          </p:nvPr>
        </p:nvSpPr>
        <p:spPr>
          <a:xfrm>
            <a:off x="652927" y="1710268"/>
            <a:ext cx="8213781" cy="1646302"/>
          </a:xfrm>
        </p:spPr>
        <p:txBody>
          <a:bodyPr/>
          <a:lstStyle/>
          <a:p>
            <a:pPr algn="ctr"/>
            <a:r>
              <a:rPr lang="en-US" sz="4000" dirty="0"/>
              <a:t>TE New System Walk-Through</a:t>
            </a:r>
            <a:br>
              <a:rPr lang="en-US" dirty="0"/>
            </a:br>
            <a:endParaRPr lang="en-US" sz="3200" dirty="0"/>
          </a:p>
        </p:txBody>
      </p:sp>
      <p:sp>
        <p:nvSpPr>
          <p:cNvPr id="3" name="Subtitle 2">
            <a:extLst>
              <a:ext uri="{FF2B5EF4-FFF2-40B4-BE49-F238E27FC236}">
                <a16:creationId xmlns:a16="http://schemas.microsoft.com/office/drawing/2014/main" id="{46FECF48-A803-CDD2-F309-094E7051CD56}"/>
              </a:ext>
            </a:extLst>
          </p:cNvPr>
          <p:cNvSpPr>
            <a:spLocks noGrp="1"/>
          </p:cNvSpPr>
          <p:nvPr>
            <p:ph type="subTitle" idx="1"/>
          </p:nvPr>
        </p:nvSpPr>
        <p:spPr/>
        <p:txBody>
          <a:bodyPr/>
          <a:lstStyle/>
          <a:p>
            <a:pPr algn="l"/>
            <a:r>
              <a:rPr lang="en-US" dirty="0"/>
              <a:t>Liz Rihl Lewinsky, FAAC®, M.A., M.Ed.</a:t>
            </a:r>
          </a:p>
          <a:p>
            <a:pPr algn="l"/>
            <a:r>
              <a:rPr lang="en-US" dirty="0"/>
              <a:t>Associate Vice President for Member Engagement</a:t>
            </a:r>
          </a:p>
        </p:txBody>
      </p:sp>
      <p:sp>
        <p:nvSpPr>
          <p:cNvPr id="4" name="Slide Number Placeholder 3">
            <a:extLst>
              <a:ext uri="{FF2B5EF4-FFF2-40B4-BE49-F238E27FC236}">
                <a16:creationId xmlns:a16="http://schemas.microsoft.com/office/drawing/2014/main" id="{4E90B0AD-072D-2A1D-9685-A92A3D18685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5134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8573D-A761-B42F-6ADE-D2D04FF02D6C}"/>
              </a:ext>
            </a:extLst>
          </p:cNvPr>
          <p:cNvSpPr>
            <a:spLocks noGrp="1"/>
          </p:cNvSpPr>
          <p:nvPr>
            <p:ph type="title"/>
          </p:nvPr>
        </p:nvSpPr>
        <p:spPr/>
        <p:txBody>
          <a:bodyPr/>
          <a:lstStyle/>
          <a:p>
            <a:r>
              <a:rPr lang="en-US" dirty="0"/>
              <a:t>Reminders Before We Begin</a:t>
            </a:r>
          </a:p>
        </p:txBody>
      </p:sp>
      <p:sp>
        <p:nvSpPr>
          <p:cNvPr id="3" name="Content Placeholder 2">
            <a:extLst>
              <a:ext uri="{FF2B5EF4-FFF2-40B4-BE49-F238E27FC236}">
                <a16:creationId xmlns:a16="http://schemas.microsoft.com/office/drawing/2014/main" id="{09E6AD6C-40A7-241C-EDB7-17EFAF156A42}"/>
              </a:ext>
            </a:extLst>
          </p:cNvPr>
          <p:cNvSpPr>
            <a:spLocks noGrp="1"/>
          </p:cNvSpPr>
          <p:nvPr>
            <p:ph idx="1"/>
          </p:nvPr>
        </p:nvSpPr>
        <p:spPr>
          <a:xfrm>
            <a:off x="611710" y="1266825"/>
            <a:ext cx="8596668" cy="4493895"/>
          </a:xfrm>
        </p:spPr>
        <p:txBody>
          <a:bodyPr>
            <a:normAutofit fontScale="25000" lnSpcReduction="20000"/>
          </a:bodyPr>
          <a:lstStyle/>
          <a:p>
            <a:endParaRPr lang="en-US" dirty="0"/>
          </a:p>
          <a:p>
            <a:r>
              <a:rPr lang="en-US" sz="6200" dirty="0"/>
              <a:t>Bookmark the new TELO system:  te.tuitionexchange.org</a:t>
            </a:r>
          </a:p>
          <a:p>
            <a:endParaRPr lang="en-US" sz="6200" dirty="0"/>
          </a:p>
          <a:p>
            <a:r>
              <a:rPr lang="en-US" sz="6200" dirty="0"/>
              <a:t>Bookmark the new TELO System FAQ’s:  </a:t>
            </a:r>
            <a:r>
              <a:rPr lang="en-US" sz="6200" b="0" i="0" u="sng" strike="noStrike" dirty="0">
                <a:solidFill>
                  <a:srgbClr val="1155CC"/>
                </a:solidFill>
                <a:effectLst/>
                <a:highlight>
                  <a:srgbClr val="FFFFFF"/>
                </a:highlight>
                <a:latin typeface="Arial" panose="020B0604020202020204" pitchFamily="34" charset="0"/>
                <a:hlinkClick r:id="rId2"/>
              </a:rPr>
              <a:t>www.tuitionexchange.org/TELO-FAQ</a:t>
            </a:r>
            <a:endParaRPr lang="en-US" sz="6200" b="0" i="0" u="sng" strike="noStrike" dirty="0">
              <a:solidFill>
                <a:srgbClr val="1155CC"/>
              </a:solidFill>
              <a:effectLst/>
              <a:highlight>
                <a:srgbClr val="FFFFFF"/>
              </a:highlight>
              <a:latin typeface="Arial" panose="020B0604020202020204" pitchFamily="34" charset="0"/>
            </a:endParaRPr>
          </a:p>
          <a:p>
            <a:endParaRPr lang="en-US" sz="6200" dirty="0"/>
          </a:p>
          <a:p>
            <a:r>
              <a:rPr lang="en-US" sz="6200" dirty="0"/>
              <a:t>You must have completed a live mandatory training session or have watched the mandatory training webinar to be able to access the system. View webinar at: </a:t>
            </a:r>
            <a:r>
              <a:rPr lang="en-US" sz="6200" b="0" i="0" u="sng" strike="noStrike" dirty="0">
                <a:solidFill>
                  <a:srgbClr val="1155CC"/>
                </a:solidFill>
                <a:effectLst/>
                <a:highlight>
                  <a:srgbClr val="FFFFFF"/>
                </a:highlight>
                <a:latin typeface="Arial" panose="020B0604020202020204" pitchFamily="34" charset="0"/>
                <a:hlinkClick r:id="rId2"/>
              </a:rPr>
              <a:t>www.tuitionexchange.org/TELO-FAQ</a:t>
            </a:r>
            <a:endParaRPr lang="en-US" sz="6200" dirty="0"/>
          </a:p>
          <a:p>
            <a:endParaRPr lang="en-US" sz="6200" dirty="0"/>
          </a:p>
          <a:p>
            <a:pPr rtl="0">
              <a:spcBef>
                <a:spcPts val="0"/>
              </a:spcBef>
              <a:spcAft>
                <a:spcPts val="0"/>
              </a:spcAft>
            </a:pPr>
            <a:r>
              <a:rPr lang="en-US" sz="6200" b="1" i="0" u="none" strike="noStrike" dirty="0">
                <a:solidFill>
                  <a:srgbClr val="FF0000"/>
                </a:solidFill>
                <a:effectLst/>
                <a:latin typeface="Arial" panose="020B0604020202020204" pitchFamily="34" charset="0"/>
              </a:rPr>
              <a:t>*</a:t>
            </a:r>
            <a:r>
              <a:rPr lang="en-US" sz="6200" b="1" i="0" u="none" strike="noStrike" dirty="0">
                <a:solidFill>
                  <a:schemeClr val="tx1">
                    <a:lumMod val="65000"/>
                    <a:lumOff val="35000"/>
                  </a:schemeClr>
                </a:solidFill>
                <a:effectLst/>
                <a:latin typeface="Arial" panose="020B0604020202020204" pitchFamily="34" charset="0"/>
              </a:rPr>
              <a:t>NEW*</a:t>
            </a:r>
            <a:r>
              <a:rPr lang="en-US" sz="6200" b="0" i="0" u="none" strike="noStrike" dirty="0">
                <a:solidFill>
                  <a:schemeClr val="tx1">
                    <a:lumMod val="65000"/>
                    <a:lumOff val="35000"/>
                  </a:schemeClr>
                </a:solidFill>
                <a:effectLst/>
                <a:latin typeface="Arial" panose="020B0604020202020204" pitchFamily="34" charset="0"/>
              </a:rPr>
              <a:t> TE EZ-Application:  </a:t>
            </a:r>
            <a:r>
              <a:rPr lang="en-US" sz="6200" b="0" i="0" u="sng" strike="noStrike" dirty="0">
                <a:solidFill>
                  <a:schemeClr val="tx1">
                    <a:lumMod val="65000"/>
                    <a:lumOff val="35000"/>
                  </a:schemeClr>
                </a:solidFill>
                <a:effectLst/>
                <a:highlight>
                  <a:srgbClr val="FFFFFF"/>
                </a:highlight>
                <a:latin typeface="Arial" panose="020B0604020202020204" pitchFamily="34" charset="0"/>
                <a:hlinkClick r:id="rId3">
                  <a:extLst>
                    <a:ext uri="{A12FA001-AC4F-418D-AE19-62706E023703}">
                      <ahyp:hlinkClr xmlns:ahyp="http://schemas.microsoft.com/office/drawing/2018/hyperlinkcolor" val="tx"/>
                    </a:ext>
                  </a:extLst>
                </a:hlinkClick>
              </a:rPr>
              <a:t>https://te.tuitionexchange.org/applicantsignin</a:t>
            </a:r>
            <a:endParaRPr lang="en-US" sz="6200" b="0" i="0" u="sng" strike="noStrike" dirty="0">
              <a:solidFill>
                <a:schemeClr val="tx1">
                  <a:lumMod val="65000"/>
                  <a:lumOff val="35000"/>
                </a:schemeClr>
              </a:solidFill>
              <a:effectLst/>
              <a:highlight>
                <a:srgbClr val="FFFFFF"/>
              </a:highlight>
              <a:latin typeface="Arial" panose="020B0604020202020204" pitchFamily="34" charset="0"/>
            </a:endParaRPr>
          </a:p>
          <a:p>
            <a:pPr rtl="0">
              <a:spcBef>
                <a:spcPts val="0"/>
              </a:spcBef>
              <a:spcAft>
                <a:spcPts val="0"/>
              </a:spcAft>
            </a:pPr>
            <a:endParaRPr lang="en-US" sz="6200" b="0" i="0" u="sng" strike="noStrike" dirty="0">
              <a:solidFill>
                <a:schemeClr val="tx1">
                  <a:lumMod val="65000"/>
                  <a:lumOff val="35000"/>
                </a:schemeClr>
              </a:solidFill>
              <a:effectLst/>
              <a:highlight>
                <a:srgbClr val="FFFFFF"/>
              </a:highlight>
              <a:latin typeface="Arial" panose="020B0604020202020204" pitchFamily="34" charset="0"/>
            </a:endParaRPr>
          </a:p>
          <a:p>
            <a:pPr rtl="0">
              <a:spcBef>
                <a:spcPts val="0"/>
              </a:spcBef>
              <a:spcAft>
                <a:spcPts val="0"/>
              </a:spcAft>
            </a:pPr>
            <a:endParaRPr lang="en-US" sz="6200" b="0" i="0" u="none" strike="noStrike" dirty="0">
              <a:solidFill>
                <a:schemeClr val="tx1">
                  <a:lumMod val="65000"/>
                  <a:lumOff val="35000"/>
                </a:schemeClr>
              </a:solidFill>
              <a:effectLst/>
              <a:latin typeface="Arial" panose="020B0604020202020204" pitchFamily="34" charset="0"/>
            </a:endParaRPr>
          </a:p>
          <a:p>
            <a:pPr rtl="0">
              <a:spcBef>
                <a:spcPts val="0"/>
              </a:spcBef>
              <a:spcAft>
                <a:spcPts val="0"/>
              </a:spcAft>
            </a:pPr>
            <a:r>
              <a:rPr lang="en-US" sz="6200" b="0" i="0" u="none" strike="noStrike" dirty="0">
                <a:solidFill>
                  <a:schemeClr val="tx1">
                    <a:lumMod val="65000"/>
                    <a:lumOff val="35000"/>
                  </a:schemeClr>
                </a:solidFill>
                <a:effectLst/>
                <a:latin typeface="Arial" panose="020B0604020202020204" pitchFamily="34" charset="0"/>
              </a:rPr>
              <a:t>TE EZ-Application Podcast Link:  </a:t>
            </a:r>
            <a:r>
              <a:rPr lang="en-US" sz="6200" b="0" i="0" u="sng" strike="noStrike" dirty="0">
                <a:solidFill>
                  <a:schemeClr val="tx1">
                    <a:lumMod val="65000"/>
                    <a:lumOff val="35000"/>
                  </a:schemeClr>
                </a:solidFill>
                <a:effectLst/>
                <a:latin typeface="Arial" panose="020B0604020202020204" pitchFamily="34" charset="0"/>
                <a:hlinkClick r:id="rId4">
                  <a:extLst>
                    <a:ext uri="{A12FA001-AC4F-418D-AE19-62706E023703}">
                      <ahyp:hlinkClr xmlns:ahyp="http://schemas.microsoft.com/office/drawing/2018/hyperlinkcolor" val="tx"/>
                    </a:ext>
                  </a:extLst>
                </a:hlinkClick>
              </a:rPr>
              <a:t>https://register.gotowebinar.com/recording/2511780877935218094</a:t>
            </a:r>
            <a:endParaRPr lang="en-US" sz="6200" b="0" i="0" u="sng" strike="noStrike" dirty="0">
              <a:solidFill>
                <a:schemeClr val="tx1">
                  <a:lumMod val="65000"/>
                  <a:lumOff val="35000"/>
                </a:schemeClr>
              </a:solidFill>
              <a:effectLst/>
              <a:latin typeface="Arial" panose="020B0604020202020204" pitchFamily="34" charset="0"/>
            </a:endParaRPr>
          </a:p>
          <a:p>
            <a:pPr rtl="0">
              <a:spcBef>
                <a:spcPts val="0"/>
              </a:spcBef>
              <a:spcAft>
                <a:spcPts val="0"/>
              </a:spcAft>
            </a:pPr>
            <a:endParaRPr lang="en-US" sz="6200" b="0" i="0" u="sng" strike="noStrike" dirty="0">
              <a:solidFill>
                <a:schemeClr val="tx1">
                  <a:lumMod val="65000"/>
                  <a:lumOff val="35000"/>
                </a:schemeClr>
              </a:solidFill>
              <a:effectLst/>
              <a:latin typeface="Arial" panose="020B0604020202020204" pitchFamily="34" charset="0"/>
            </a:endParaRPr>
          </a:p>
          <a:p>
            <a:pPr rtl="0">
              <a:spcBef>
                <a:spcPts val="0"/>
              </a:spcBef>
              <a:spcAft>
                <a:spcPts val="0"/>
              </a:spcAft>
            </a:pPr>
            <a:r>
              <a:rPr lang="en-US" sz="6200" b="0" i="0" strike="noStrike" dirty="0">
                <a:solidFill>
                  <a:schemeClr val="tx1">
                    <a:lumMod val="65000"/>
                    <a:lumOff val="35000"/>
                  </a:schemeClr>
                </a:solidFill>
                <a:effectLst/>
                <a:latin typeface="Arial" panose="020B0604020202020204" pitchFamily="34" charset="0"/>
              </a:rPr>
              <a:t>Janet Hanson is retired-direct email inquiries to: </a:t>
            </a:r>
            <a:r>
              <a:rPr lang="en-US" sz="6200" b="0" i="0" strike="noStrike" dirty="0">
                <a:solidFill>
                  <a:schemeClr val="tx1">
                    <a:lumMod val="65000"/>
                    <a:lumOff val="35000"/>
                  </a:schemeClr>
                </a:solidFill>
                <a:effectLst/>
                <a:latin typeface="Arial" panose="020B0604020202020204" pitchFamily="34" charset="0"/>
                <a:hlinkClick r:id="rId5">
                  <a:extLst>
                    <a:ext uri="{A12FA001-AC4F-418D-AE19-62706E023703}">
                      <ahyp:hlinkClr xmlns:ahyp="http://schemas.microsoft.com/office/drawing/2018/hyperlinkcolor" val="tx"/>
                    </a:ext>
                  </a:extLst>
                </a:hlinkClick>
              </a:rPr>
              <a:t>info@tuitionexchange.org</a:t>
            </a:r>
            <a:r>
              <a:rPr lang="en-US" sz="6200" b="0" i="0" strike="noStrike" dirty="0">
                <a:solidFill>
                  <a:schemeClr val="tx1">
                    <a:lumMod val="65000"/>
                    <a:lumOff val="35000"/>
                  </a:schemeClr>
                </a:solidFill>
                <a:effectLst/>
                <a:latin typeface="Arial" panose="020B0604020202020204" pitchFamily="34" charset="0"/>
              </a:rPr>
              <a:t>. </a:t>
            </a:r>
          </a:p>
          <a:p>
            <a:pPr lvl="1">
              <a:spcBef>
                <a:spcPts val="0"/>
              </a:spcBef>
            </a:pPr>
            <a:r>
              <a:rPr lang="en-US" sz="6000" b="0" i="0" strike="noStrike" dirty="0">
                <a:solidFill>
                  <a:schemeClr val="tx1">
                    <a:lumMod val="65000"/>
                    <a:lumOff val="35000"/>
                  </a:schemeClr>
                </a:solidFill>
                <a:effectLst/>
                <a:latin typeface="Arial" panose="020B0604020202020204" pitchFamily="34" charset="0"/>
              </a:rPr>
              <a:t>Please be sure to list full name of your institution, clarify import/export.</a:t>
            </a:r>
          </a:p>
          <a:p>
            <a:pPr marL="0" indent="0" rtl="0">
              <a:spcBef>
                <a:spcPts val="0"/>
              </a:spcBef>
              <a:spcAft>
                <a:spcPts val="0"/>
              </a:spcAft>
              <a:buNone/>
            </a:pPr>
            <a:endParaRPr lang="en-US" sz="6200" b="0" dirty="0">
              <a:effectLst/>
            </a:endParaRPr>
          </a:p>
          <a:p>
            <a:pPr marL="0" indent="0" rtl="0">
              <a:spcBef>
                <a:spcPts val="0"/>
              </a:spcBef>
              <a:spcAft>
                <a:spcPts val="0"/>
              </a:spcAft>
              <a:buNone/>
            </a:pPr>
            <a:br>
              <a:rPr lang="en-US" b="0" dirty="0">
                <a:effectLst/>
              </a:rPr>
            </a:br>
            <a:br>
              <a:rPr lang="en-US" dirty="0"/>
            </a:br>
            <a:endParaRPr lang="en-US" dirty="0"/>
          </a:p>
        </p:txBody>
      </p:sp>
      <p:sp>
        <p:nvSpPr>
          <p:cNvPr id="4" name="Slide Number Placeholder 3">
            <a:extLst>
              <a:ext uri="{FF2B5EF4-FFF2-40B4-BE49-F238E27FC236}">
                <a16:creationId xmlns:a16="http://schemas.microsoft.com/office/drawing/2014/main" id="{E0B4607C-F235-C742-CC3B-04F2C8FA133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51431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C1DD0-8973-4EF7-5A23-D82ACEF41B65}"/>
              </a:ext>
            </a:extLst>
          </p:cNvPr>
          <p:cNvSpPr>
            <a:spLocks noGrp="1"/>
          </p:cNvSpPr>
          <p:nvPr>
            <p:ph type="title"/>
          </p:nvPr>
        </p:nvSpPr>
        <p:spPr>
          <a:xfrm>
            <a:off x="611710" y="431800"/>
            <a:ext cx="8596668" cy="1228725"/>
          </a:xfrm>
        </p:spPr>
        <p:txBody>
          <a:bodyPr>
            <a:normAutofit/>
          </a:bodyPr>
          <a:lstStyle/>
          <a:p>
            <a:r>
              <a:rPr lang="en-US" dirty="0"/>
              <a:t>TELO New System FAQs &amp; Instructions (Liaison Officers – New TE Portal)</a:t>
            </a:r>
          </a:p>
        </p:txBody>
      </p:sp>
      <p:pic>
        <p:nvPicPr>
          <p:cNvPr id="6" name="Content Placeholder 5">
            <a:extLst>
              <a:ext uri="{FF2B5EF4-FFF2-40B4-BE49-F238E27FC236}">
                <a16:creationId xmlns:a16="http://schemas.microsoft.com/office/drawing/2014/main" id="{EBFBF8AD-CBAC-8455-D61A-02E6E37D0FC9}"/>
              </a:ext>
            </a:extLst>
          </p:cNvPr>
          <p:cNvPicPr>
            <a:picLocks noGrp="1" noChangeAspect="1"/>
          </p:cNvPicPr>
          <p:nvPr>
            <p:ph idx="1"/>
          </p:nvPr>
        </p:nvPicPr>
        <p:blipFill>
          <a:blip r:embed="rId2"/>
          <a:stretch>
            <a:fillRect/>
          </a:stretch>
        </p:blipFill>
        <p:spPr>
          <a:xfrm>
            <a:off x="842005" y="1930400"/>
            <a:ext cx="5492120" cy="3881437"/>
          </a:xfrm>
        </p:spPr>
      </p:pic>
      <p:sp>
        <p:nvSpPr>
          <p:cNvPr id="4" name="Slide Number Placeholder 3">
            <a:extLst>
              <a:ext uri="{FF2B5EF4-FFF2-40B4-BE49-F238E27FC236}">
                <a16:creationId xmlns:a16="http://schemas.microsoft.com/office/drawing/2014/main" id="{34F037A1-D579-0308-1DD1-B28C61F02CE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42931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B348-8850-B64E-EA6C-A05CE021756E}"/>
              </a:ext>
            </a:extLst>
          </p:cNvPr>
          <p:cNvSpPr>
            <a:spLocks noGrp="1"/>
          </p:cNvSpPr>
          <p:nvPr>
            <p:ph type="title"/>
          </p:nvPr>
        </p:nvSpPr>
        <p:spPr/>
        <p:txBody>
          <a:bodyPr/>
          <a:lstStyle/>
          <a:p>
            <a:r>
              <a:rPr lang="en-US" dirty="0"/>
              <a:t>Reminders Before We Begin</a:t>
            </a:r>
          </a:p>
        </p:txBody>
      </p:sp>
      <p:sp>
        <p:nvSpPr>
          <p:cNvPr id="3" name="Content Placeholder 2">
            <a:extLst>
              <a:ext uri="{FF2B5EF4-FFF2-40B4-BE49-F238E27FC236}">
                <a16:creationId xmlns:a16="http://schemas.microsoft.com/office/drawing/2014/main" id="{BCF483EA-DC8E-38B9-B5FD-9E466AA32A20}"/>
              </a:ext>
            </a:extLst>
          </p:cNvPr>
          <p:cNvSpPr>
            <a:spLocks noGrp="1"/>
          </p:cNvSpPr>
          <p:nvPr>
            <p:ph idx="1"/>
          </p:nvPr>
        </p:nvSpPr>
        <p:spPr>
          <a:xfrm>
            <a:off x="611710" y="1269999"/>
            <a:ext cx="8596668" cy="5469301"/>
          </a:xfrm>
        </p:spPr>
        <p:txBody>
          <a:bodyPr>
            <a:normAutofit fontScale="77500" lnSpcReduction="20000"/>
          </a:bodyPr>
          <a:lstStyle/>
          <a:p>
            <a:r>
              <a:rPr lang="en-US" dirty="0"/>
              <a:t>Every member school must have a </a:t>
            </a:r>
            <a:r>
              <a:rPr lang="en-US" b="1" dirty="0"/>
              <a:t>Primary</a:t>
            </a:r>
            <a:r>
              <a:rPr lang="en-US" dirty="0"/>
              <a:t> and </a:t>
            </a:r>
            <a:r>
              <a:rPr lang="en-US" b="1" dirty="0"/>
              <a:t>Secondary</a:t>
            </a:r>
            <a:r>
              <a:rPr lang="en-US" dirty="0"/>
              <a:t> Tuition Exchange Liaison Officer (TELO)</a:t>
            </a:r>
          </a:p>
          <a:p>
            <a:pPr lvl="1"/>
            <a:r>
              <a:rPr lang="en-US" sz="1800" dirty="0"/>
              <a:t>The names and email addresses must be different and be a .Edu address</a:t>
            </a:r>
          </a:p>
          <a:p>
            <a:r>
              <a:rPr lang="en-US" dirty="0"/>
              <a:t>Primary TELO is responsible for system maintenance including: </a:t>
            </a:r>
          </a:p>
          <a:p>
            <a:pPr lvl="1"/>
            <a:r>
              <a:rPr lang="en-US" sz="1800" dirty="0"/>
              <a:t>Ensuring the </a:t>
            </a:r>
            <a:r>
              <a:rPr lang="en-US" sz="1800" b="1" dirty="0"/>
              <a:t>School Profile</a:t>
            </a:r>
            <a:r>
              <a:rPr lang="en-US" sz="1800" dirty="0"/>
              <a:t>, including all institutional contacts, is accurate</a:t>
            </a:r>
          </a:p>
          <a:p>
            <a:pPr lvl="1"/>
            <a:r>
              <a:rPr lang="en-US" sz="1800" dirty="0"/>
              <a:t>Adding, maintaining, and removing system </a:t>
            </a:r>
            <a:r>
              <a:rPr lang="en-US" sz="1800" b="1" dirty="0"/>
              <a:t>Users </a:t>
            </a:r>
            <a:r>
              <a:rPr lang="en-US" sz="1800" dirty="0"/>
              <a:t>(note—for the Invoice Billing Contact to be able to pay the bill in the system, he/she must be set up as a User, can have Billing only role). </a:t>
            </a:r>
          </a:p>
          <a:p>
            <a:pPr lvl="1"/>
            <a:r>
              <a:rPr lang="en-US" sz="1800" dirty="0"/>
              <a:t>Adding and maintaining </a:t>
            </a:r>
            <a:r>
              <a:rPr lang="en-US" sz="1800" b="1" dirty="0"/>
              <a:t>Annual Aid Year School Information </a:t>
            </a:r>
            <a:r>
              <a:rPr lang="en-US" sz="1800" dirty="0"/>
              <a:t>for 2024-2025 and 2025-2026 years</a:t>
            </a:r>
          </a:p>
          <a:p>
            <a:pPr lvl="2"/>
            <a:r>
              <a:rPr lang="en-US" sz="1500" dirty="0"/>
              <a:t>If not populated or if deadlines for Import and Export application consideration are past, your institution will not be available in Employer list for selection or for prospective import students to select in school list on TE EZ-Application </a:t>
            </a:r>
          </a:p>
          <a:p>
            <a:r>
              <a:rPr lang="en-US" b="1" dirty="0">
                <a:solidFill>
                  <a:srgbClr val="FF0000"/>
                </a:solidFill>
              </a:rPr>
              <a:t>ALL Continuing students that were recertified moved into the new system with a cohort year of 2023-2024, regardless of their entry year.  </a:t>
            </a:r>
            <a:r>
              <a:rPr lang="en-US" dirty="0"/>
              <a:t>They will show up on your 2024-2025 Enrollment Report once the Import School enrolls them (after August 15</a:t>
            </a:r>
            <a:r>
              <a:rPr lang="en-US" baseline="30000" dirty="0"/>
              <a:t>th</a:t>
            </a:r>
            <a:r>
              <a:rPr lang="en-US" dirty="0"/>
              <a:t>).  They do NOT need to do a new application b/c they do not show up with 2024-2025 as their year.</a:t>
            </a:r>
          </a:p>
          <a:p>
            <a:r>
              <a:rPr lang="en-US" dirty="0"/>
              <a:t>All New 2024-2025 students with a status of approved or decision pending in the old system moved into the new system. Waitlist students did not move.</a:t>
            </a:r>
          </a:p>
          <a:p>
            <a:r>
              <a:rPr lang="en-US" b="1" dirty="0"/>
              <a:t>PLEASE, PLEASE </a:t>
            </a:r>
            <a:r>
              <a:rPr lang="en-US" dirty="0"/>
              <a:t>be sure you check off </a:t>
            </a:r>
            <a:r>
              <a:rPr lang="en-US" b="1" dirty="0">
                <a:solidFill>
                  <a:srgbClr val="FF0000"/>
                </a:solidFill>
              </a:rPr>
              <a:t>ALL AID YEARS </a:t>
            </a:r>
            <a:r>
              <a:rPr lang="en-US" dirty="0"/>
              <a:t>(not “Active Aid Years”) when viewing your Imports and Export Applications. </a:t>
            </a:r>
          </a:p>
          <a:p>
            <a:r>
              <a:rPr lang="en-US" dirty="0"/>
              <a:t>If you have a Continuing student who no longer wants TE or will not be enrolled, </a:t>
            </a:r>
            <a:r>
              <a:rPr lang="en-US" b="1" dirty="0">
                <a:solidFill>
                  <a:srgbClr val="222222"/>
                </a:solidFill>
                <a:highlight>
                  <a:srgbClr val="FFFFFF"/>
                </a:highlight>
                <a:latin typeface="Arial" panose="020B0604020202020204" pitchFamily="34" charset="0"/>
              </a:rPr>
              <a:t>t</a:t>
            </a:r>
            <a:r>
              <a:rPr lang="en-US" sz="1800" b="1" i="0" u="none" strike="noStrike" dirty="0">
                <a:solidFill>
                  <a:srgbClr val="222222"/>
                </a:solidFill>
                <a:effectLst/>
                <a:highlight>
                  <a:srgbClr val="FFFFFF"/>
                </a:highlight>
                <a:latin typeface="Arial" panose="020B0604020202020204" pitchFamily="34" charset="0"/>
              </a:rPr>
              <a:t>he IMPORT school withdraws the student. There is no longer that type of action for the EXPORT school. </a:t>
            </a:r>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7DB349A9-CB0E-6E89-AADD-36037DACEBD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51709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B348-8850-B64E-EA6C-A05CE021756E}"/>
              </a:ext>
            </a:extLst>
          </p:cNvPr>
          <p:cNvSpPr>
            <a:spLocks noGrp="1"/>
          </p:cNvSpPr>
          <p:nvPr>
            <p:ph type="title"/>
          </p:nvPr>
        </p:nvSpPr>
        <p:spPr>
          <a:xfrm>
            <a:off x="611710" y="118699"/>
            <a:ext cx="8596668" cy="1320800"/>
          </a:xfrm>
        </p:spPr>
        <p:txBody>
          <a:bodyPr/>
          <a:lstStyle/>
          <a:p>
            <a:r>
              <a:rPr lang="en-US" dirty="0"/>
              <a:t>Daily Digest Emails</a:t>
            </a:r>
          </a:p>
        </p:txBody>
      </p:sp>
      <p:sp>
        <p:nvSpPr>
          <p:cNvPr id="3" name="Content Placeholder 2">
            <a:extLst>
              <a:ext uri="{FF2B5EF4-FFF2-40B4-BE49-F238E27FC236}">
                <a16:creationId xmlns:a16="http://schemas.microsoft.com/office/drawing/2014/main" id="{BCF483EA-DC8E-38B9-B5FD-9E466AA32A20}"/>
              </a:ext>
            </a:extLst>
          </p:cNvPr>
          <p:cNvSpPr>
            <a:spLocks noGrp="1"/>
          </p:cNvSpPr>
          <p:nvPr>
            <p:ph idx="1"/>
          </p:nvPr>
        </p:nvSpPr>
        <p:spPr>
          <a:xfrm>
            <a:off x="611710" y="904875"/>
            <a:ext cx="8894240" cy="5469301"/>
          </a:xfrm>
        </p:spPr>
        <p:txBody>
          <a:bodyPr>
            <a:normAutofit/>
          </a:bodyPr>
          <a:lstStyle/>
          <a:p>
            <a:r>
              <a:rPr lang="en-US" dirty="0"/>
              <a:t>No more individual student emails. Students review their account activity inside their TE EZ-Application account</a:t>
            </a:r>
          </a:p>
          <a:p>
            <a:pPr lvl="1"/>
            <a:r>
              <a:rPr lang="en-US" dirty="0"/>
              <a:t>Primary and Secondary TELOs receive a Data Digest nightly-reflects prior day activity</a:t>
            </a:r>
          </a:p>
          <a:p>
            <a:r>
              <a:rPr lang="en-US" dirty="0"/>
              <a:t>Comments provide you with the required action </a:t>
            </a:r>
          </a:p>
          <a:p>
            <a:r>
              <a:rPr lang="en-US" dirty="0"/>
              <a:t>As Import School, you will not get notification of new applications until the Export School approves them for TE consideration.  </a:t>
            </a:r>
          </a:p>
          <a:p>
            <a:r>
              <a:rPr lang="en-US" dirty="0"/>
              <a:t>As Export School, if Import School denies one of your Imports, you will get a status update. There is no action required, however. </a:t>
            </a:r>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DB349A9-CB0E-6E89-AADD-36037DACEBD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5" name="Content Placeholder 5">
            <a:extLst>
              <a:ext uri="{FF2B5EF4-FFF2-40B4-BE49-F238E27FC236}">
                <a16:creationId xmlns:a16="http://schemas.microsoft.com/office/drawing/2014/main" id="{3734B7EF-AA92-5A03-33BE-3A48535F8B15}"/>
              </a:ext>
            </a:extLst>
          </p:cNvPr>
          <p:cNvPicPr>
            <a:picLocks noChangeAspect="1"/>
          </p:cNvPicPr>
          <p:nvPr/>
        </p:nvPicPr>
        <p:blipFill>
          <a:blip r:embed="rId2"/>
          <a:stretch>
            <a:fillRect/>
          </a:stretch>
        </p:blipFill>
        <p:spPr>
          <a:xfrm>
            <a:off x="2543176" y="3590925"/>
            <a:ext cx="3714750" cy="2638425"/>
          </a:xfrm>
          <a:prstGeom prst="rect">
            <a:avLst/>
          </a:prstGeom>
        </p:spPr>
      </p:pic>
    </p:spTree>
    <p:extLst>
      <p:ext uri="{BB962C8B-B14F-4D97-AF65-F5344CB8AC3E}">
        <p14:creationId xmlns:p14="http://schemas.microsoft.com/office/powerpoint/2010/main" val="421567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B348-8850-B64E-EA6C-A05CE021756E}"/>
              </a:ext>
            </a:extLst>
          </p:cNvPr>
          <p:cNvSpPr>
            <a:spLocks noGrp="1"/>
          </p:cNvSpPr>
          <p:nvPr>
            <p:ph type="title"/>
          </p:nvPr>
        </p:nvSpPr>
        <p:spPr>
          <a:xfrm>
            <a:off x="611710" y="118699"/>
            <a:ext cx="8596668" cy="1320800"/>
          </a:xfrm>
        </p:spPr>
        <p:txBody>
          <a:bodyPr/>
          <a:lstStyle/>
          <a:p>
            <a:r>
              <a:rPr lang="en-US" dirty="0"/>
              <a:t>Daily Digest Emails</a:t>
            </a:r>
          </a:p>
        </p:txBody>
      </p:sp>
      <p:sp>
        <p:nvSpPr>
          <p:cNvPr id="3" name="Content Placeholder 2">
            <a:extLst>
              <a:ext uri="{FF2B5EF4-FFF2-40B4-BE49-F238E27FC236}">
                <a16:creationId xmlns:a16="http://schemas.microsoft.com/office/drawing/2014/main" id="{BCF483EA-DC8E-38B9-B5FD-9E466AA32A20}"/>
              </a:ext>
            </a:extLst>
          </p:cNvPr>
          <p:cNvSpPr>
            <a:spLocks noGrp="1"/>
          </p:cNvSpPr>
          <p:nvPr>
            <p:ph idx="1"/>
          </p:nvPr>
        </p:nvSpPr>
        <p:spPr>
          <a:xfrm>
            <a:off x="611710" y="904875"/>
            <a:ext cx="8894240" cy="5469301"/>
          </a:xfrm>
        </p:spPr>
        <p:txBody>
          <a:bodyPr>
            <a:normAutofit fontScale="92500" lnSpcReduction="10000"/>
          </a:bodyPr>
          <a:lstStyle/>
          <a:p>
            <a:pPr marL="0" indent="0">
              <a:buNone/>
            </a:pPr>
            <a:r>
              <a:rPr lang="en-US" b="1" dirty="0">
                <a:solidFill>
                  <a:schemeClr val="accent4">
                    <a:lumMod val="75000"/>
                  </a:schemeClr>
                </a:solidFill>
              </a:rPr>
              <a:t>What you’ll be notified of:</a:t>
            </a:r>
          </a:p>
          <a:p>
            <a:pPr marL="0" indent="0">
              <a:buNone/>
            </a:pPr>
            <a:r>
              <a:rPr lang="en-US" b="1" dirty="0">
                <a:solidFill>
                  <a:schemeClr val="accent4">
                    <a:lumMod val="75000"/>
                  </a:schemeClr>
                </a:solidFill>
              </a:rPr>
              <a:t>Exports:</a:t>
            </a:r>
          </a:p>
          <a:p>
            <a:r>
              <a:rPr lang="en-US" sz="1800" i="0" u="none" strike="noStrike" baseline="0" dirty="0">
                <a:solidFill>
                  <a:srgbClr val="000000"/>
                </a:solidFill>
                <a:latin typeface="Aptos" panose="020B0004020202020204" pitchFamily="34" charset="0"/>
              </a:rPr>
              <a:t>There are new export applications Awaiting Export Decision action</a:t>
            </a:r>
          </a:p>
          <a:p>
            <a:r>
              <a:rPr lang="en-US" sz="1800" i="0" u="none" strike="noStrike" baseline="0" dirty="0">
                <a:solidFill>
                  <a:srgbClr val="000000"/>
                </a:solidFill>
                <a:latin typeface="Aptos" panose="020B0004020202020204" pitchFamily="34" charset="0"/>
              </a:rPr>
              <a:t>The following export students have been enrolled by their Import schools </a:t>
            </a:r>
          </a:p>
          <a:p>
            <a:r>
              <a:rPr lang="en-US" sz="1800" i="0" u="none" strike="noStrike" baseline="0" dirty="0">
                <a:solidFill>
                  <a:srgbClr val="000000"/>
                </a:solidFill>
                <a:latin typeface="Aptos" panose="020B0004020202020204" pitchFamily="34" charset="0"/>
              </a:rPr>
              <a:t>The following export students have been put on Leave of Absence by their Import schools</a:t>
            </a:r>
          </a:p>
          <a:p>
            <a:r>
              <a:rPr lang="en-US" sz="1800" i="0" u="none" strike="noStrike" baseline="0" dirty="0">
                <a:solidFill>
                  <a:srgbClr val="000000"/>
                </a:solidFill>
                <a:latin typeface="Aptos" panose="020B0004020202020204" pitchFamily="34" charset="0"/>
              </a:rPr>
              <a:t>The following export students have been denied by their Import schools</a:t>
            </a:r>
          </a:p>
          <a:p>
            <a:r>
              <a:rPr lang="en-US" sz="1800" i="0" u="none" strike="noStrike" baseline="0" dirty="0">
                <a:solidFill>
                  <a:srgbClr val="000000"/>
                </a:solidFill>
                <a:latin typeface="Aptos" panose="020B0004020202020204" pitchFamily="34" charset="0"/>
              </a:rPr>
              <a:t>The following export students have been withdrawn from their Import schools</a:t>
            </a:r>
          </a:p>
          <a:p>
            <a:pPr marL="0" indent="0">
              <a:buNone/>
            </a:pPr>
            <a:r>
              <a:rPr lang="en-US" b="1" dirty="0">
                <a:solidFill>
                  <a:schemeClr val="accent4">
                    <a:lumMod val="75000"/>
                  </a:schemeClr>
                </a:solidFill>
                <a:latin typeface="Aptos" panose="020B0004020202020204" pitchFamily="34" charset="0"/>
              </a:rPr>
              <a:t>Imports:</a:t>
            </a:r>
          </a:p>
          <a:p>
            <a:r>
              <a:rPr lang="en-US" sz="1800" i="0" u="none" strike="noStrike" baseline="0" dirty="0">
                <a:solidFill>
                  <a:srgbClr val="000000"/>
                </a:solidFill>
                <a:latin typeface="Aptos" panose="020B0004020202020204" pitchFamily="34" charset="0"/>
              </a:rPr>
              <a:t>There are new Import Decision Pending applications waiting action</a:t>
            </a:r>
          </a:p>
          <a:p>
            <a:r>
              <a:rPr lang="en-US" sz="1800" i="0" u="none" strike="noStrike" baseline="0" dirty="0">
                <a:solidFill>
                  <a:srgbClr val="000000"/>
                </a:solidFill>
                <a:latin typeface="Aptos" panose="020B0004020202020204" pitchFamily="34" charset="0"/>
              </a:rPr>
              <a:t>There are new Import Decision Pending transfer applications waiting action </a:t>
            </a:r>
          </a:p>
          <a:p>
            <a:r>
              <a:rPr lang="en-US" sz="1800" i="0" u="none" strike="noStrike" baseline="0" dirty="0">
                <a:solidFill>
                  <a:srgbClr val="000000"/>
                </a:solidFill>
                <a:latin typeface="Aptos" panose="020B0004020202020204" pitchFamily="34" charset="0"/>
              </a:rPr>
              <a:t>The following Import students have a Leave of Absence expiring in 7 days</a:t>
            </a:r>
          </a:p>
          <a:p>
            <a:r>
              <a:rPr lang="en-US" sz="1800" i="0" u="none" strike="noStrike" baseline="0" dirty="0">
                <a:solidFill>
                  <a:srgbClr val="000000"/>
                </a:solidFill>
                <a:latin typeface="Aptos" panose="020B0004020202020204" pitchFamily="34" charset="0"/>
              </a:rPr>
              <a:t>The following Import students have been denied by their export school</a:t>
            </a:r>
          </a:p>
          <a:p>
            <a:r>
              <a:rPr lang="en-US" sz="1800" i="0" u="none" strike="noStrike" baseline="0" dirty="0">
                <a:solidFill>
                  <a:srgbClr val="000000"/>
                </a:solidFill>
                <a:latin typeface="Aptos" panose="020B0004020202020204" pitchFamily="34" charset="0"/>
              </a:rPr>
              <a:t>The following student applications have been closed due to reaching maximum eligibility usage</a:t>
            </a:r>
          </a:p>
          <a:p>
            <a:pPr marL="0" indent="0">
              <a:buNone/>
            </a:pPr>
            <a:r>
              <a:rPr lang="en-US" sz="1800" b="1" i="0" u="none" strike="noStrike" baseline="0">
                <a:solidFill>
                  <a:schemeClr val="accent4">
                    <a:lumMod val="75000"/>
                  </a:schemeClr>
                </a:solidFill>
                <a:latin typeface="Aptos" panose="020B0004020202020204" pitchFamily="34" charset="0"/>
              </a:rPr>
              <a:t>Pending Invoices</a:t>
            </a:r>
            <a:endParaRPr lang="en-US" b="1" dirty="0">
              <a:solidFill>
                <a:schemeClr val="accent4">
                  <a:lumMod val="75000"/>
                </a:schemeClr>
              </a:solidFill>
              <a:latin typeface="Aptos" panose="020B0004020202020204" pitchFamily="34" charset="0"/>
            </a:endParaRPr>
          </a:p>
          <a:p>
            <a:endParaRPr lang="en-US" b="1" dirty="0">
              <a:solidFill>
                <a:srgbClr val="000000"/>
              </a:solidFill>
              <a:latin typeface="Aptos" panose="020B0004020202020204" pitchFamily="34" charset="0"/>
            </a:endParaRPr>
          </a:p>
          <a:p>
            <a:endParaRPr lang="en-US" b="1" dirty="0">
              <a:solidFill>
                <a:srgbClr val="000000"/>
              </a:solidFill>
              <a:latin typeface="Aptos" panose="020B0004020202020204" pitchFamily="34" charset="0"/>
            </a:endParaRPr>
          </a:p>
          <a:p>
            <a:endParaRPr lang="en-US" b="1" dirty="0">
              <a:solidFill>
                <a:srgbClr val="000000"/>
              </a:solidFill>
              <a:latin typeface="Aptos" panose="020B0004020202020204" pitchFamily="34" charset="0"/>
            </a:endParaRPr>
          </a:p>
          <a:p>
            <a:endParaRPr lang="en-US" b="1" dirty="0">
              <a:solidFill>
                <a:srgbClr val="000000"/>
              </a:solidFill>
              <a:latin typeface="Aptos" panose="020B0004020202020204" pitchFamily="34" charset="0"/>
            </a:endParaRPr>
          </a:p>
          <a:p>
            <a:endParaRPr lang="en-US" dirty="0"/>
          </a:p>
          <a:p>
            <a:endParaRPr lang="en-US" dirty="0"/>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DB349A9-CB0E-6E89-AADD-36037DACEBD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76579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D65A1-5B0E-B993-73E7-5EC1CEBF4741}"/>
              </a:ext>
            </a:extLst>
          </p:cNvPr>
          <p:cNvSpPr>
            <a:spLocks noGrp="1"/>
          </p:cNvSpPr>
          <p:nvPr>
            <p:ph type="title"/>
          </p:nvPr>
        </p:nvSpPr>
        <p:spPr>
          <a:xfrm>
            <a:off x="611710" y="609600"/>
            <a:ext cx="8596668" cy="668482"/>
          </a:xfrm>
        </p:spPr>
        <p:txBody>
          <a:bodyPr>
            <a:normAutofit fontScale="90000"/>
          </a:bodyPr>
          <a:lstStyle/>
          <a:p>
            <a:pPr algn="ctr"/>
            <a:r>
              <a:rPr lang="en-US" sz="3600" dirty="0">
                <a:solidFill>
                  <a:schemeClr val="accent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Thank you for your time and attention</a:t>
            </a:r>
            <a:br>
              <a:rPr lang="en-US" sz="3600" dirty="0">
                <a:solidFill>
                  <a:schemeClr val="accent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br>
            <a:r>
              <a:rPr lang="en-US" sz="3600" dirty="0">
                <a:solidFill>
                  <a:schemeClr val="accent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We want to hear from you!</a:t>
            </a:r>
            <a:br>
              <a:rPr lang="en-US" sz="3600" dirty="0">
                <a:solidFill>
                  <a:schemeClr val="accent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br>
            <a:r>
              <a:rPr lang="en-US" dirty="0">
                <a:solidFill>
                  <a:schemeClr val="accent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Scan to take the short survey</a:t>
            </a:r>
            <a:endParaRPr lang="en-US" dirty="0"/>
          </a:p>
        </p:txBody>
      </p:sp>
      <p:pic>
        <p:nvPicPr>
          <p:cNvPr id="5" name="Content Placeholder 4">
            <a:extLst>
              <a:ext uri="{FF2B5EF4-FFF2-40B4-BE49-F238E27FC236}">
                <a16:creationId xmlns:a16="http://schemas.microsoft.com/office/drawing/2014/main" id="{076B57BC-3B67-BE66-B5E4-4386E1381F28}"/>
              </a:ext>
            </a:extLst>
          </p:cNvPr>
          <p:cNvPicPr>
            <a:picLocks noGrp="1" noChangeAspect="1"/>
          </p:cNvPicPr>
          <p:nvPr>
            <p:ph idx="1"/>
          </p:nvPr>
        </p:nvPicPr>
        <p:blipFill>
          <a:blip r:embed="rId2"/>
          <a:stretch>
            <a:fillRect/>
          </a:stretch>
        </p:blipFill>
        <p:spPr>
          <a:xfrm>
            <a:off x="3873440" y="2898006"/>
            <a:ext cx="2322777" cy="2017951"/>
          </a:xfrm>
          <a:prstGeom prst="rect">
            <a:avLst/>
          </a:prstGeom>
        </p:spPr>
      </p:pic>
      <p:sp>
        <p:nvSpPr>
          <p:cNvPr id="4" name="Slide Number Placeholder 3">
            <a:extLst>
              <a:ext uri="{FF2B5EF4-FFF2-40B4-BE49-F238E27FC236}">
                <a16:creationId xmlns:a16="http://schemas.microsoft.com/office/drawing/2014/main" id="{79AFFAD2-4F05-F507-C384-8F95C57BC52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52CBF5-17B8-4387-88A6-ABF9F8C64D5A}" type="slidenum">
              <a:rPr kumimoji="0" lang="en-US" sz="900" b="0" i="0" u="none" strike="noStrike" kern="1200" cap="none" spc="0" normalizeH="0" baseline="0" noProof="0" smtClean="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srgbClr val="003E7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6514899"/>
      </p:ext>
    </p:extLst>
  </p:cSld>
  <p:clrMapOvr>
    <a:masterClrMapping/>
  </p:clrMapOvr>
</p:sld>
</file>

<file path=ppt/theme/theme1.xml><?xml version="1.0" encoding="utf-8"?>
<a:theme xmlns:a="http://schemas.openxmlformats.org/drawingml/2006/main" name="TE-Powerpoint Template_Blank">
  <a:themeElements>
    <a:clrScheme name="Custom 2">
      <a:dk1>
        <a:srgbClr val="000000"/>
      </a:dk1>
      <a:lt1>
        <a:srgbClr val="FFFFFF"/>
      </a:lt1>
      <a:dk2>
        <a:srgbClr val="003E79"/>
      </a:dk2>
      <a:lt2>
        <a:srgbClr val="DBEFF9"/>
      </a:lt2>
      <a:accent1>
        <a:srgbClr val="003E79"/>
      </a:accent1>
      <a:accent2>
        <a:srgbClr val="BED5E8"/>
      </a:accent2>
      <a:accent3>
        <a:srgbClr val="498B40"/>
      </a:accent3>
      <a:accent4>
        <a:srgbClr val="60B453"/>
      </a:accent4>
      <a:accent5>
        <a:srgbClr val="AFE3A8"/>
      </a:accent5>
      <a:accent6>
        <a:srgbClr val="FFFFFF"/>
      </a:accent6>
      <a:hlink>
        <a:srgbClr val="003E79"/>
      </a:hlink>
      <a:folHlink>
        <a:srgbClr val="498B4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E-Powerpoint Template_Blank" id="{E27920E4-0BFC-47FF-8E4C-BEE70043E8DD}" vid="{E4CF1BCE-7111-4A66-A337-55E720EC5EFD}"/>
    </a:ext>
  </a:extLst>
</a:theme>
</file>

<file path=docProps/app.xml><?xml version="1.0" encoding="utf-8"?>
<Properties xmlns="http://schemas.openxmlformats.org/officeDocument/2006/extended-properties" xmlns:vt="http://schemas.openxmlformats.org/officeDocument/2006/docPropsVTypes">
  <TotalTime>8708</TotalTime>
  <Words>720</Words>
  <Application>Microsoft Office PowerPoint</Application>
  <PresentationFormat>Widescreen</PresentationFormat>
  <Paragraphs>68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Open Sans</vt:lpstr>
      <vt:lpstr>Open Sans Semibold</vt:lpstr>
      <vt:lpstr>Wingdings 3</vt:lpstr>
      <vt:lpstr>TE-Powerpoint Template_Blank</vt:lpstr>
      <vt:lpstr>TE New System Walk-Through </vt:lpstr>
      <vt:lpstr>Reminders Before We Begin</vt:lpstr>
      <vt:lpstr>TELO New System FAQs &amp; Instructions (Liaison Officers – New TE Portal)</vt:lpstr>
      <vt:lpstr>Reminders Before We Begin</vt:lpstr>
      <vt:lpstr>Daily Digest Emails</vt:lpstr>
      <vt:lpstr>Daily Digest Emails</vt:lpstr>
      <vt:lpstr>Thank you for your time and attention We want to hear from you! Scan to take the short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Kristine Lev</dc:creator>
  <cp:lastModifiedBy>Kristine Lev</cp:lastModifiedBy>
  <cp:revision>9</cp:revision>
  <dcterms:created xsi:type="dcterms:W3CDTF">2024-07-19T15:37:05Z</dcterms:created>
  <dcterms:modified xsi:type="dcterms:W3CDTF">2024-07-25T16:45:29Z</dcterms:modified>
</cp:coreProperties>
</file>