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64" r:id="rId3"/>
    <p:sldId id="257" r:id="rId4"/>
    <p:sldId id="258" r:id="rId5"/>
    <p:sldId id="259" r:id="rId6"/>
    <p:sldId id="265" r:id="rId7"/>
    <p:sldId id="266" r:id="rId8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5355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5355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1F3B-AA80-440F-8E63-4CC881C4A5E7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 descr="A black background with blue and green text&#10;&#10;Description automatically generated">
            <a:extLst>
              <a:ext uri="{FF2B5EF4-FFF2-40B4-BE49-F238E27FC236}">
                <a16:creationId xmlns:a16="http://schemas.microsoft.com/office/drawing/2014/main" id="{D4FE4278-7238-8D92-C3D0-B8A6F10A85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3122" y="4927601"/>
            <a:ext cx="2115347" cy="162719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AD9F405-141D-DA37-56AE-32AADCD1301C}"/>
              </a:ext>
            </a:extLst>
          </p:cNvPr>
          <p:cNvCxnSpPr>
            <a:cxnSpLocks/>
          </p:cNvCxnSpPr>
          <p:nvPr/>
        </p:nvCxnSpPr>
        <p:spPr>
          <a:xfrm flipV="1">
            <a:off x="9923528" y="3224550"/>
            <a:ext cx="1994232" cy="1158664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A9B53936-F8EF-D2A0-444D-18F3833DAEA7}"/>
              </a:ext>
            </a:extLst>
          </p:cNvPr>
          <p:cNvSpPr/>
          <p:nvPr/>
        </p:nvSpPr>
        <p:spPr>
          <a:xfrm>
            <a:off x="-7541" y="0"/>
            <a:ext cx="3519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22402EF-A07C-5A70-10BF-2A55E30EEE2E}"/>
              </a:ext>
            </a:extLst>
          </p:cNvPr>
          <p:cNvCxnSpPr>
            <a:cxnSpLocks/>
          </p:cNvCxnSpPr>
          <p:nvPr/>
        </p:nvCxnSpPr>
        <p:spPr>
          <a:xfrm>
            <a:off x="11917760" y="465389"/>
            <a:ext cx="0" cy="2750499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30">
            <a:extLst>
              <a:ext uri="{FF2B5EF4-FFF2-40B4-BE49-F238E27FC236}">
                <a16:creationId xmlns:a16="http://schemas.microsoft.com/office/drawing/2014/main" id="{FDCF7A76-174E-A615-8D43-E98DA816E16A}"/>
              </a:ext>
            </a:extLst>
          </p:cNvPr>
          <p:cNvSpPr/>
          <p:nvPr/>
        </p:nvSpPr>
        <p:spPr>
          <a:xfrm flipH="1">
            <a:off x="9461110" y="-16470"/>
            <a:ext cx="2734764" cy="4944071"/>
          </a:xfrm>
          <a:custGeom>
            <a:avLst/>
            <a:gdLst>
              <a:gd name="connsiteX0" fmla="*/ 0 w 2727715"/>
              <a:gd name="connsiteY0" fmla="*/ 0 h 4800600"/>
              <a:gd name="connsiteX1" fmla="*/ 2727715 w 2727715"/>
              <a:gd name="connsiteY1" fmla="*/ 0 h 4800600"/>
              <a:gd name="connsiteX2" fmla="*/ 2727715 w 2727715"/>
              <a:gd name="connsiteY2" fmla="*/ 4800600 h 4800600"/>
              <a:gd name="connsiteX3" fmla="*/ 0 w 2727715"/>
              <a:gd name="connsiteY3" fmla="*/ 4800600 h 4800600"/>
              <a:gd name="connsiteX4" fmla="*/ 0 w 2727715"/>
              <a:gd name="connsiteY4" fmla="*/ 0 h 4800600"/>
              <a:gd name="connsiteX0" fmla="*/ 0 w 2727715"/>
              <a:gd name="connsiteY0" fmla="*/ 0 h 4800600"/>
              <a:gd name="connsiteX1" fmla="*/ 2727715 w 2727715"/>
              <a:gd name="connsiteY1" fmla="*/ 0 h 4800600"/>
              <a:gd name="connsiteX2" fmla="*/ 2727715 w 2727715"/>
              <a:gd name="connsiteY2" fmla="*/ 4800600 h 4800600"/>
              <a:gd name="connsiteX3" fmla="*/ 0 w 2727715"/>
              <a:gd name="connsiteY3" fmla="*/ 3530600 h 4800600"/>
              <a:gd name="connsiteX4" fmla="*/ 0 w 2727715"/>
              <a:gd name="connsiteY4" fmla="*/ 0 h 4800600"/>
              <a:gd name="connsiteX0" fmla="*/ 0 w 2727715"/>
              <a:gd name="connsiteY0" fmla="*/ 0 h 5092700"/>
              <a:gd name="connsiteX1" fmla="*/ 2727715 w 2727715"/>
              <a:gd name="connsiteY1" fmla="*/ 0 h 5092700"/>
              <a:gd name="connsiteX2" fmla="*/ 2727715 w 2727715"/>
              <a:gd name="connsiteY2" fmla="*/ 5092700 h 5092700"/>
              <a:gd name="connsiteX3" fmla="*/ 0 w 2727715"/>
              <a:gd name="connsiteY3" fmla="*/ 3530600 h 5092700"/>
              <a:gd name="connsiteX4" fmla="*/ 0 w 2727715"/>
              <a:gd name="connsiteY4" fmla="*/ 0 h 5092700"/>
              <a:gd name="connsiteX0" fmla="*/ 0 w 2727715"/>
              <a:gd name="connsiteY0" fmla="*/ 0 h 5092700"/>
              <a:gd name="connsiteX1" fmla="*/ 2715854 w 2727715"/>
              <a:gd name="connsiteY1" fmla="*/ 1175657 h 5092700"/>
              <a:gd name="connsiteX2" fmla="*/ 2727715 w 2727715"/>
              <a:gd name="connsiteY2" fmla="*/ 5092700 h 5092700"/>
              <a:gd name="connsiteX3" fmla="*/ 0 w 2727715"/>
              <a:gd name="connsiteY3" fmla="*/ 3530600 h 5092700"/>
              <a:gd name="connsiteX4" fmla="*/ 0 w 2727715"/>
              <a:gd name="connsiteY4" fmla="*/ 0 h 5092700"/>
              <a:gd name="connsiteX0" fmla="*/ 0 w 2728856"/>
              <a:gd name="connsiteY0" fmla="*/ 320634 h 5413334"/>
              <a:gd name="connsiteX1" fmla="*/ 2727715 w 2728856"/>
              <a:gd name="connsiteY1" fmla="*/ 0 h 5413334"/>
              <a:gd name="connsiteX2" fmla="*/ 2727715 w 2728856"/>
              <a:gd name="connsiteY2" fmla="*/ 5413334 h 5413334"/>
              <a:gd name="connsiteX3" fmla="*/ 0 w 2728856"/>
              <a:gd name="connsiteY3" fmla="*/ 3851234 h 5413334"/>
              <a:gd name="connsiteX4" fmla="*/ 0 w 2728856"/>
              <a:gd name="connsiteY4" fmla="*/ 320634 h 5413334"/>
              <a:gd name="connsiteX0" fmla="*/ 0 w 2728856"/>
              <a:gd name="connsiteY0" fmla="*/ 0 h 5413334"/>
              <a:gd name="connsiteX1" fmla="*/ 2727715 w 2728856"/>
              <a:gd name="connsiteY1" fmla="*/ 0 h 5413334"/>
              <a:gd name="connsiteX2" fmla="*/ 2727715 w 2728856"/>
              <a:gd name="connsiteY2" fmla="*/ 5413334 h 5413334"/>
              <a:gd name="connsiteX3" fmla="*/ 0 w 2728856"/>
              <a:gd name="connsiteY3" fmla="*/ 3851234 h 5413334"/>
              <a:gd name="connsiteX4" fmla="*/ 0 w 2728856"/>
              <a:gd name="connsiteY4" fmla="*/ 0 h 5413334"/>
              <a:gd name="connsiteX0" fmla="*/ 0 w 2728856"/>
              <a:gd name="connsiteY0" fmla="*/ 991402 h 6404736"/>
              <a:gd name="connsiteX1" fmla="*/ 2727715 w 2728856"/>
              <a:gd name="connsiteY1" fmla="*/ 0 h 6404736"/>
              <a:gd name="connsiteX2" fmla="*/ 2727715 w 2728856"/>
              <a:gd name="connsiteY2" fmla="*/ 6404736 h 6404736"/>
              <a:gd name="connsiteX3" fmla="*/ 0 w 2728856"/>
              <a:gd name="connsiteY3" fmla="*/ 4842636 h 6404736"/>
              <a:gd name="connsiteX4" fmla="*/ 0 w 2728856"/>
              <a:gd name="connsiteY4" fmla="*/ 991402 h 6404736"/>
              <a:gd name="connsiteX0" fmla="*/ 0 w 2738470"/>
              <a:gd name="connsiteY0" fmla="*/ 0 h 6423987"/>
              <a:gd name="connsiteX1" fmla="*/ 2737329 w 2738470"/>
              <a:gd name="connsiteY1" fmla="*/ 19251 h 6423987"/>
              <a:gd name="connsiteX2" fmla="*/ 2737329 w 2738470"/>
              <a:gd name="connsiteY2" fmla="*/ 6423987 h 6423987"/>
              <a:gd name="connsiteX3" fmla="*/ 9614 w 2738470"/>
              <a:gd name="connsiteY3" fmla="*/ 4861887 h 6423987"/>
              <a:gd name="connsiteX4" fmla="*/ 0 w 2738470"/>
              <a:gd name="connsiteY4" fmla="*/ 0 h 6423987"/>
              <a:gd name="connsiteX0" fmla="*/ 0 w 2738470"/>
              <a:gd name="connsiteY0" fmla="*/ 9625 h 6404736"/>
              <a:gd name="connsiteX1" fmla="*/ 2737329 w 2738470"/>
              <a:gd name="connsiteY1" fmla="*/ 0 h 6404736"/>
              <a:gd name="connsiteX2" fmla="*/ 2737329 w 2738470"/>
              <a:gd name="connsiteY2" fmla="*/ 6404736 h 6404736"/>
              <a:gd name="connsiteX3" fmla="*/ 9614 w 2738470"/>
              <a:gd name="connsiteY3" fmla="*/ 4842636 h 6404736"/>
              <a:gd name="connsiteX4" fmla="*/ 0 w 2738470"/>
              <a:gd name="connsiteY4" fmla="*/ 9625 h 6404736"/>
              <a:gd name="connsiteX0" fmla="*/ 0 w 2737329"/>
              <a:gd name="connsiteY0" fmla="*/ 6 h 6395117"/>
              <a:gd name="connsiteX1" fmla="*/ 2725467 w 2737329"/>
              <a:gd name="connsiteY1" fmla="*/ 1451046 h 6395117"/>
              <a:gd name="connsiteX2" fmla="*/ 2737329 w 2737329"/>
              <a:gd name="connsiteY2" fmla="*/ 6395117 h 6395117"/>
              <a:gd name="connsiteX3" fmla="*/ 9614 w 2737329"/>
              <a:gd name="connsiteY3" fmla="*/ 4833017 h 6395117"/>
              <a:gd name="connsiteX4" fmla="*/ 0 w 2737329"/>
              <a:gd name="connsiteY4" fmla="*/ 6 h 6395117"/>
              <a:gd name="connsiteX0" fmla="*/ 0 w 2737329"/>
              <a:gd name="connsiteY0" fmla="*/ 0 h 4946321"/>
              <a:gd name="connsiteX1" fmla="*/ 2725467 w 2737329"/>
              <a:gd name="connsiteY1" fmla="*/ 2250 h 4946321"/>
              <a:gd name="connsiteX2" fmla="*/ 2737329 w 2737329"/>
              <a:gd name="connsiteY2" fmla="*/ 4946321 h 4946321"/>
              <a:gd name="connsiteX3" fmla="*/ 9614 w 2737329"/>
              <a:gd name="connsiteY3" fmla="*/ 3384221 h 4946321"/>
              <a:gd name="connsiteX4" fmla="*/ 0 w 2737329"/>
              <a:gd name="connsiteY4" fmla="*/ 0 h 4946321"/>
              <a:gd name="connsiteX0" fmla="*/ 0 w 2737329"/>
              <a:gd name="connsiteY0" fmla="*/ 9252 h 4944071"/>
              <a:gd name="connsiteX1" fmla="*/ 2725467 w 2737329"/>
              <a:gd name="connsiteY1" fmla="*/ 0 h 4944071"/>
              <a:gd name="connsiteX2" fmla="*/ 2737329 w 2737329"/>
              <a:gd name="connsiteY2" fmla="*/ 4944071 h 4944071"/>
              <a:gd name="connsiteX3" fmla="*/ 9614 w 2737329"/>
              <a:gd name="connsiteY3" fmla="*/ 3381971 h 4944071"/>
              <a:gd name="connsiteX4" fmla="*/ 0 w 2737329"/>
              <a:gd name="connsiteY4" fmla="*/ 9252 h 4944071"/>
              <a:gd name="connsiteX0" fmla="*/ 0 w 2731585"/>
              <a:gd name="connsiteY0" fmla="*/ 3501 h 4944071"/>
              <a:gd name="connsiteX1" fmla="*/ 2719723 w 2731585"/>
              <a:gd name="connsiteY1" fmla="*/ 0 h 4944071"/>
              <a:gd name="connsiteX2" fmla="*/ 2731585 w 2731585"/>
              <a:gd name="connsiteY2" fmla="*/ 4944071 h 4944071"/>
              <a:gd name="connsiteX3" fmla="*/ 3870 w 2731585"/>
              <a:gd name="connsiteY3" fmla="*/ 3381971 h 4944071"/>
              <a:gd name="connsiteX4" fmla="*/ 0 w 2731585"/>
              <a:gd name="connsiteY4" fmla="*/ 3501 h 4944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1585" h="4944071">
                <a:moveTo>
                  <a:pt x="0" y="3501"/>
                </a:moveTo>
                <a:lnTo>
                  <a:pt x="2719723" y="0"/>
                </a:lnTo>
                <a:cubicBezTo>
                  <a:pt x="2723677" y="1305681"/>
                  <a:pt x="2727631" y="3638390"/>
                  <a:pt x="2731585" y="4944071"/>
                </a:cubicBezTo>
                <a:lnTo>
                  <a:pt x="3870" y="3381971"/>
                </a:lnTo>
                <a:cubicBezTo>
                  <a:pt x="665" y="1761342"/>
                  <a:pt x="3205" y="1624130"/>
                  <a:pt x="0" y="35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678DF6A-C5C4-F472-0A02-01720B749164}"/>
              </a:ext>
            </a:extLst>
          </p:cNvPr>
          <p:cNvCxnSpPr>
            <a:cxnSpLocks/>
          </p:cNvCxnSpPr>
          <p:nvPr/>
        </p:nvCxnSpPr>
        <p:spPr>
          <a:xfrm flipV="1">
            <a:off x="9923528" y="3224550"/>
            <a:ext cx="1994232" cy="1158664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riangle 13">
            <a:extLst>
              <a:ext uri="{FF2B5EF4-FFF2-40B4-BE49-F238E27FC236}">
                <a16:creationId xmlns:a16="http://schemas.microsoft.com/office/drawing/2014/main" id="{2A4338D0-632D-FBE3-0174-2688CD11F5D8}"/>
              </a:ext>
            </a:extLst>
          </p:cNvPr>
          <p:cNvSpPr/>
          <p:nvPr/>
        </p:nvSpPr>
        <p:spPr>
          <a:xfrm rot="16200000">
            <a:off x="9241192" y="424667"/>
            <a:ext cx="3172273" cy="2734718"/>
          </a:xfrm>
          <a:prstGeom prst="triangle">
            <a:avLst>
              <a:gd name="adj" fmla="val 49584"/>
            </a:avLst>
          </a:prstGeom>
          <a:solidFill>
            <a:schemeClr val="accent3">
              <a:lumMod val="60000"/>
              <a:lumOff val="40000"/>
              <a:alpha val="2488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32DD29C-9E6C-E1E6-1FA4-30C893FEF67A}"/>
              </a:ext>
            </a:extLst>
          </p:cNvPr>
          <p:cNvCxnSpPr>
            <a:cxnSpLocks/>
          </p:cNvCxnSpPr>
          <p:nvPr/>
        </p:nvCxnSpPr>
        <p:spPr>
          <a:xfrm>
            <a:off x="11917760" y="465389"/>
            <a:ext cx="0" cy="2750499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riangle 8">
            <a:extLst>
              <a:ext uri="{FF2B5EF4-FFF2-40B4-BE49-F238E27FC236}">
                <a16:creationId xmlns:a16="http://schemas.microsoft.com/office/drawing/2014/main" id="{E0F44261-BBAF-1903-67B9-C290BCE1E40A}"/>
              </a:ext>
            </a:extLst>
          </p:cNvPr>
          <p:cNvSpPr/>
          <p:nvPr/>
        </p:nvSpPr>
        <p:spPr>
          <a:xfrm rot="16200000">
            <a:off x="10035710" y="-571455"/>
            <a:ext cx="1579861" cy="2728970"/>
          </a:xfrm>
          <a:custGeom>
            <a:avLst/>
            <a:gdLst>
              <a:gd name="connsiteX0" fmla="*/ 0 w 3172273"/>
              <a:gd name="connsiteY0" fmla="*/ 2734718 h 2734718"/>
              <a:gd name="connsiteX1" fmla="*/ 1572940 w 3172273"/>
              <a:gd name="connsiteY1" fmla="*/ 0 h 2734718"/>
              <a:gd name="connsiteX2" fmla="*/ 3172273 w 3172273"/>
              <a:gd name="connsiteY2" fmla="*/ 2734718 h 2734718"/>
              <a:gd name="connsiteX3" fmla="*/ 0 w 3172273"/>
              <a:gd name="connsiteY3" fmla="*/ 2734718 h 2734718"/>
              <a:gd name="connsiteX0" fmla="*/ 0 w 1596517"/>
              <a:gd name="connsiteY0" fmla="*/ 2734718 h 2734718"/>
              <a:gd name="connsiteX1" fmla="*/ 1572940 w 1596517"/>
              <a:gd name="connsiteY1" fmla="*/ 0 h 2734718"/>
              <a:gd name="connsiteX2" fmla="*/ 1596517 w 1596517"/>
              <a:gd name="connsiteY2" fmla="*/ 2728970 h 2734718"/>
              <a:gd name="connsiteX3" fmla="*/ 0 w 1596517"/>
              <a:gd name="connsiteY3" fmla="*/ 2734718 h 2734718"/>
              <a:gd name="connsiteX0" fmla="*/ 0 w 1596517"/>
              <a:gd name="connsiteY0" fmla="*/ 2740469 h 2740469"/>
              <a:gd name="connsiteX1" fmla="*/ 1572940 w 1596517"/>
              <a:gd name="connsiteY1" fmla="*/ 0 h 2740469"/>
              <a:gd name="connsiteX2" fmla="*/ 1596517 w 1596517"/>
              <a:gd name="connsiteY2" fmla="*/ 2734721 h 2740469"/>
              <a:gd name="connsiteX3" fmla="*/ 0 w 1596517"/>
              <a:gd name="connsiteY3" fmla="*/ 2740469 h 2740469"/>
              <a:gd name="connsiteX0" fmla="*/ 0 w 1573513"/>
              <a:gd name="connsiteY0" fmla="*/ 2740469 h 2740469"/>
              <a:gd name="connsiteX1" fmla="*/ 1572940 w 1573513"/>
              <a:gd name="connsiteY1" fmla="*/ 0 h 2740469"/>
              <a:gd name="connsiteX2" fmla="*/ 1573513 w 1573513"/>
              <a:gd name="connsiteY2" fmla="*/ 2728970 h 2740469"/>
              <a:gd name="connsiteX3" fmla="*/ 0 w 1573513"/>
              <a:gd name="connsiteY3" fmla="*/ 2740469 h 2740469"/>
              <a:gd name="connsiteX0" fmla="*/ 0 w 1576688"/>
              <a:gd name="connsiteY0" fmla="*/ 2734119 h 2734119"/>
              <a:gd name="connsiteX1" fmla="*/ 1576115 w 1576688"/>
              <a:gd name="connsiteY1" fmla="*/ 0 h 2734119"/>
              <a:gd name="connsiteX2" fmla="*/ 1576688 w 1576688"/>
              <a:gd name="connsiteY2" fmla="*/ 2728970 h 2734119"/>
              <a:gd name="connsiteX3" fmla="*/ 0 w 1576688"/>
              <a:gd name="connsiteY3" fmla="*/ 2734119 h 2734119"/>
              <a:gd name="connsiteX0" fmla="*/ 0 w 1579861"/>
              <a:gd name="connsiteY0" fmla="*/ 2727772 h 2728970"/>
              <a:gd name="connsiteX1" fmla="*/ 1579288 w 1579861"/>
              <a:gd name="connsiteY1" fmla="*/ 0 h 2728970"/>
              <a:gd name="connsiteX2" fmla="*/ 1579861 w 1579861"/>
              <a:gd name="connsiteY2" fmla="*/ 2728970 h 2728970"/>
              <a:gd name="connsiteX3" fmla="*/ 0 w 1579861"/>
              <a:gd name="connsiteY3" fmla="*/ 2727772 h 2728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9861" h="2728970">
                <a:moveTo>
                  <a:pt x="0" y="2727772"/>
                </a:moveTo>
                <a:lnTo>
                  <a:pt x="1579288" y="0"/>
                </a:lnTo>
                <a:lnTo>
                  <a:pt x="1579861" y="2728970"/>
                </a:lnTo>
                <a:lnTo>
                  <a:pt x="0" y="2727772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83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20A5-BE0F-4A5D-8545-738E2ABB972B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541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69FB-10F9-4160-AFD1-74DF664FE8AC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781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15B-F2B1-42CC-9BF4-74644FD3D70C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393229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6887A49-F366-4D88-3797-076601CE485C}"/>
              </a:ext>
            </a:extLst>
          </p:cNvPr>
          <p:cNvSpPr/>
          <p:nvPr/>
        </p:nvSpPr>
        <p:spPr>
          <a:xfrm>
            <a:off x="-28876" y="0"/>
            <a:ext cx="95026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accent2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15B-F2B1-42CC-9BF4-74644FD3D70C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2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2"/>
                </a:solidFill>
                <a:latin typeface="Arial"/>
              </a:rPr>
              <a:t>”</a:t>
            </a:r>
            <a:endParaRPr lang="en-US" dirty="0">
              <a:solidFill>
                <a:schemeClr val="accent2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94188191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15B-F2B1-42CC-9BF4-74644FD3D70C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131342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D98E67C-D45D-F0A8-9395-56FDD57366FF}"/>
              </a:ext>
            </a:extLst>
          </p:cNvPr>
          <p:cNvSpPr/>
          <p:nvPr/>
        </p:nvSpPr>
        <p:spPr>
          <a:xfrm>
            <a:off x="-28876" y="0"/>
            <a:ext cx="95026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1BE615B-F2B1-42CC-9BF4-74644FD3D70C}" type="datetime1">
              <a:rPr lang="en-US" smtClean="0"/>
              <a:pPr/>
              <a:t>7/8/2024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52CBF5-17B8-4387-88A6-ABF9F8C64D5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2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2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845682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15B-F2B1-42CC-9BF4-74644FD3D70C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595808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0FBE3-4410-4A55-9915-8E6BA6A84421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286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plit - Wide Content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AD97FC6-F92F-F521-9F1F-788120867373}"/>
              </a:ext>
            </a:extLst>
          </p:cNvPr>
          <p:cNvSpPr/>
          <p:nvPr/>
        </p:nvSpPr>
        <p:spPr>
          <a:xfrm>
            <a:off x="3676851" y="-19250"/>
            <a:ext cx="8515150" cy="6886876"/>
          </a:xfrm>
          <a:custGeom>
            <a:avLst/>
            <a:gdLst>
              <a:gd name="connsiteX0" fmla="*/ 0 w 7783629"/>
              <a:gd name="connsiteY0" fmla="*/ 0 h 6858000"/>
              <a:gd name="connsiteX1" fmla="*/ 7783629 w 7783629"/>
              <a:gd name="connsiteY1" fmla="*/ 0 h 6858000"/>
              <a:gd name="connsiteX2" fmla="*/ 7783629 w 7783629"/>
              <a:gd name="connsiteY2" fmla="*/ 6858000 h 6858000"/>
              <a:gd name="connsiteX3" fmla="*/ 0 w 7783629"/>
              <a:gd name="connsiteY3" fmla="*/ 6858000 h 6858000"/>
              <a:gd name="connsiteX4" fmla="*/ 0 w 7783629"/>
              <a:gd name="connsiteY4" fmla="*/ 0 h 6858000"/>
              <a:gd name="connsiteX0" fmla="*/ 0 w 7783629"/>
              <a:gd name="connsiteY0" fmla="*/ 0 h 6858000"/>
              <a:gd name="connsiteX1" fmla="*/ 7783629 w 7783629"/>
              <a:gd name="connsiteY1" fmla="*/ 0 h 6858000"/>
              <a:gd name="connsiteX2" fmla="*/ 7783629 w 7783629"/>
              <a:gd name="connsiteY2" fmla="*/ 6858000 h 6858000"/>
              <a:gd name="connsiteX3" fmla="*/ 972152 w 7783629"/>
              <a:gd name="connsiteY3" fmla="*/ 6858000 h 6858000"/>
              <a:gd name="connsiteX4" fmla="*/ 0 w 7783629"/>
              <a:gd name="connsiteY4" fmla="*/ 0 h 6858000"/>
              <a:gd name="connsiteX0" fmla="*/ 0 w 8505524"/>
              <a:gd name="connsiteY0" fmla="*/ 0 h 6867625"/>
              <a:gd name="connsiteX1" fmla="*/ 7783629 w 8505524"/>
              <a:gd name="connsiteY1" fmla="*/ 0 h 6867625"/>
              <a:gd name="connsiteX2" fmla="*/ 8505524 w 8505524"/>
              <a:gd name="connsiteY2" fmla="*/ 6867625 h 6867625"/>
              <a:gd name="connsiteX3" fmla="*/ 972152 w 8505524"/>
              <a:gd name="connsiteY3" fmla="*/ 6858000 h 6867625"/>
              <a:gd name="connsiteX4" fmla="*/ 0 w 8505524"/>
              <a:gd name="connsiteY4" fmla="*/ 0 h 6867625"/>
              <a:gd name="connsiteX0" fmla="*/ 0 w 8505524"/>
              <a:gd name="connsiteY0" fmla="*/ 28876 h 6896501"/>
              <a:gd name="connsiteX1" fmla="*/ 8505523 w 8505524"/>
              <a:gd name="connsiteY1" fmla="*/ 0 h 6896501"/>
              <a:gd name="connsiteX2" fmla="*/ 8505524 w 8505524"/>
              <a:gd name="connsiteY2" fmla="*/ 6896501 h 6896501"/>
              <a:gd name="connsiteX3" fmla="*/ 972152 w 8505524"/>
              <a:gd name="connsiteY3" fmla="*/ 6886876 h 6896501"/>
              <a:gd name="connsiteX4" fmla="*/ 0 w 8505524"/>
              <a:gd name="connsiteY4" fmla="*/ 28876 h 6896501"/>
              <a:gd name="connsiteX0" fmla="*/ 0 w 8505524"/>
              <a:gd name="connsiteY0" fmla="*/ 19251 h 6886876"/>
              <a:gd name="connsiteX1" fmla="*/ 8505523 w 8505524"/>
              <a:gd name="connsiteY1" fmla="*/ 0 h 6886876"/>
              <a:gd name="connsiteX2" fmla="*/ 8505524 w 8505524"/>
              <a:gd name="connsiteY2" fmla="*/ 6886876 h 6886876"/>
              <a:gd name="connsiteX3" fmla="*/ 972152 w 8505524"/>
              <a:gd name="connsiteY3" fmla="*/ 6877251 h 6886876"/>
              <a:gd name="connsiteX4" fmla="*/ 0 w 8505524"/>
              <a:gd name="connsiteY4" fmla="*/ 19251 h 6886876"/>
              <a:gd name="connsiteX0" fmla="*/ 0 w 8505524"/>
              <a:gd name="connsiteY0" fmla="*/ 19251 h 6886876"/>
              <a:gd name="connsiteX1" fmla="*/ 8505523 w 8505524"/>
              <a:gd name="connsiteY1" fmla="*/ 0 h 6886876"/>
              <a:gd name="connsiteX2" fmla="*/ 8505524 w 8505524"/>
              <a:gd name="connsiteY2" fmla="*/ 6886876 h 6886876"/>
              <a:gd name="connsiteX3" fmla="*/ 972152 w 8505524"/>
              <a:gd name="connsiteY3" fmla="*/ 6877251 h 6886876"/>
              <a:gd name="connsiteX4" fmla="*/ 0 w 8505524"/>
              <a:gd name="connsiteY4" fmla="*/ 19251 h 6886876"/>
              <a:gd name="connsiteX0" fmla="*/ 0 w 8515150"/>
              <a:gd name="connsiteY0" fmla="*/ 9626 h 6886876"/>
              <a:gd name="connsiteX1" fmla="*/ 8515149 w 8515150"/>
              <a:gd name="connsiteY1" fmla="*/ 0 h 6886876"/>
              <a:gd name="connsiteX2" fmla="*/ 8515150 w 8515150"/>
              <a:gd name="connsiteY2" fmla="*/ 6886876 h 6886876"/>
              <a:gd name="connsiteX3" fmla="*/ 981778 w 8515150"/>
              <a:gd name="connsiteY3" fmla="*/ 6877251 h 6886876"/>
              <a:gd name="connsiteX4" fmla="*/ 0 w 8515150"/>
              <a:gd name="connsiteY4" fmla="*/ 9626 h 6886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15150" h="6886876">
                <a:moveTo>
                  <a:pt x="0" y="9626"/>
                </a:moveTo>
                <a:lnTo>
                  <a:pt x="8515149" y="0"/>
                </a:lnTo>
                <a:cubicBezTo>
                  <a:pt x="8515149" y="2298834"/>
                  <a:pt x="8515150" y="4588042"/>
                  <a:pt x="8515150" y="6886876"/>
                </a:cubicBezTo>
                <a:lnTo>
                  <a:pt x="981778" y="6877251"/>
                </a:lnTo>
                <a:lnTo>
                  <a:pt x="0" y="962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6609ACC-3970-75F2-6A54-AFA99B2969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39509" y="6374176"/>
            <a:ext cx="911939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49D9987-0B37-44DD-904E-808FDF6F7341}" type="datetime1">
              <a:rPr lang="en-US" smtClean="0"/>
              <a:pPr/>
              <a:t>7/8/2024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D8373A2-56B1-FAC7-DDC2-27C7EB245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710" y="6374176"/>
            <a:ext cx="629761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944D69C-A96E-31AE-817A-2E6757028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25039" y="6374176"/>
            <a:ext cx="683339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52CBF5-17B8-4387-88A6-ABF9F8C64D5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60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- Wide Content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BB52D5C-C12F-09EC-EECC-892DCC61F358}"/>
              </a:ext>
            </a:extLst>
          </p:cNvPr>
          <p:cNvSpPr/>
          <p:nvPr/>
        </p:nvSpPr>
        <p:spPr>
          <a:xfrm>
            <a:off x="529389" y="0"/>
            <a:ext cx="1166261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2F0AAE0-741A-F6E2-4022-E554E16C04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39509" y="6374176"/>
            <a:ext cx="911939" cy="365125"/>
          </a:xfrm>
        </p:spPr>
        <p:txBody>
          <a:bodyPr/>
          <a:lstStyle/>
          <a:p>
            <a:fld id="{049D9987-0B37-44DD-904E-808FDF6F7341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E64100A-1BA2-587F-5200-F37E7E95B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710" y="6374176"/>
            <a:ext cx="629761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9C03EB9-5044-3503-C57E-DE24974CB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25039" y="6374176"/>
            <a:ext cx="683339" cy="365125"/>
          </a:xfrm>
        </p:spPr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886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9987-0B37-44DD-904E-808FDF6F7341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557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023E0-2639-45CD-BBEB-17360F5DB124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256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876FE-FC8A-460D-95A0-03315EBCEB8C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153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CBC4-E1E2-4F52-B6CD-BBA9C3A0AC4D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842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0A1C-E13C-4005-AD6B-40EB15D52A4B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615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30">
            <a:extLst>
              <a:ext uri="{FF2B5EF4-FFF2-40B4-BE49-F238E27FC236}">
                <a16:creationId xmlns:a16="http://schemas.microsoft.com/office/drawing/2014/main" id="{389C2D09-D892-FCDB-CB0F-3D01928AA90F}"/>
              </a:ext>
            </a:extLst>
          </p:cNvPr>
          <p:cNvSpPr/>
          <p:nvPr/>
        </p:nvSpPr>
        <p:spPr>
          <a:xfrm flipH="1">
            <a:off x="9461110" y="-16470"/>
            <a:ext cx="2734764" cy="4944071"/>
          </a:xfrm>
          <a:custGeom>
            <a:avLst/>
            <a:gdLst>
              <a:gd name="connsiteX0" fmla="*/ 0 w 2727715"/>
              <a:gd name="connsiteY0" fmla="*/ 0 h 4800600"/>
              <a:gd name="connsiteX1" fmla="*/ 2727715 w 2727715"/>
              <a:gd name="connsiteY1" fmla="*/ 0 h 4800600"/>
              <a:gd name="connsiteX2" fmla="*/ 2727715 w 2727715"/>
              <a:gd name="connsiteY2" fmla="*/ 4800600 h 4800600"/>
              <a:gd name="connsiteX3" fmla="*/ 0 w 2727715"/>
              <a:gd name="connsiteY3" fmla="*/ 4800600 h 4800600"/>
              <a:gd name="connsiteX4" fmla="*/ 0 w 2727715"/>
              <a:gd name="connsiteY4" fmla="*/ 0 h 4800600"/>
              <a:gd name="connsiteX0" fmla="*/ 0 w 2727715"/>
              <a:gd name="connsiteY0" fmla="*/ 0 h 4800600"/>
              <a:gd name="connsiteX1" fmla="*/ 2727715 w 2727715"/>
              <a:gd name="connsiteY1" fmla="*/ 0 h 4800600"/>
              <a:gd name="connsiteX2" fmla="*/ 2727715 w 2727715"/>
              <a:gd name="connsiteY2" fmla="*/ 4800600 h 4800600"/>
              <a:gd name="connsiteX3" fmla="*/ 0 w 2727715"/>
              <a:gd name="connsiteY3" fmla="*/ 3530600 h 4800600"/>
              <a:gd name="connsiteX4" fmla="*/ 0 w 2727715"/>
              <a:gd name="connsiteY4" fmla="*/ 0 h 4800600"/>
              <a:gd name="connsiteX0" fmla="*/ 0 w 2727715"/>
              <a:gd name="connsiteY0" fmla="*/ 0 h 5092700"/>
              <a:gd name="connsiteX1" fmla="*/ 2727715 w 2727715"/>
              <a:gd name="connsiteY1" fmla="*/ 0 h 5092700"/>
              <a:gd name="connsiteX2" fmla="*/ 2727715 w 2727715"/>
              <a:gd name="connsiteY2" fmla="*/ 5092700 h 5092700"/>
              <a:gd name="connsiteX3" fmla="*/ 0 w 2727715"/>
              <a:gd name="connsiteY3" fmla="*/ 3530600 h 5092700"/>
              <a:gd name="connsiteX4" fmla="*/ 0 w 2727715"/>
              <a:gd name="connsiteY4" fmla="*/ 0 h 5092700"/>
              <a:gd name="connsiteX0" fmla="*/ 0 w 2727715"/>
              <a:gd name="connsiteY0" fmla="*/ 0 h 5092700"/>
              <a:gd name="connsiteX1" fmla="*/ 2715854 w 2727715"/>
              <a:gd name="connsiteY1" fmla="*/ 1175657 h 5092700"/>
              <a:gd name="connsiteX2" fmla="*/ 2727715 w 2727715"/>
              <a:gd name="connsiteY2" fmla="*/ 5092700 h 5092700"/>
              <a:gd name="connsiteX3" fmla="*/ 0 w 2727715"/>
              <a:gd name="connsiteY3" fmla="*/ 3530600 h 5092700"/>
              <a:gd name="connsiteX4" fmla="*/ 0 w 2727715"/>
              <a:gd name="connsiteY4" fmla="*/ 0 h 5092700"/>
              <a:gd name="connsiteX0" fmla="*/ 0 w 2728856"/>
              <a:gd name="connsiteY0" fmla="*/ 320634 h 5413334"/>
              <a:gd name="connsiteX1" fmla="*/ 2727715 w 2728856"/>
              <a:gd name="connsiteY1" fmla="*/ 0 h 5413334"/>
              <a:gd name="connsiteX2" fmla="*/ 2727715 w 2728856"/>
              <a:gd name="connsiteY2" fmla="*/ 5413334 h 5413334"/>
              <a:gd name="connsiteX3" fmla="*/ 0 w 2728856"/>
              <a:gd name="connsiteY3" fmla="*/ 3851234 h 5413334"/>
              <a:gd name="connsiteX4" fmla="*/ 0 w 2728856"/>
              <a:gd name="connsiteY4" fmla="*/ 320634 h 5413334"/>
              <a:gd name="connsiteX0" fmla="*/ 0 w 2728856"/>
              <a:gd name="connsiteY0" fmla="*/ 0 h 5413334"/>
              <a:gd name="connsiteX1" fmla="*/ 2727715 w 2728856"/>
              <a:gd name="connsiteY1" fmla="*/ 0 h 5413334"/>
              <a:gd name="connsiteX2" fmla="*/ 2727715 w 2728856"/>
              <a:gd name="connsiteY2" fmla="*/ 5413334 h 5413334"/>
              <a:gd name="connsiteX3" fmla="*/ 0 w 2728856"/>
              <a:gd name="connsiteY3" fmla="*/ 3851234 h 5413334"/>
              <a:gd name="connsiteX4" fmla="*/ 0 w 2728856"/>
              <a:gd name="connsiteY4" fmla="*/ 0 h 5413334"/>
              <a:gd name="connsiteX0" fmla="*/ 0 w 2728856"/>
              <a:gd name="connsiteY0" fmla="*/ 991402 h 6404736"/>
              <a:gd name="connsiteX1" fmla="*/ 2727715 w 2728856"/>
              <a:gd name="connsiteY1" fmla="*/ 0 h 6404736"/>
              <a:gd name="connsiteX2" fmla="*/ 2727715 w 2728856"/>
              <a:gd name="connsiteY2" fmla="*/ 6404736 h 6404736"/>
              <a:gd name="connsiteX3" fmla="*/ 0 w 2728856"/>
              <a:gd name="connsiteY3" fmla="*/ 4842636 h 6404736"/>
              <a:gd name="connsiteX4" fmla="*/ 0 w 2728856"/>
              <a:gd name="connsiteY4" fmla="*/ 991402 h 6404736"/>
              <a:gd name="connsiteX0" fmla="*/ 0 w 2738470"/>
              <a:gd name="connsiteY0" fmla="*/ 0 h 6423987"/>
              <a:gd name="connsiteX1" fmla="*/ 2737329 w 2738470"/>
              <a:gd name="connsiteY1" fmla="*/ 19251 h 6423987"/>
              <a:gd name="connsiteX2" fmla="*/ 2737329 w 2738470"/>
              <a:gd name="connsiteY2" fmla="*/ 6423987 h 6423987"/>
              <a:gd name="connsiteX3" fmla="*/ 9614 w 2738470"/>
              <a:gd name="connsiteY3" fmla="*/ 4861887 h 6423987"/>
              <a:gd name="connsiteX4" fmla="*/ 0 w 2738470"/>
              <a:gd name="connsiteY4" fmla="*/ 0 h 6423987"/>
              <a:gd name="connsiteX0" fmla="*/ 0 w 2738470"/>
              <a:gd name="connsiteY0" fmla="*/ 9625 h 6404736"/>
              <a:gd name="connsiteX1" fmla="*/ 2737329 w 2738470"/>
              <a:gd name="connsiteY1" fmla="*/ 0 h 6404736"/>
              <a:gd name="connsiteX2" fmla="*/ 2737329 w 2738470"/>
              <a:gd name="connsiteY2" fmla="*/ 6404736 h 6404736"/>
              <a:gd name="connsiteX3" fmla="*/ 9614 w 2738470"/>
              <a:gd name="connsiteY3" fmla="*/ 4842636 h 6404736"/>
              <a:gd name="connsiteX4" fmla="*/ 0 w 2738470"/>
              <a:gd name="connsiteY4" fmla="*/ 9625 h 6404736"/>
              <a:gd name="connsiteX0" fmla="*/ 0 w 2737329"/>
              <a:gd name="connsiteY0" fmla="*/ 6 h 6395117"/>
              <a:gd name="connsiteX1" fmla="*/ 2725467 w 2737329"/>
              <a:gd name="connsiteY1" fmla="*/ 1451046 h 6395117"/>
              <a:gd name="connsiteX2" fmla="*/ 2737329 w 2737329"/>
              <a:gd name="connsiteY2" fmla="*/ 6395117 h 6395117"/>
              <a:gd name="connsiteX3" fmla="*/ 9614 w 2737329"/>
              <a:gd name="connsiteY3" fmla="*/ 4833017 h 6395117"/>
              <a:gd name="connsiteX4" fmla="*/ 0 w 2737329"/>
              <a:gd name="connsiteY4" fmla="*/ 6 h 6395117"/>
              <a:gd name="connsiteX0" fmla="*/ 0 w 2737329"/>
              <a:gd name="connsiteY0" fmla="*/ 0 h 4946321"/>
              <a:gd name="connsiteX1" fmla="*/ 2725467 w 2737329"/>
              <a:gd name="connsiteY1" fmla="*/ 2250 h 4946321"/>
              <a:gd name="connsiteX2" fmla="*/ 2737329 w 2737329"/>
              <a:gd name="connsiteY2" fmla="*/ 4946321 h 4946321"/>
              <a:gd name="connsiteX3" fmla="*/ 9614 w 2737329"/>
              <a:gd name="connsiteY3" fmla="*/ 3384221 h 4946321"/>
              <a:gd name="connsiteX4" fmla="*/ 0 w 2737329"/>
              <a:gd name="connsiteY4" fmla="*/ 0 h 4946321"/>
              <a:gd name="connsiteX0" fmla="*/ 0 w 2737329"/>
              <a:gd name="connsiteY0" fmla="*/ 9252 h 4944071"/>
              <a:gd name="connsiteX1" fmla="*/ 2725467 w 2737329"/>
              <a:gd name="connsiteY1" fmla="*/ 0 h 4944071"/>
              <a:gd name="connsiteX2" fmla="*/ 2737329 w 2737329"/>
              <a:gd name="connsiteY2" fmla="*/ 4944071 h 4944071"/>
              <a:gd name="connsiteX3" fmla="*/ 9614 w 2737329"/>
              <a:gd name="connsiteY3" fmla="*/ 3381971 h 4944071"/>
              <a:gd name="connsiteX4" fmla="*/ 0 w 2737329"/>
              <a:gd name="connsiteY4" fmla="*/ 9252 h 4944071"/>
              <a:gd name="connsiteX0" fmla="*/ 0 w 2731585"/>
              <a:gd name="connsiteY0" fmla="*/ 3501 h 4944071"/>
              <a:gd name="connsiteX1" fmla="*/ 2719723 w 2731585"/>
              <a:gd name="connsiteY1" fmla="*/ 0 h 4944071"/>
              <a:gd name="connsiteX2" fmla="*/ 2731585 w 2731585"/>
              <a:gd name="connsiteY2" fmla="*/ 4944071 h 4944071"/>
              <a:gd name="connsiteX3" fmla="*/ 3870 w 2731585"/>
              <a:gd name="connsiteY3" fmla="*/ 3381971 h 4944071"/>
              <a:gd name="connsiteX4" fmla="*/ 0 w 2731585"/>
              <a:gd name="connsiteY4" fmla="*/ 3501 h 4944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1585" h="4944071">
                <a:moveTo>
                  <a:pt x="0" y="3501"/>
                </a:moveTo>
                <a:lnTo>
                  <a:pt x="2719723" y="0"/>
                </a:lnTo>
                <a:cubicBezTo>
                  <a:pt x="2723677" y="1305681"/>
                  <a:pt x="2727631" y="3638390"/>
                  <a:pt x="2731585" y="4944071"/>
                </a:cubicBezTo>
                <a:lnTo>
                  <a:pt x="3870" y="3381971"/>
                </a:lnTo>
                <a:cubicBezTo>
                  <a:pt x="665" y="1761342"/>
                  <a:pt x="3205" y="1624130"/>
                  <a:pt x="0" y="35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710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710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39509" y="6374176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C1BE615B-F2B1-42CC-9BF4-74644FD3D70C}" type="datetime1">
              <a:rPr lang="en-US" smtClean="0"/>
              <a:pPr/>
              <a:t>7/8/2024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1710" y="6374176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25039" y="6374176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3352CBF5-17B8-4387-88A6-ABF9F8C64D5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black background with blue and green text&#10;&#10;Description automatically generated">
            <a:extLst>
              <a:ext uri="{FF2B5EF4-FFF2-40B4-BE49-F238E27FC236}">
                <a16:creationId xmlns:a16="http://schemas.microsoft.com/office/drawing/2014/main" id="{09BEE289-E719-DCCC-3A44-90F4F391A20C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2386" y="4976545"/>
            <a:ext cx="2206508" cy="1697314"/>
          </a:xfrm>
          <a:prstGeom prst="rect">
            <a:avLst/>
          </a:prstGeom>
        </p:spPr>
      </p:pic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F4EFD041-BDE9-22EF-B649-84C7A73DC200}"/>
              </a:ext>
            </a:extLst>
          </p:cNvPr>
          <p:cNvCxnSpPr>
            <a:cxnSpLocks/>
          </p:cNvCxnSpPr>
          <p:nvPr/>
        </p:nvCxnSpPr>
        <p:spPr>
          <a:xfrm flipH="1">
            <a:off x="611710" y="6268923"/>
            <a:ext cx="859666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D197CC75-E810-A5BF-4ECE-B162B1FA6C9C}"/>
              </a:ext>
            </a:extLst>
          </p:cNvPr>
          <p:cNvCxnSpPr>
            <a:cxnSpLocks/>
          </p:cNvCxnSpPr>
          <p:nvPr/>
        </p:nvCxnSpPr>
        <p:spPr>
          <a:xfrm flipV="1">
            <a:off x="9923528" y="3224550"/>
            <a:ext cx="1994232" cy="1158664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riangle 71">
            <a:extLst>
              <a:ext uri="{FF2B5EF4-FFF2-40B4-BE49-F238E27FC236}">
                <a16:creationId xmlns:a16="http://schemas.microsoft.com/office/drawing/2014/main" id="{175BF7DB-DEC2-ABEC-D6DE-DC8C37620E36}"/>
              </a:ext>
            </a:extLst>
          </p:cNvPr>
          <p:cNvSpPr/>
          <p:nvPr/>
        </p:nvSpPr>
        <p:spPr>
          <a:xfrm rot="16200000">
            <a:off x="9241192" y="424667"/>
            <a:ext cx="3172273" cy="2734718"/>
          </a:xfrm>
          <a:prstGeom prst="triangle">
            <a:avLst>
              <a:gd name="adj" fmla="val 49584"/>
            </a:avLst>
          </a:prstGeom>
          <a:solidFill>
            <a:schemeClr val="accent3">
              <a:lumMod val="60000"/>
              <a:lumOff val="40000"/>
              <a:alpha val="2488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2084A5E7-0CE0-90AA-CD2D-EB006029E538}"/>
              </a:ext>
            </a:extLst>
          </p:cNvPr>
          <p:cNvSpPr/>
          <p:nvPr/>
        </p:nvSpPr>
        <p:spPr>
          <a:xfrm>
            <a:off x="-7541" y="0"/>
            <a:ext cx="3519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DB6A19B-4159-1406-5616-A2B2D71F31DB}"/>
              </a:ext>
            </a:extLst>
          </p:cNvPr>
          <p:cNvCxnSpPr>
            <a:cxnSpLocks/>
          </p:cNvCxnSpPr>
          <p:nvPr/>
        </p:nvCxnSpPr>
        <p:spPr>
          <a:xfrm>
            <a:off x="11917760" y="465389"/>
            <a:ext cx="0" cy="2750499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riangle 8">
            <a:extLst>
              <a:ext uri="{FF2B5EF4-FFF2-40B4-BE49-F238E27FC236}">
                <a16:creationId xmlns:a16="http://schemas.microsoft.com/office/drawing/2014/main" id="{8B3667A2-4DD2-9591-7CC3-3998E3679E6F}"/>
              </a:ext>
            </a:extLst>
          </p:cNvPr>
          <p:cNvSpPr/>
          <p:nvPr/>
        </p:nvSpPr>
        <p:spPr>
          <a:xfrm rot="16200000">
            <a:off x="10035710" y="-571455"/>
            <a:ext cx="1579861" cy="2728970"/>
          </a:xfrm>
          <a:custGeom>
            <a:avLst/>
            <a:gdLst>
              <a:gd name="connsiteX0" fmla="*/ 0 w 3172273"/>
              <a:gd name="connsiteY0" fmla="*/ 2734718 h 2734718"/>
              <a:gd name="connsiteX1" fmla="*/ 1572940 w 3172273"/>
              <a:gd name="connsiteY1" fmla="*/ 0 h 2734718"/>
              <a:gd name="connsiteX2" fmla="*/ 3172273 w 3172273"/>
              <a:gd name="connsiteY2" fmla="*/ 2734718 h 2734718"/>
              <a:gd name="connsiteX3" fmla="*/ 0 w 3172273"/>
              <a:gd name="connsiteY3" fmla="*/ 2734718 h 2734718"/>
              <a:gd name="connsiteX0" fmla="*/ 0 w 1596517"/>
              <a:gd name="connsiteY0" fmla="*/ 2734718 h 2734718"/>
              <a:gd name="connsiteX1" fmla="*/ 1572940 w 1596517"/>
              <a:gd name="connsiteY1" fmla="*/ 0 h 2734718"/>
              <a:gd name="connsiteX2" fmla="*/ 1596517 w 1596517"/>
              <a:gd name="connsiteY2" fmla="*/ 2728970 h 2734718"/>
              <a:gd name="connsiteX3" fmla="*/ 0 w 1596517"/>
              <a:gd name="connsiteY3" fmla="*/ 2734718 h 2734718"/>
              <a:gd name="connsiteX0" fmla="*/ 0 w 1596517"/>
              <a:gd name="connsiteY0" fmla="*/ 2740469 h 2740469"/>
              <a:gd name="connsiteX1" fmla="*/ 1572940 w 1596517"/>
              <a:gd name="connsiteY1" fmla="*/ 0 h 2740469"/>
              <a:gd name="connsiteX2" fmla="*/ 1596517 w 1596517"/>
              <a:gd name="connsiteY2" fmla="*/ 2734721 h 2740469"/>
              <a:gd name="connsiteX3" fmla="*/ 0 w 1596517"/>
              <a:gd name="connsiteY3" fmla="*/ 2740469 h 2740469"/>
              <a:gd name="connsiteX0" fmla="*/ 0 w 1573513"/>
              <a:gd name="connsiteY0" fmla="*/ 2740469 h 2740469"/>
              <a:gd name="connsiteX1" fmla="*/ 1572940 w 1573513"/>
              <a:gd name="connsiteY1" fmla="*/ 0 h 2740469"/>
              <a:gd name="connsiteX2" fmla="*/ 1573513 w 1573513"/>
              <a:gd name="connsiteY2" fmla="*/ 2728970 h 2740469"/>
              <a:gd name="connsiteX3" fmla="*/ 0 w 1573513"/>
              <a:gd name="connsiteY3" fmla="*/ 2740469 h 2740469"/>
              <a:gd name="connsiteX0" fmla="*/ 0 w 1576688"/>
              <a:gd name="connsiteY0" fmla="*/ 2734119 h 2734119"/>
              <a:gd name="connsiteX1" fmla="*/ 1576115 w 1576688"/>
              <a:gd name="connsiteY1" fmla="*/ 0 h 2734119"/>
              <a:gd name="connsiteX2" fmla="*/ 1576688 w 1576688"/>
              <a:gd name="connsiteY2" fmla="*/ 2728970 h 2734119"/>
              <a:gd name="connsiteX3" fmla="*/ 0 w 1576688"/>
              <a:gd name="connsiteY3" fmla="*/ 2734119 h 2734119"/>
              <a:gd name="connsiteX0" fmla="*/ 0 w 1579861"/>
              <a:gd name="connsiteY0" fmla="*/ 2727772 h 2728970"/>
              <a:gd name="connsiteX1" fmla="*/ 1579288 w 1579861"/>
              <a:gd name="connsiteY1" fmla="*/ 0 h 2728970"/>
              <a:gd name="connsiteX2" fmla="*/ 1579861 w 1579861"/>
              <a:gd name="connsiteY2" fmla="*/ 2728970 h 2728970"/>
              <a:gd name="connsiteX3" fmla="*/ 0 w 1579861"/>
              <a:gd name="connsiteY3" fmla="*/ 2727772 h 2728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9861" h="2728970">
                <a:moveTo>
                  <a:pt x="0" y="2727772"/>
                </a:moveTo>
                <a:lnTo>
                  <a:pt x="1579288" y="0"/>
                </a:lnTo>
                <a:lnTo>
                  <a:pt x="1579861" y="2728970"/>
                </a:lnTo>
                <a:lnTo>
                  <a:pt x="0" y="2727772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020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5" r:id="rId3"/>
    <p:sldLayoutId id="2147483706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  <p:sldLayoutId id="2147483704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accent1"/>
          </a:solidFill>
          <a:latin typeface="Open Sans Semibold" panose="020B0606030504020204" pitchFamily="34" charset="0"/>
          <a:ea typeface="Open Sans Semibold" panose="020B0606030504020204" pitchFamily="34" charset="0"/>
          <a:cs typeface="Open Sans Semibold" panose="020B060603050402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94F61-5904-C276-D685-508860A53A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Enrollment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F8893C-2272-A8D7-9AD9-9735FAB177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heading on the following slides details where you find the information for understanding and downloading the Enrollment Report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9E0F1D-A560-ACCE-7547-8D789CCA5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251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92FE0-EFC9-6F62-B7C5-7A96E0B92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710" y="228600"/>
            <a:ext cx="8596668" cy="1524000"/>
          </a:xfrm>
        </p:spPr>
        <p:txBody>
          <a:bodyPr>
            <a:normAutofit/>
          </a:bodyPr>
          <a:lstStyle/>
          <a:p>
            <a:r>
              <a:rPr lang="en-US" sz="2800" dirty="0"/>
              <a:t>	Reports – Enrollment </a:t>
            </a:r>
            <a:br>
              <a:rPr lang="en-US" sz="2800" dirty="0"/>
            </a:br>
            <a:r>
              <a:rPr lang="en-US" sz="2800" dirty="0"/>
              <a:t>		Be sure to select the appropriate  			  			Application Year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EF872-B723-ED7E-B6FC-3D7BDCEB4B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710" y="1752601"/>
            <a:ext cx="8596668" cy="4288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Note that the report provides the ability to review and download Exports and Imports independently</a:t>
            </a:r>
          </a:p>
          <a:p>
            <a:r>
              <a:rPr lang="en-US" dirty="0"/>
              <a:t>Be sure to select the appropriate application year to gain the records sought</a:t>
            </a:r>
          </a:p>
          <a:p>
            <a:r>
              <a:rPr lang="en-US" dirty="0"/>
              <a:t>As with all student records, the year the student begins receiving Tuition Exchange is the student’s </a:t>
            </a:r>
            <a:r>
              <a:rPr lang="en-US" b="1" dirty="0"/>
              <a:t>cohort year</a:t>
            </a:r>
          </a:p>
          <a:p>
            <a:r>
              <a:rPr lang="en-US" dirty="0"/>
              <a:t>Should ALL YEARS be selected, the report details all students, regardless of the student’s </a:t>
            </a:r>
            <a:r>
              <a:rPr lang="en-US" b="1" dirty="0"/>
              <a:t>cohort year</a:t>
            </a:r>
          </a:p>
          <a:p>
            <a:r>
              <a:rPr lang="en-US" dirty="0"/>
              <a:t>Use the FILTER option if the report should contain a specific range of Aid Years</a:t>
            </a:r>
          </a:p>
          <a:p>
            <a:r>
              <a:rPr lang="en-US" dirty="0"/>
              <a:t>The system allows individual users the ability to review individual years without downloading and saving previous year details</a:t>
            </a:r>
          </a:p>
          <a:p>
            <a:pPr marL="0" indent="0">
              <a:buNone/>
            </a:pPr>
            <a:r>
              <a:rPr lang="en-US" sz="1400" dirty="0"/>
              <a:t>If you still have questions after reviewing the information, contact TE Central</a:t>
            </a:r>
          </a:p>
          <a:p>
            <a:endParaRPr lang="en-US" dirty="0"/>
          </a:p>
          <a:p>
            <a:endParaRPr lang="en-US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95DCC4-A65F-EB53-E1F1-82B50C0B5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18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D302D-719F-0C02-F9B8-929A1C8C5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710" y="352424"/>
            <a:ext cx="8596668" cy="1704975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Reports – Enrollment </a:t>
            </a:r>
            <a:br>
              <a:rPr lang="en-US" sz="3600" dirty="0"/>
            </a:br>
            <a:r>
              <a:rPr lang="en-US" sz="3600" dirty="0"/>
              <a:t>		Be sure to select the appropriate  			  			Application Year </a:t>
            </a:r>
            <a:br>
              <a:rPr lang="en-US" sz="3600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36FCC5-DE28-0937-8F9F-3C90A385B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3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65B96A-DF1B-D900-0AFD-87AC8B4AC8EE}"/>
              </a:ext>
            </a:extLst>
          </p:cNvPr>
          <p:cNvSpPr txBox="1"/>
          <p:nvPr/>
        </p:nvSpPr>
        <p:spPr>
          <a:xfrm>
            <a:off x="723900" y="1856601"/>
            <a:ext cx="780113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1. EXPORT students are first</a:t>
            </a:r>
          </a:p>
          <a:p>
            <a:r>
              <a:rPr lang="en-US" dirty="0"/>
              <a:t>2. The student’s attending IMPORT School</a:t>
            </a:r>
          </a:p>
          <a:p>
            <a:r>
              <a:rPr lang="en-US" dirty="0"/>
              <a:t>3. Only the Export Status of Approved should be listed*</a:t>
            </a:r>
          </a:p>
          <a:p>
            <a:r>
              <a:rPr lang="en-US" dirty="0"/>
              <a:t>4. The Export Status Date is the date the EXPORT school approved the student’s application**</a:t>
            </a:r>
          </a:p>
          <a:p>
            <a:r>
              <a:rPr lang="en-US" dirty="0"/>
              <a:t>5. Eligibility Remaining is calculated based on the student’s classification reported on the student’s INITIAL application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A43432D-07E8-35F3-FC5A-038E863675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0" y="3964302"/>
            <a:ext cx="8602202" cy="1835055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EC4AF821-6DCC-5A94-1955-D0D24BBE8711}"/>
              </a:ext>
            </a:extLst>
          </p:cNvPr>
          <p:cNvSpPr txBox="1"/>
          <p:nvPr/>
        </p:nvSpPr>
        <p:spPr>
          <a:xfrm>
            <a:off x="611710" y="3933825"/>
            <a:ext cx="1121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  <a:p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05D9113-62FA-6E5A-7BC6-E79C1295ED97}"/>
              </a:ext>
            </a:extLst>
          </p:cNvPr>
          <p:cNvSpPr txBox="1"/>
          <p:nvPr/>
        </p:nvSpPr>
        <p:spPr>
          <a:xfrm>
            <a:off x="4145485" y="439549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2A1F477-3E9F-6C10-747E-BF4CD3E36B35}"/>
              </a:ext>
            </a:extLst>
          </p:cNvPr>
          <p:cNvSpPr txBox="1"/>
          <p:nvPr/>
        </p:nvSpPr>
        <p:spPr>
          <a:xfrm>
            <a:off x="7077075" y="434959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C30F9C0-8952-7191-59F6-78A4E5383D66}"/>
              </a:ext>
            </a:extLst>
          </p:cNvPr>
          <p:cNvSpPr txBox="1"/>
          <p:nvPr/>
        </p:nvSpPr>
        <p:spPr>
          <a:xfrm>
            <a:off x="8143875" y="416424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29DF768-8DCC-2A27-1370-6CBD9F87FFE8}"/>
              </a:ext>
            </a:extLst>
          </p:cNvPr>
          <p:cNvSpPr txBox="1"/>
          <p:nvPr/>
        </p:nvSpPr>
        <p:spPr>
          <a:xfrm>
            <a:off x="8815471" y="407533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88749CD-7610-710A-1E4C-A4465CA4D591}"/>
              </a:ext>
            </a:extLst>
          </p:cNvPr>
          <p:cNvSpPr txBox="1"/>
          <p:nvPr/>
        </p:nvSpPr>
        <p:spPr>
          <a:xfrm>
            <a:off x="723900" y="5799357"/>
            <a:ext cx="7048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If the eligible employee changes jobs, the Export Status may be denied for the first school</a:t>
            </a:r>
          </a:p>
          <a:p>
            <a:r>
              <a:rPr lang="en-US" sz="1200" dirty="0"/>
              <a:t>**    If the eligible employee’s status is modified, the date will be updated</a:t>
            </a:r>
          </a:p>
        </p:txBody>
      </p:sp>
    </p:spTree>
    <p:extLst>
      <p:ext uri="{BB962C8B-B14F-4D97-AF65-F5344CB8AC3E}">
        <p14:creationId xmlns:p14="http://schemas.microsoft.com/office/powerpoint/2010/main" val="1332067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60036-AB71-F03D-B886-C8DC60CA6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710" y="247649"/>
            <a:ext cx="8596668" cy="1533525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Reports – Enrollment </a:t>
            </a:r>
            <a:br>
              <a:rPr lang="en-US" sz="3600" dirty="0"/>
            </a:br>
            <a:r>
              <a:rPr lang="en-US" sz="3600" dirty="0"/>
              <a:t>		Be sure to select the appropriate  			  			Application Year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239CA5-3817-DCDE-7F91-A1DAAC313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4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44AF916-3F5F-73E8-2055-60166C5237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610" y="4470587"/>
            <a:ext cx="8597284" cy="1533526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D19F007-DDD3-C381-D87B-BAF821DC6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710" y="1994469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1. IMPORT students are next</a:t>
            </a:r>
          </a:p>
          <a:p>
            <a:pPr marL="0" indent="0">
              <a:buNone/>
            </a:pPr>
            <a:r>
              <a:rPr lang="en-US" dirty="0"/>
              <a:t>2. The student’s Export School </a:t>
            </a:r>
          </a:p>
          <a:p>
            <a:pPr marL="0" indent="0">
              <a:buNone/>
            </a:pPr>
            <a:r>
              <a:rPr lang="en-US" dirty="0"/>
              <a:t>3. Only the import Status of Enrolled should be listed*</a:t>
            </a:r>
          </a:p>
          <a:p>
            <a:pPr marL="0" indent="0">
              <a:buNone/>
            </a:pPr>
            <a:r>
              <a:rPr lang="en-US" dirty="0"/>
              <a:t>4. The Import Status Date is the date the import school ENROLLED the student’s application**</a:t>
            </a:r>
          </a:p>
          <a:p>
            <a:pPr marL="0" indent="0">
              <a:buNone/>
            </a:pPr>
            <a:r>
              <a:rPr lang="en-US" dirty="0"/>
              <a:t>5. Eligibility Remaining is calculated based on the student’s classification reported on the student’s INITIAL application</a:t>
            </a:r>
          </a:p>
          <a:p>
            <a:pPr marL="0" indent="0">
              <a:buNone/>
            </a:pPr>
            <a:r>
              <a:rPr lang="en-US" dirty="0"/>
              <a:t>                        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9F6766-F133-96CA-A0B7-CE52EF5E04DD}"/>
              </a:ext>
            </a:extLst>
          </p:cNvPr>
          <p:cNvSpPr txBox="1"/>
          <p:nvPr/>
        </p:nvSpPr>
        <p:spPr>
          <a:xfrm>
            <a:off x="379673" y="470535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A0E71A9-AB68-9AAC-E8AA-3389F5F16DDD}"/>
              </a:ext>
            </a:extLst>
          </p:cNvPr>
          <p:cNvSpPr txBox="1"/>
          <p:nvPr/>
        </p:nvSpPr>
        <p:spPr>
          <a:xfrm>
            <a:off x="3801895" y="479262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F1118A7-DF9C-EACC-9FBE-8E24C84E1E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943725" y="516409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C4EC8CE-B9C1-B349-AAC1-480FBBAE086E}"/>
              </a:ext>
            </a:extLst>
          </p:cNvPr>
          <p:cNvSpPr txBox="1"/>
          <p:nvPr/>
        </p:nvSpPr>
        <p:spPr>
          <a:xfrm>
            <a:off x="8077200" y="470535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8BE6D49-4291-83A2-96BC-01EE9F196CAF}"/>
              </a:ext>
            </a:extLst>
          </p:cNvPr>
          <p:cNvSpPr txBox="1"/>
          <p:nvPr/>
        </p:nvSpPr>
        <p:spPr>
          <a:xfrm>
            <a:off x="8624047" y="470535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04A1D85-D957-F12B-284D-99310B17A241}"/>
              </a:ext>
            </a:extLst>
          </p:cNvPr>
          <p:cNvSpPr txBox="1"/>
          <p:nvPr/>
        </p:nvSpPr>
        <p:spPr>
          <a:xfrm>
            <a:off x="692578" y="5597113"/>
            <a:ext cx="85538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If the eligible employee changes jobs, the Export Status may be denied for the first school</a:t>
            </a:r>
          </a:p>
          <a:p>
            <a:r>
              <a:rPr lang="en-US" sz="1200" dirty="0"/>
              <a:t>**   If the eligible employee’s status is modified, the date will be updated</a:t>
            </a:r>
          </a:p>
        </p:txBody>
      </p:sp>
    </p:spTree>
    <p:extLst>
      <p:ext uri="{BB962C8B-B14F-4D97-AF65-F5344CB8AC3E}">
        <p14:creationId xmlns:p14="http://schemas.microsoft.com/office/powerpoint/2010/main" val="473796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BF6E1-A593-FD0A-83BD-7C334FB9D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710" y="609600"/>
            <a:ext cx="8596668" cy="1162050"/>
          </a:xfrm>
        </p:spPr>
        <p:txBody>
          <a:bodyPr>
            <a:normAutofit fontScale="90000"/>
          </a:bodyPr>
          <a:lstStyle/>
          <a:p>
            <a:r>
              <a:rPr lang="en-US" sz="2200" dirty="0"/>
              <a:t>Updating an EXPORT student on the Enrollment Report</a:t>
            </a:r>
            <a:br>
              <a:rPr lang="en-US" sz="2200" dirty="0"/>
            </a:br>
            <a:r>
              <a:rPr lang="en-US" sz="2200" dirty="0"/>
              <a:t>	Exports</a:t>
            </a:r>
            <a:br>
              <a:rPr lang="en-US" sz="2200" dirty="0"/>
            </a:br>
            <a:r>
              <a:rPr lang="en-US" sz="2200" dirty="0"/>
              <a:t>		Applications – click on the correct student application</a:t>
            </a:r>
            <a:br>
              <a:rPr lang="en-US" sz="2200" dirty="0"/>
            </a:br>
            <a:r>
              <a:rPr lang="en-US" dirty="0"/>
              <a:t>	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B993F-F1AD-07A2-6E1F-183C844AA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710" y="2015202"/>
            <a:ext cx="8596668" cy="3880773"/>
          </a:xfrm>
        </p:spPr>
        <p:txBody>
          <a:bodyPr/>
          <a:lstStyle/>
          <a:p>
            <a:r>
              <a:rPr lang="en-US" dirty="0"/>
              <a:t>Open the student record and update the Application Information section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 the Export Status section, select the option that best suits the employee. When selecting another option, you must explain why! (see next slide of the list of options)</a:t>
            </a:r>
          </a:p>
          <a:p>
            <a:r>
              <a:rPr lang="en-US" dirty="0"/>
              <a:t>To save your work, always click </a:t>
            </a:r>
          </a:p>
          <a:p>
            <a:r>
              <a:rPr lang="en-US" dirty="0"/>
              <a:t>When closing an application, ONLY the student can re-activate it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FD8B6C-3823-DDB7-8D07-36F72FA68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5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C14AE28-181A-A738-9670-D15D6BD4CD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7601" y="4618645"/>
            <a:ext cx="1409897" cy="49930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5935784-3FCF-E368-E938-A93EFE099F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1901" y="2528572"/>
            <a:ext cx="8503528" cy="1333151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66B3FCF-69F1-BCAF-A7D0-81E2BE09458C}"/>
              </a:ext>
            </a:extLst>
          </p:cNvPr>
          <p:cNvCxnSpPr>
            <a:cxnSpLocks/>
          </p:cNvCxnSpPr>
          <p:nvPr/>
        </p:nvCxnSpPr>
        <p:spPr>
          <a:xfrm flipH="1">
            <a:off x="1771650" y="2285020"/>
            <a:ext cx="4391025" cy="126780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9294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6DAD4-93FB-76F5-3DD1-B37EB6642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Export Status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FE05E-5512-F57E-1822-FD3FB4065E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710" y="1181100"/>
            <a:ext cx="8596668" cy="48602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Awaiting Export Decision means the EXPORT TELO has not reviewed or confirmed the student’s application</a:t>
            </a:r>
          </a:p>
          <a:p>
            <a:pPr lvl="1"/>
            <a:r>
              <a:rPr lang="en-US" dirty="0"/>
              <a:t>Only the Export school and student can see the application in this status</a:t>
            </a:r>
          </a:p>
          <a:p>
            <a:r>
              <a:rPr lang="en-US" dirty="0"/>
              <a:t>Export Approved means the EXPORT TELO has reviewed and confirmed that the listed employee is eligible</a:t>
            </a:r>
          </a:p>
          <a:p>
            <a:r>
              <a:rPr lang="en-US" dirty="0"/>
              <a:t>Denied not an employee means the EXPORT TELO has reviewed the application and the listed employee is not currently employed or eligible</a:t>
            </a:r>
          </a:p>
          <a:p>
            <a:pPr lvl="1"/>
            <a:r>
              <a:rPr lang="en-US" dirty="0"/>
              <a:t> The Export school and student can see the application in this status</a:t>
            </a:r>
          </a:p>
          <a:p>
            <a:r>
              <a:rPr lang="en-US" dirty="0"/>
              <a:t>Denied min regs not met means the EXPORT TELO has reviewed the application and the listed employee has not met the eligibility requirements of the EXPORT school</a:t>
            </a:r>
          </a:p>
          <a:p>
            <a:pPr lvl="1"/>
            <a:r>
              <a:rPr lang="en-US" dirty="0"/>
              <a:t>The Export school and student can see the application in this status</a:t>
            </a:r>
          </a:p>
          <a:p>
            <a:r>
              <a:rPr lang="en-US" dirty="0"/>
              <a:t>Denied other means the EXPORT TELO has reviewed the application and determined that the employee is not eligible</a:t>
            </a:r>
          </a:p>
          <a:p>
            <a:pPr lvl="1"/>
            <a:r>
              <a:rPr lang="en-US" dirty="0"/>
              <a:t>The Export school and student can see the application in this status</a:t>
            </a:r>
          </a:p>
          <a:p>
            <a:pPr lvl="1"/>
            <a:r>
              <a:rPr lang="en-US" dirty="0"/>
              <a:t>This option requires an explanation provided by the EXPORT TELO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F0C861-815F-DEC4-501A-A59F45F8B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294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82B0A-B9FB-64FA-87AC-0CACA0860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the student appear on the Enrollment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FDE231-9794-CC95-5F24-4C0C487CB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IMPORT TELO must mark the enrolled student ENROLLED</a:t>
            </a:r>
          </a:p>
          <a:p>
            <a:pPr lvl="1"/>
            <a:r>
              <a:rPr lang="en-US" dirty="0"/>
              <a:t>Not available until August 15</a:t>
            </a:r>
          </a:p>
          <a:p>
            <a:r>
              <a:rPr lang="en-US" dirty="0"/>
              <a:t>If the student is no longer attending the Import school or has lost eligibility, it is the responsibility of the IMPORT TELO to update the student’s record by closing the record</a:t>
            </a:r>
          </a:p>
          <a:p>
            <a:r>
              <a:rPr lang="en-US" dirty="0"/>
              <a:t>If the parent is no longer considered an eligible employee, it is the responsibility of the EXPORT TELO to update the student’s record by closing the record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85EFCD-61EE-3064-AE1F-0713A9D02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156860"/>
      </p:ext>
    </p:extLst>
  </p:cSld>
  <p:clrMapOvr>
    <a:masterClrMapping/>
  </p:clrMapOvr>
</p:sld>
</file>

<file path=ppt/theme/theme1.xml><?xml version="1.0" encoding="utf-8"?>
<a:theme xmlns:a="http://schemas.openxmlformats.org/drawingml/2006/main" name="TE-Powerpoint Template_Blank">
  <a:themeElements>
    <a:clrScheme name="Custom 2">
      <a:dk1>
        <a:srgbClr val="000000"/>
      </a:dk1>
      <a:lt1>
        <a:srgbClr val="FFFFFF"/>
      </a:lt1>
      <a:dk2>
        <a:srgbClr val="003E79"/>
      </a:dk2>
      <a:lt2>
        <a:srgbClr val="DBEFF9"/>
      </a:lt2>
      <a:accent1>
        <a:srgbClr val="003E79"/>
      </a:accent1>
      <a:accent2>
        <a:srgbClr val="BED5E8"/>
      </a:accent2>
      <a:accent3>
        <a:srgbClr val="498B40"/>
      </a:accent3>
      <a:accent4>
        <a:srgbClr val="60B453"/>
      </a:accent4>
      <a:accent5>
        <a:srgbClr val="AFE3A8"/>
      </a:accent5>
      <a:accent6>
        <a:srgbClr val="FFFFFF"/>
      </a:accent6>
      <a:hlink>
        <a:srgbClr val="003E79"/>
      </a:hlink>
      <a:folHlink>
        <a:srgbClr val="498B4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-Powerpoint Template_Blank" id="{E27920E4-0BFC-47FF-8E4C-BEE70043E8DD}" vid="{E4CF1BCE-7111-4A66-A337-55E720EC5E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TE-Powerpoint Template_Blank</Template>
  <TotalTime>3366</TotalTime>
  <Words>726</Words>
  <Application>Microsoft Office PowerPoint</Application>
  <PresentationFormat>Widescreen</PresentationFormat>
  <Paragraphs>74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Open Sans</vt:lpstr>
      <vt:lpstr>Open Sans Semibold</vt:lpstr>
      <vt:lpstr>Wingdings 3</vt:lpstr>
      <vt:lpstr>TE-Powerpoint Template_Blank</vt:lpstr>
      <vt:lpstr>Enrollment Report</vt:lpstr>
      <vt:lpstr> Reports – Enrollment    Be sure to select the appropriate          Application Year</vt:lpstr>
      <vt:lpstr>Reports – Enrollment    Be sure to select the appropriate          Application Year  </vt:lpstr>
      <vt:lpstr>Reports – Enrollment    Be sure to select the appropriate          Application Year</vt:lpstr>
      <vt:lpstr>Updating an EXPORT student on the Enrollment Report  Exports   Applications – click on the correct student application   </vt:lpstr>
      <vt:lpstr>Export Status options</vt:lpstr>
      <vt:lpstr>How does the student appear on the Enrollment Report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Janet Hanson</dc:creator>
  <cp:lastModifiedBy>Janet Hanson</cp:lastModifiedBy>
  <cp:revision>7</cp:revision>
  <dcterms:created xsi:type="dcterms:W3CDTF">2024-07-02T15:53:08Z</dcterms:created>
  <dcterms:modified xsi:type="dcterms:W3CDTF">2024-07-09T04:53:43Z</dcterms:modified>
</cp:coreProperties>
</file>