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1" r:id="rId16"/>
    <p:sldId id="272" r:id="rId1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4" y="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5D89EE99-AAA2-488A-BFEC-9239695E6B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67" y="4517548"/>
            <a:ext cx="5681343" cy="3697767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30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4" y="8917300"/>
            <a:ext cx="3078058" cy="471175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C74005AC-AEDD-4004-8467-AA52D3495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44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39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64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88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15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97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79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5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78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30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67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64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66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91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00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05AC-AEDD-4004-8467-AA52D34952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0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4/24/2024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2024@...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bc.org/applicationsign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studentprivacy.ed.gov/resources/eligible-student-guide-family-educational-rights-and-privacy-act-ferp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doe@Doecollege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213F-E166-5473-E953-9767542829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 EZ-APP online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DF9B1-5649-D8C2-7D91-307282DF7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Tuition Exchange has a new </a:t>
            </a:r>
            <a:r>
              <a:rPr lang="en-US" b="1" dirty="0"/>
              <a:t>student</a:t>
            </a:r>
            <a:r>
              <a:rPr lang="en-US" dirty="0"/>
              <a:t> application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4A91A-EB8F-7DC9-EC1F-F248E7F2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35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6ED8-B613-6760-0783-837C71C1D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employee information,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245A3-21AD-F272-B976-91450AFFA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930400"/>
            <a:ext cx="8596668" cy="3880773"/>
          </a:xfrm>
        </p:spPr>
        <p:txBody>
          <a:bodyPr/>
          <a:lstStyle/>
          <a:p>
            <a:r>
              <a:rPr lang="en-US" dirty="0"/>
              <a:t>Each school may ask up to three additional school-specific questions.</a:t>
            </a:r>
          </a:p>
          <a:p>
            <a:r>
              <a:rPr lang="en-US" dirty="0"/>
              <a:t>Each school-specific question must be answered to submit the application successfully.</a:t>
            </a:r>
          </a:p>
          <a:p>
            <a:pPr lvl="1"/>
            <a:r>
              <a:rPr lang="en-US" dirty="0"/>
              <a:t>Questions regarding the school-specific questions must be directed to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’s TELO.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A400F-8709-270E-0517-476ED286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8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D87A3-7F46-8E6E-DD6D-31C989F6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748420"/>
          </a:xfrm>
        </p:spPr>
        <p:txBody>
          <a:bodyPr/>
          <a:lstStyle/>
          <a:p>
            <a:r>
              <a:rPr lang="en-US" dirty="0"/>
              <a:t>Application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56DA8-C018-8BC8-64F3-7891117F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E5C66C-89D5-70DB-86AF-EE19F20D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38" y="1358020"/>
            <a:ext cx="8596668" cy="3880773"/>
          </a:xfrm>
        </p:spPr>
        <p:txBody>
          <a:bodyPr/>
          <a:lstStyle/>
          <a:p>
            <a:r>
              <a:rPr lang="en-US" dirty="0"/>
              <a:t>The information in this section is all about the </a:t>
            </a:r>
            <a:r>
              <a:rPr lang="en-US" b="1" dirty="0"/>
              <a:t>student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Student</a:t>
            </a:r>
            <a:r>
              <a:rPr lang="en-US" dirty="0"/>
              <a:t> Classification </a:t>
            </a:r>
          </a:p>
          <a:p>
            <a:pPr lvl="2"/>
            <a:r>
              <a:rPr lang="en-US" dirty="0"/>
              <a:t>The first 5 options are for the undergraduate </a:t>
            </a:r>
            <a:r>
              <a:rPr lang="en-US" b="1" dirty="0"/>
              <a:t>student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If the Free Application for Federal Student Aid (FASFAA) is completed, use the same </a:t>
            </a:r>
            <a:r>
              <a:rPr lang="en-US" b="1" dirty="0"/>
              <a:t>student</a:t>
            </a:r>
            <a:r>
              <a:rPr lang="en-US" dirty="0"/>
              <a:t> classification. </a:t>
            </a:r>
          </a:p>
          <a:p>
            <a:pPr lvl="2"/>
            <a:r>
              <a:rPr lang="en-US" dirty="0"/>
              <a:t>The final option is for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, spouse, or registered domestic partner if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’s employer offers graduate school as a TE scholarship option.</a:t>
            </a:r>
          </a:p>
          <a:p>
            <a:pPr lvl="3"/>
            <a:r>
              <a:rPr lang="en-US" dirty="0"/>
              <a:t>Check with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’s TELO for additional information and program clarification.</a:t>
            </a:r>
          </a:p>
          <a:p>
            <a:pPr lvl="4"/>
            <a:r>
              <a:rPr lang="en-US" dirty="0"/>
              <a:t>Generally, once the </a:t>
            </a:r>
            <a:r>
              <a:rPr lang="en-US" b="1" dirty="0"/>
              <a:t>student </a:t>
            </a:r>
            <a:r>
              <a:rPr lang="en-US" dirty="0"/>
              <a:t>graduates, they are no longer considered an eligible dependent of an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9790EA-B435-9E6C-C6F3-D3C08007C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38" y="4259335"/>
            <a:ext cx="8193387" cy="91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5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330B-4DF7-48AB-7DA8-4C4445B9B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information,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4E54C-5128-F363-3A54-9E2DAAB9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488613"/>
            <a:ext cx="8596668" cy="3880773"/>
          </a:xfrm>
        </p:spPr>
        <p:txBody>
          <a:bodyPr/>
          <a:lstStyle/>
          <a:p>
            <a:r>
              <a:rPr lang="en-US" dirty="0"/>
              <a:t>Applying to is where the </a:t>
            </a:r>
            <a:r>
              <a:rPr lang="en-US" b="1" dirty="0"/>
              <a:t>student </a:t>
            </a:r>
            <a:r>
              <a:rPr lang="en-US" dirty="0"/>
              <a:t>selects up to ten (10) schools to which the </a:t>
            </a:r>
            <a:r>
              <a:rPr lang="en-US" b="1" dirty="0"/>
              <a:t>student </a:t>
            </a:r>
            <a:r>
              <a:rPr lang="en-US" dirty="0"/>
              <a:t>will apply or has applied for admission.</a:t>
            </a:r>
          </a:p>
          <a:p>
            <a:r>
              <a:rPr lang="en-US" dirty="0"/>
              <a:t>The maximum number of schools is ten (10). </a:t>
            </a:r>
          </a:p>
          <a:p>
            <a:r>
              <a:rPr lang="en-US" dirty="0"/>
              <a:t>The </a:t>
            </a:r>
            <a:r>
              <a:rPr lang="en-US" b="1" dirty="0"/>
              <a:t>student</a:t>
            </a:r>
            <a:r>
              <a:rPr lang="en-US" dirty="0"/>
              <a:t> can modify the list until one school enrolls the </a:t>
            </a:r>
            <a:r>
              <a:rPr lang="en-US" b="1" dirty="0"/>
              <a:t>student</a:t>
            </a:r>
            <a:r>
              <a:rPr lang="en-US" dirty="0"/>
              <a:t>. (See slide 13).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AC71C-E37B-71A4-EBBC-D410BE9C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E9F9E6-E5DC-0A1B-B101-18557C204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10" y="3382344"/>
            <a:ext cx="8211493" cy="15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81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DE72F-947F-4765-5156-7E5FB609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application status matters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BFB71-3357-6DF7-8078-88FF6BC0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D421AAD-604C-AE25-3D6C-CC64348A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488613"/>
            <a:ext cx="8596668" cy="388077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student</a:t>
            </a:r>
            <a:r>
              <a:rPr lang="en-US" dirty="0"/>
              <a:t>’s Application Status is important. If open, the </a:t>
            </a:r>
            <a:r>
              <a:rPr lang="en-US" b="1" dirty="0"/>
              <a:t>student</a:t>
            </a:r>
            <a:r>
              <a:rPr lang="en-US" dirty="0"/>
              <a:t> can modify the application. </a:t>
            </a:r>
          </a:p>
          <a:p>
            <a:r>
              <a:rPr lang="en-US" dirty="0"/>
              <a:t>The </a:t>
            </a:r>
            <a:r>
              <a:rPr lang="en-US" b="1" dirty="0"/>
              <a:t>student </a:t>
            </a:r>
            <a:r>
              <a:rPr lang="en-US" dirty="0"/>
              <a:t>can click on OPEN to review the individual statuses of each </a:t>
            </a:r>
            <a:r>
              <a:rPr lang="en-US" b="1" dirty="0"/>
              <a:t>student</a:t>
            </a:r>
            <a:r>
              <a:rPr lang="en-US" dirty="0"/>
              <a:t>’s applications. </a:t>
            </a:r>
          </a:p>
          <a:p>
            <a:r>
              <a:rPr lang="en-US" b="1" dirty="0"/>
              <a:t>Student</a:t>
            </a:r>
            <a:r>
              <a:rPr lang="en-US" dirty="0"/>
              <a:t>s always contact their admission counselor at the import school for  information.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AD9C45-85FD-9044-5727-F67BE6BB0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17" y="3512751"/>
            <a:ext cx="8511261" cy="322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18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3FAA-B971-5992-DC5C-25048BBB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application status matters, continued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C4092-6299-B654-6639-45148573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1929F0-8733-C483-CE2A-A29F685B5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792586"/>
            <a:ext cx="8596668" cy="4248776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student</a:t>
            </a:r>
            <a:r>
              <a:rPr lang="en-US" dirty="0"/>
              <a:t>’s Application Status is important. If closed, the </a:t>
            </a:r>
            <a:r>
              <a:rPr lang="en-US" b="1" dirty="0"/>
              <a:t>student</a:t>
            </a:r>
            <a:r>
              <a:rPr lang="en-US" dirty="0"/>
              <a:t> cannot modify the application. </a:t>
            </a:r>
          </a:p>
          <a:p>
            <a:r>
              <a:rPr lang="en-US" dirty="0"/>
              <a:t>The </a:t>
            </a:r>
            <a:r>
              <a:rPr lang="en-US" b="1" dirty="0"/>
              <a:t>student </a:t>
            </a:r>
            <a:r>
              <a:rPr lang="en-US" dirty="0"/>
              <a:t>can click on CLOSED to review the individual statuses of each </a:t>
            </a:r>
            <a:r>
              <a:rPr lang="en-US" b="1" dirty="0"/>
              <a:t>student</a:t>
            </a:r>
            <a:r>
              <a:rPr lang="en-US" dirty="0"/>
              <a:t>’s applications. </a:t>
            </a:r>
          </a:p>
          <a:p>
            <a:r>
              <a:rPr lang="en-US" dirty="0"/>
              <a:t>The </a:t>
            </a:r>
            <a:r>
              <a:rPr lang="en-US" b="1" dirty="0"/>
              <a:t>student</a:t>
            </a:r>
            <a:r>
              <a:rPr lang="en-US" dirty="0"/>
              <a:t> contacts the Import school for additional information. 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77EB7D-3212-B113-11F2-318AC90BE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11" y="3811909"/>
            <a:ext cx="8596669" cy="304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39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43B2-E6BD-C58A-37CF-010B5B157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Finalizing the student TE EZ-APP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121D8AB-AF2B-3749-6E3E-36D37E4D61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188" y="2724727"/>
            <a:ext cx="8597900" cy="89666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5DE4AE-1783-8C6D-6F15-C07D6EC8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775AD1-7F37-789A-26E9-70A18A2A5D8F}"/>
              </a:ext>
            </a:extLst>
          </p:cNvPr>
          <p:cNvSpPr txBox="1"/>
          <p:nvPr/>
        </p:nvSpPr>
        <p:spPr>
          <a:xfrm>
            <a:off x="692727" y="1588655"/>
            <a:ext cx="7832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 time the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reviews or changes their TE EZ-APP the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must check the box and click </a:t>
            </a:r>
            <a:r>
              <a:rPr lang="en-US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SUBMIT.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07E7C1E-9E45-F1A9-460B-A3DF0176BA0B}"/>
              </a:ext>
            </a:extLst>
          </p:cNvPr>
          <p:cNvSpPr/>
          <p:nvPr/>
        </p:nvSpPr>
        <p:spPr>
          <a:xfrm rot="10800000">
            <a:off x="8624392" y="365716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0F5981-035A-53C1-F6C2-226BAB13D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885" y="3415883"/>
            <a:ext cx="536494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47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B0A81-C280-0991-727A-4573846B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7E28D-50AC-EEAC-B480-59DC59274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222219"/>
            <a:ext cx="8596668" cy="48191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TE-EZ Online App is all about the </a:t>
            </a:r>
            <a:r>
              <a:rPr lang="en-US" b="1" dirty="0"/>
              <a:t>student</a:t>
            </a:r>
            <a:r>
              <a:rPr lang="en-US" dirty="0"/>
              <a:t>!</a:t>
            </a:r>
          </a:p>
          <a:p>
            <a:r>
              <a:rPr lang="en-US" dirty="0"/>
              <a:t>For employer-eligible questions, the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contacts their Human Resource Office or Tuition Exchange Liaison Officer.</a:t>
            </a:r>
          </a:p>
          <a:p>
            <a:pPr lvl="1"/>
            <a:r>
              <a:rPr lang="en-US" dirty="0"/>
              <a:t>If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leaves their employment, the TE scholarship is canceled. </a:t>
            </a:r>
          </a:p>
          <a:p>
            <a:r>
              <a:rPr lang="en-US" dirty="0"/>
              <a:t>For Import eligibility questions, the </a:t>
            </a:r>
            <a:r>
              <a:rPr lang="en-US" b="1" dirty="0"/>
              <a:t>student </a:t>
            </a:r>
            <a:r>
              <a:rPr lang="en-US" dirty="0"/>
              <a:t>contacts their Admission Counselor.</a:t>
            </a:r>
          </a:p>
          <a:p>
            <a:r>
              <a:rPr lang="en-US" dirty="0"/>
              <a:t>Tuition Exchange is not an employee benefit!</a:t>
            </a:r>
          </a:p>
          <a:p>
            <a:r>
              <a:rPr lang="en-US" dirty="0"/>
              <a:t>Tuition Exchange is a scholarship opportunity. </a:t>
            </a:r>
          </a:p>
          <a:p>
            <a:r>
              <a:rPr lang="en-US" dirty="0"/>
              <a:t>Not all </a:t>
            </a:r>
            <a:r>
              <a:rPr lang="en-US" b="1" dirty="0"/>
              <a:t>students</a:t>
            </a:r>
            <a:r>
              <a:rPr lang="en-US" dirty="0"/>
              <a:t> will qualify for a Tuition Exchange scholarship. </a:t>
            </a:r>
          </a:p>
          <a:p>
            <a:r>
              <a:rPr lang="en-US" dirty="0"/>
              <a:t>The </a:t>
            </a:r>
            <a:r>
              <a:rPr lang="en-US" b="1" dirty="0"/>
              <a:t>student</a:t>
            </a:r>
            <a:r>
              <a:rPr lang="en-US" dirty="0"/>
              <a:t> is responsible for reading, understanding, and asking questions about the TE scholarship offered.</a:t>
            </a:r>
          </a:p>
          <a:p>
            <a:pPr lvl="1"/>
            <a:r>
              <a:rPr lang="en-US" dirty="0"/>
              <a:t>What is the scholarship amount?</a:t>
            </a:r>
          </a:p>
          <a:p>
            <a:pPr lvl="1"/>
            <a:r>
              <a:rPr lang="en-US" dirty="0"/>
              <a:t>Can I receive an additional institutional scholarship, too?</a:t>
            </a:r>
          </a:p>
          <a:p>
            <a:pPr lvl="1"/>
            <a:r>
              <a:rPr lang="en-US" dirty="0"/>
              <a:t>What about federal Pell Grant or State Tuition Grants? </a:t>
            </a:r>
          </a:p>
          <a:p>
            <a:pPr lvl="1"/>
            <a:r>
              <a:rPr lang="en-US" dirty="0"/>
              <a:t>What are the scholarship renewal requirements?</a:t>
            </a:r>
          </a:p>
          <a:p>
            <a:pPr lvl="1"/>
            <a:r>
              <a:rPr lang="en-US" dirty="0"/>
              <a:t>Are there on-campus housing requirements?</a:t>
            </a:r>
          </a:p>
          <a:p>
            <a:pPr lvl="1"/>
            <a:r>
              <a:rPr lang="en-US" dirty="0"/>
              <a:t>How many semesters are covered?</a:t>
            </a:r>
          </a:p>
          <a:p>
            <a:pPr lvl="1"/>
            <a:r>
              <a:rPr lang="en-US" dirty="0"/>
              <a:t>Can I be a part-time student and receive Tuition Exchange? </a:t>
            </a:r>
          </a:p>
          <a:p>
            <a:pPr lvl="1"/>
            <a:r>
              <a:rPr lang="en-US" dirty="0"/>
              <a:t>Does the TE scholarship cover summer school and study abroad?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D4030-3D6A-6F1A-A48E-1696352C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5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6E8CF6-AD9C-1455-79AE-0151EE2F9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701964"/>
          </a:xfrm>
        </p:spPr>
        <p:txBody>
          <a:bodyPr/>
          <a:lstStyle/>
          <a:p>
            <a:r>
              <a:rPr lang="en-US" dirty="0"/>
              <a:t>What you need to know!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292847-5E36-5D43-467C-7442663A5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219201"/>
            <a:ext cx="8596668" cy="4822162"/>
          </a:xfrm>
        </p:spPr>
        <p:txBody>
          <a:bodyPr/>
          <a:lstStyle/>
          <a:p>
            <a:r>
              <a:rPr lang="en-US" dirty="0"/>
              <a:t>The TE EZ- APP is all about the </a:t>
            </a:r>
            <a:r>
              <a:rPr lang="en-US" b="1" dirty="0"/>
              <a:t>student.</a:t>
            </a:r>
          </a:p>
          <a:p>
            <a:r>
              <a:rPr lang="en-US" dirty="0"/>
              <a:t>The </a:t>
            </a:r>
            <a:r>
              <a:rPr lang="en-US" b="1" dirty="0"/>
              <a:t>student </a:t>
            </a:r>
            <a:r>
              <a:rPr lang="en-US" dirty="0"/>
              <a:t>should have an email account besides their high school email address.</a:t>
            </a:r>
          </a:p>
          <a:p>
            <a:pPr lvl="1"/>
            <a:r>
              <a:rPr lang="en-US" dirty="0"/>
              <a:t>Consider creating a Gmail, Yahoo!!, Hotmail or other commercial email account option.</a:t>
            </a:r>
          </a:p>
          <a:p>
            <a:pPr lvl="1"/>
            <a:r>
              <a:rPr lang="en-US" dirty="0"/>
              <a:t>Be sure the </a:t>
            </a:r>
            <a:r>
              <a:rPr lang="en-US" b="1" dirty="0"/>
              <a:t>student </a:t>
            </a:r>
            <a:r>
              <a:rPr lang="en-US" dirty="0"/>
              <a:t>email address is professional, considering something like </a:t>
            </a:r>
            <a:r>
              <a:rPr lang="en-US" dirty="0">
                <a:hlinkClick r:id="rId3"/>
              </a:rPr>
              <a:t>firstname.lastname2024@name of email provider.com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 not use the eligible parent’s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email address unless the eligible parent is also the </a:t>
            </a:r>
            <a:r>
              <a:rPr lang="en-US" b="1" dirty="0"/>
              <a:t>student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b="1" dirty="0"/>
              <a:t>student </a:t>
            </a:r>
            <a:r>
              <a:rPr lang="en-US" dirty="0"/>
              <a:t>is creating a Tuition Exchange account, which stays with the </a:t>
            </a:r>
            <a:r>
              <a:rPr lang="en-US" b="1" dirty="0"/>
              <a:t>student </a:t>
            </a:r>
            <a:r>
              <a:rPr lang="en-US" dirty="0"/>
              <a:t>throughout their educational journey as a TE scholar. </a:t>
            </a:r>
          </a:p>
          <a:p>
            <a:pPr lvl="1"/>
            <a:r>
              <a:rPr lang="en-US" dirty="0"/>
              <a:t>Should the </a:t>
            </a:r>
            <a:r>
              <a:rPr lang="en-US" b="1" dirty="0"/>
              <a:t>student </a:t>
            </a:r>
            <a:r>
              <a:rPr lang="en-US" dirty="0"/>
              <a:t>wish to transfer, take a leave of absence, or stop out, the application follows, and no new application should ever be created.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2EA06-3636-8BEC-6AB6-5855F083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2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054126D-98F7-E8D3-DAD7-4902AB91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students TE EZ-App online account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F49604A-B119-4713-BD2B-7669B1C51B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58499" y="2160588"/>
            <a:ext cx="3021790" cy="3881437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4986337-859B-A07D-B98D-7445DEEB9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2982" y="2160589"/>
            <a:ext cx="4351022" cy="3880773"/>
          </a:xfrm>
        </p:spPr>
        <p:txBody>
          <a:bodyPr/>
          <a:lstStyle/>
          <a:p>
            <a:r>
              <a:rPr lang="en-US" dirty="0"/>
              <a:t>The application is available at:</a:t>
            </a:r>
          </a:p>
          <a:p>
            <a:pPr lvl="1"/>
            <a:r>
              <a:rPr lang="en-US" dirty="0">
                <a:hlinkClick r:id="rId4"/>
              </a:rPr>
              <a:t>www.abc.org/applicationsignin</a:t>
            </a:r>
            <a:endParaRPr lang="en-US" dirty="0"/>
          </a:p>
          <a:p>
            <a:r>
              <a:rPr lang="en-US" dirty="0"/>
              <a:t>Enter the </a:t>
            </a:r>
            <a:r>
              <a:rPr lang="en-US" b="1" dirty="0"/>
              <a:t>STUDENT</a:t>
            </a:r>
            <a:r>
              <a:rPr lang="en-US" dirty="0"/>
              <a:t> email address.</a:t>
            </a:r>
          </a:p>
          <a:p>
            <a:pPr lvl="1"/>
            <a:r>
              <a:rPr lang="en-US" dirty="0"/>
              <a:t>See slide two (2) for suggested email address options.</a:t>
            </a:r>
          </a:p>
          <a:p>
            <a:r>
              <a:rPr lang="en-US" dirty="0"/>
              <a:t>Create a 12-character password that includes alpha, numeric, and special characters.</a:t>
            </a:r>
          </a:p>
          <a:p>
            <a:r>
              <a:rPr lang="en-US" dirty="0"/>
              <a:t>Click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Create Account.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DBB31-3C45-2D00-31C0-DC7F8927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F90A57E-EF3F-2525-B3CA-422AFBF553F6}"/>
              </a:ext>
            </a:extLst>
          </p:cNvPr>
          <p:cNvCxnSpPr>
            <a:cxnSpLocks/>
          </p:cNvCxnSpPr>
          <p:nvPr/>
        </p:nvCxnSpPr>
        <p:spPr>
          <a:xfrm flipH="1">
            <a:off x="2154725" y="5196690"/>
            <a:ext cx="4409037" cy="244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3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E755AA9-97DC-A1DF-9C06-F7099D2B7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7669"/>
            <a:ext cx="3854528" cy="770668"/>
          </a:xfrm>
        </p:spPr>
        <p:txBody>
          <a:bodyPr>
            <a:normAutofit/>
          </a:bodyPr>
          <a:lstStyle/>
          <a:p>
            <a:r>
              <a:rPr lang="en-US" dirty="0"/>
              <a:t>The nine steps for adding the </a:t>
            </a:r>
            <a:r>
              <a:rPr lang="en-US" b="0" dirty="0"/>
              <a:t>student’s </a:t>
            </a:r>
            <a:r>
              <a:rPr lang="en-US" dirty="0"/>
              <a:t>biographical details 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053E442-597B-F4D6-DB14-A00BDE640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35288" y="353086"/>
            <a:ext cx="3301305" cy="5688276"/>
          </a:xfrm>
          <a:noFill/>
        </p:spPr>
      </p:pic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C48267DA-16FC-AC3E-B3E1-CBA872054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1008337"/>
            <a:ext cx="4401660" cy="503302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/>
              <a:t>Enter the </a:t>
            </a:r>
            <a:r>
              <a:rPr lang="en-US" sz="1200" b="1" dirty="0"/>
              <a:t>student’s</a:t>
            </a:r>
            <a:r>
              <a:rPr lang="en-US" sz="1200" dirty="0"/>
              <a:t> legal first name.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Middle Initial is optional.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Enter the </a:t>
            </a:r>
            <a:r>
              <a:rPr lang="en-US" sz="1200" b="1" dirty="0"/>
              <a:t>student’s</a:t>
            </a:r>
            <a:r>
              <a:rPr lang="en-US" sz="1200" dirty="0"/>
              <a:t> legal last name.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Enter the same </a:t>
            </a:r>
            <a:r>
              <a:rPr lang="en-US" sz="1200" b="1" dirty="0"/>
              <a:t>student</a:t>
            </a:r>
            <a:r>
              <a:rPr lang="en-US" sz="1200" dirty="0"/>
              <a:t> email address used to create the TE EZ-App account.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Re-enter the same 12-character password that includes alpha, numeric, and special characters used to create the TE EZ-App account.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Confirm the password entered in step 5.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Once the </a:t>
            </a:r>
            <a:r>
              <a:rPr lang="en-US" sz="1200" b="1" dirty="0"/>
              <a:t>student</a:t>
            </a:r>
            <a:r>
              <a:rPr lang="en-US" sz="1200" dirty="0"/>
              <a:t> graduates from high school or turns 18, whichever is first, the </a:t>
            </a:r>
            <a:r>
              <a:rPr lang="en-US" sz="1200" b="1" dirty="0"/>
              <a:t>student</a:t>
            </a:r>
            <a:r>
              <a:rPr lang="en-US" sz="1200" dirty="0"/>
              <a:t> is the owner of all academic records. By checking the box, the </a:t>
            </a:r>
            <a:r>
              <a:rPr lang="en-US" sz="1200" b="1" dirty="0"/>
              <a:t>student </a:t>
            </a:r>
            <a:r>
              <a:rPr lang="en-US" sz="1200" dirty="0"/>
              <a:t>agrees that the eligible </a:t>
            </a:r>
            <a:r>
              <a:rPr lang="en-US" sz="1200" dirty="0">
                <a:solidFill>
                  <a:schemeClr val="accent1"/>
                </a:solidFill>
              </a:rPr>
              <a:t>employee</a:t>
            </a:r>
            <a:r>
              <a:rPr lang="en-US" sz="1200" dirty="0"/>
              <a:t> listed on the TE EZ-App can ask questions and receive information regarding the </a:t>
            </a:r>
            <a:r>
              <a:rPr lang="en-US" sz="1200" b="1" dirty="0"/>
              <a:t>student’s</a:t>
            </a:r>
            <a:r>
              <a:rPr lang="en-US" sz="1200" dirty="0"/>
              <a:t> Tuition Exchange account.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For additional information about FERPA, go to </a:t>
            </a:r>
            <a:r>
              <a:rPr lang="en-US" sz="1200" dirty="0">
                <a:hlinkClick r:id="rId4"/>
              </a:rPr>
              <a:t>https://studentprivacy.ed.gov/resources/eligible-student-guide-family-educational-rights-and-privacy-act-ferpa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The last but most important step is to click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CREATE ACCOUNT.</a:t>
            </a:r>
            <a:endParaRPr lang="en-US" sz="1200" b="1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36751-5AFC-5298-0776-3E434234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352CBF5-17B8-4387-88A6-ABF9F8C64D5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AB49CEA-51A4-BE0B-D2B7-19B7E00E2679}"/>
              </a:ext>
            </a:extLst>
          </p:cNvPr>
          <p:cNvCxnSpPr/>
          <p:nvPr/>
        </p:nvCxnSpPr>
        <p:spPr>
          <a:xfrm>
            <a:off x="4662535" y="4354717"/>
            <a:ext cx="1149790" cy="13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460F08EB-DA7D-46AC-2ADB-2EFD2BECBD28}"/>
              </a:ext>
            </a:extLst>
          </p:cNvPr>
          <p:cNvSpPr/>
          <p:nvPr/>
        </p:nvSpPr>
        <p:spPr>
          <a:xfrm>
            <a:off x="4870764" y="5409294"/>
            <a:ext cx="941561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60A50-A62A-D9A5-3317-6A110FAB6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712206"/>
          </a:xfrm>
        </p:spPr>
        <p:txBody>
          <a:bodyPr/>
          <a:lstStyle/>
          <a:p>
            <a:r>
              <a:rPr lang="en-US" dirty="0"/>
              <a:t>EZ Application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6E803-1B6D-191B-290F-9D77103B7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321807"/>
            <a:ext cx="8596668" cy="4719556"/>
          </a:xfrm>
        </p:spPr>
        <p:txBody>
          <a:bodyPr/>
          <a:lstStyle/>
          <a:p>
            <a:r>
              <a:rPr lang="en-US" dirty="0"/>
              <a:t>Take three minutes to review the information.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academic year is when the </a:t>
            </a:r>
            <a:r>
              <a:rPr lang="en-US" b="1" dirty="0"/>
              <a:t>student</a:t>
            </a:r>
            <a:r>
              <a:rPr lang="en-US" dirty="0"/>
              <a:t> seeks their initial Tuition Exchange scholarship.</a:t>
            </a:r>
          </a:p>
          <a:p>
            <a:pPr lvl="1"/>
            <a:r>
              <a:rPr lang="en-US" dirty="0"/>
              <a:t>For the 2025 high school graduating senior, the Application Year is 2025-2026.</a:t>
            </a:r>
          </a:p>
          <a:p>
            <a:r>
              <a:rPr lang="en-US" dirty="0"/>
              <a:t>Any </a:t>
            </a:r>
            <a:r>
              <a:rPr lang="en-US" b="1" dirty="0"/>
              <a:t>student</a:t>
            </a:r>
            <a:r>
              <a:rPr lang="en-US" dirty="0"/>
              <a:t> receiving a Tuition Exchange scholarship should NOT complete a new TE Application unless the </a:t>
            </a:r>
            <a:r>
              <a:rPr lang="en-US" b="1" dirty="0"/>
              <a:t>student</a:t>
            </a:r>
            <a:r>
              <a:rPr lang="en-US" dirty="0"/>
              <a:t> plans to transfer to another Tuition Exchange member school.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27F50-D005-8A64-B721-6A8C9AB4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C75F31-21B8-B35C-A09A-F4981B940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80" y="2088728"/>
            <a:ext cx="7684655" cy="8510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17BF4B-B7F9-CE24-D94C-3958C70A6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154" y="2989752"/>
            <a:ext cx="8674224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5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C9FB-B256-D1BC-A0F5-D6FB32E75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748145"/>
          </a:xfrm>
        </p:spPr>
        <p:txBody>
          <a:bodyPr/>
          <a:lstStyle/>
          <a:p>
            <a:r>
              <a:rPr lang="en-US" dirty="0"/>
              <a:t>Student information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8855B3-1473-C35D-C0E9-8DD0924D2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6232" y="1357745"/>
            <a:ext cx="8596313" cy="207125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14CB1-1E1A-9813-BC0C-4315D2D3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6C547-F159-A201-3377-0731C7CD6438}"/>
              </a:ext>
            </a:extLst>
          </p:cNvPr>
          <p:cNvSpPr txBox="1"/>
          <p:nvPr/>
        </p:nvSpPr>
        <p:spPr>
          <a:xfrm>
            <a:off x="611710" y="3629891"/>
            <a:ext cx="8282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the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address provided on all admission applications.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Enter only numbers for the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’s phone number.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Enter the 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’s birthdate and </a:t>
            </a:r>
            <a:r>
              <a:rPr lang="en-US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correct birth year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birth year is the most common app error. </a:t>
            </a:r>
          </a:p>
          <a:p>
            <a:endParaRPr lang="en-US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CADE15B-2B89-F0EE-DE78-BD8E86276093}"/>
              </a:ext>
            </a:extLst>
          </p:cNvPr>
          <p:cNvSpPr/>
          <p:nvPr/>
        </p:nvSpPr>
        <p:spPr>
          <a:xfrm rot="10800000">
            <a:off x="7911448" y="319873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1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18EE-D3D6-0597-E112-3F8EA775D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Eligible employee information 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E443C90-A4C0-99DA-7C9D-D7DEB7C1C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1487055"/>
            <a:ext cx="3867506" cy="4554306"/>
          </a:xfrm>
        </p:spPr>
        <p:txBody>
          <a:bodyPr/>
          <a:lstStyle/>
          <a:p>
            <a:r>
              <a:rPr lang="en-US" dirty="0"/>
              <a:t>The information in this section is all about the </a:t>
            </a:r>
            <a:r>
              <a:rPr lang="en-US" dirty="0">
                <a:solidFill>
                  <a:schemeClr val="tx2"/>
                </a:solidFill>
              </a:rPr>
              <a:t>eligible employee</a:t>
            </a:r>
            <a:r>
              <a:rPr lang="en-US" dirty="0"/>
              <a:t>.</a:t>
            </a:r>
          </a:p>
          <a:p>
            <a:r>
              <a:rPr lang="en-US" dirty="0"/>
              <a:t>Click on the carrot (triangle) to the far right inside the Employer box and click on the name of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’s employer. </a:t>
            </a:r>
          </a:p>
          <a:p>
            <a:pPr lvl="1"/>
            <a:r>
              <a:rPr lang="en-US" dirty="0"/>
              <a:t>If the employer’s name is greyed out, review the member school information for the school Export deadline and the </a:t>
            </a:r>
            <a:r>
              <a:rPr lang="en-US" b="1" dirty="0"/>
              <a:t>student</a:t>
            </a:r>
            <a:r>
              <a:rPr lang="en-US" dirty="0"/>
              <a:t>’s selected Application Year.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C5393-61B7-29EA-D6D0-2F7C5176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352CBF5-17B8-4387-88A6-ABF9F8C64D5A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EC55222-64FD-364C-ABAF-3A641C6CD0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44841" y="1710385"/>
            <a:ext cx="4913195" cy="1320799"/>
          </a:xfrm>
        </p:spPr>
      </p:pic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CEB8157B-2A9D-F54A-9B85-5EA4F93F4E52}"/>
              </a:ext>
            </a:extLst>
          </p:cNvPr>
          <p:cNvSpPr/>
          <p:nvPr/>
        </p:nvSpPr>
        <p:spPr>
          <a:xfrm>
            <a:off x="7001438" y="215373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2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BCBC9C-B736-501E-F077-965A84E8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employee information, continued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944C5-AFCF-15EF-DE73-B98E77DD1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and Last name must be that of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.</a:t>
            </a:r>
          </a:p>
          <a:p>
            <a:r>
              <a:rPr lang="en-US" dirty="0"/>
              <a:t>The email must be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’s employer .edu* email address.</a:t>
            </a:r>
          </a:p>
          <a:p>
            <a:pPr lvl="1"/>
            <a:r>
              <a:rPr lang="en-US" dirty="0"/>
              <a:t>i.e. </a:t>
            </a:r>
            <a:r>
              <a:rPr lang="en-US" dirty="0">
                <a:hlinkClick r:id="rId3"/>
              </a:rPr>
              <a:t>john.doe@Doecollege.edu</a:t>
            </a:r>
            <a:endParaRPr lang="en-US" dirty="0"/>
          </a:p>
          <a:p>
            <a:pPr lvl="1"/>
            <a:r>
              <a:rPr lang="en-US" dirty="0"/>
              <a:t>* if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does not have a .edu email address, check directly with the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’s Tuition Exchange Liaison Officer (TELO) for options.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3B6F3-ED23-A5D0-C62E-AEC7E1CC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8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283C9F-DEAE-B185-36AE-2E1577D696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45" y="4179292"/>
            <a:ext cx="8596669" cy="4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9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A69504-9C58-CDC5-DDDA-12949C4A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employee information, continued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46E02-02FD-67E5-84ED-399DEF6B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9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403E155-2B0B-59F8-9BE7-CC995DCA0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’s exact title or position must be provided.</a:t>
            </a:r>
          </a:p>
          <a:p>
            <a:r>
              <a:rPr lang="en-US" dirty="0"/>
              <a:t>In whole numbers, provide the years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has been employed at the school. </a:t>
            </a:r>
          </a:p>
          <a:p>
            <a:pPr lvl="1"/>
            <a:r>
              <a:rPr lang="en-US" dirty="0"/>
              <a:t>For any questions about years of employment, the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connects with Human Resources or their TELO.</a:t>
            </a:r>
          </a:p>
          <a:p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ID – this is a series of numbers assigned to the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/>
              <a:t> by the employer.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PROVIDE the eligible </a:t>
            </a:r>
            <a:r>
              <a:rPr lang="en-US" dirty="0">
                <a:solidFill>
                  <a:schemeClr val="accent1"/>
                </a:solidFill>
              </a:rPr>
              <a:t>employee</a:t>
            </a:r>
            <a:r>
              <a:rPr lang="en-US" dirty="0">
                <a:solidFill>
                  <a:srgbClr val="FF0000"/>
                </a:solidFill>
              </a:rPr>
              <a:t>’s social security number!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9CE379E-E734-28C2-A607-B732F5F0B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10" y="5153154"/>
            <a:ext cx="8608298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97129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890</TotalTime>
  <Words>1215</Words>
  <Application>Microsoft Office PowerPoint</Application>
  <PresentationFormat>Widescreen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Open Sans</vt:lpstr>
      <vt:lpstr>Open Sans Semibold</vt:lpstr>
      <vt:lpstr>Wingdings 3</vt:lpstr>
      <vt:lpstr>TE-Powerpoint Template_Blank</vt:lpstr>
      <vt:lpstr>TE EZ-APP online process</vt:lpstr>
      <vt:lpstr>What you need to know!</vt:lpstr>
      <vt:lpstr>Creating the students TE EZ-App online account </vt:lpstr>
      <vt:lpstr>The nine steps for adding the student’s biographical details </vt:lpstr>
      <vt:lpstr>EZ Application </vt:lpstr>
      <vt:lpstr>Student information</vt:lpstr>
      <vt:lpstr>Eligible employee information  </vt:lpstr>
      <vt:lpstr>Eligible employee information, continued</vt:lpstr>
      <vt:lpstr>Eligible employee information, continued</vt:lpstr>
      <vt:lpstr>Eligible employee information, continued</vt:lpstr>
      <vt:lpstr>Application Information</vt:lpstr>
      <vt:lpstr>Application information, continued</vt:lpstr>
      <vt:lpstr>Student application status matters</vt:lpstr>
      <vt:lpstr>Student application status matters, continued </vt:lpstr>
      <vt:lpstr>Finalizing the student TE EZ-APP </vt:lpstr>
      <vt:lpstr>Final Reminders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EZ-APP online process</dc:title>
  <dc:creator>Janet Hanson</dc:creator>
  <cp:lastModifiedBy>Janet Hanson</cp:lastModifiedBy>
  <cp:revision>4</cp:revision>
  <cp:lastPrinted>2024-04-01T20:27:32Z</cp:lastPrinted>
  <dcterms:created xsi:type="dcterms:W3CDTF">2024-04-01T15:12:16Z</dcterms:created>
  <dcterms:modified xsi:type="dcterms:W3CDTF">2024-04-25T02:58:38Z</dcterms:modified>
</cp:coreProperties>
</file>