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67" r:id="rId4"/>
    <p:sldId id="261" r:id="rId5"/>
    <p:sldId id="262" r:id="rId6"/>
    <p:sldId id="268" r:id="rId7"/>
    <p:sldId id="263" r:id="rId8"/>
    <p:sldId id="264" r:id="rId9"/>
    <p:sldId id="265" r:id="rId10"/>
    <p:sldId id="275" r:id="rId11"/>
    <p:sldId id="276" r:id="rId12"/>
    <p:sldId id="277" r:id="rId13"/>
    <p:sldId id="269" r:id="rId14"/>
    <p:sldId id="266" r:id="rId15"/>
    <p:sldId id="270" r:id="rId16"/>
    <p:sldId id="271" r:id="rId17"/>
    <p:sldId id="272" r:id="rId18"/>
    <p:sldId id="273" r:id="rId19"/>
    <p:sldId id="279" r:id="rId20"/>
    <p:sldId id="274" r:id="rId21"/>
    <p:sldId id="280" r:id="rId22"/>
    <p:sldId id="293" r:id="rId23"/>
    <p:sldId id="281" r:id="rId24"/>
    <p:sldId id="282" r:id="rId25"/>
    <p:sldId id="284" r:id="rId26"/>
    <p:sldId id="283" r:id="rId27"/>
    <p:sldId id="285" r:id="rId28"/>
    <p:sldId id="286" r:id="rId29"/>
    <p:sldId id="287" r:id="rId30"/>
    <p:sldId id="288" r:id="rId31"/>
    <p:sldId id="300" r:id="rId32"/>
    <p:sldId id="289" r:id="rId33"/>
    <p:sldId id="290" r:id="rId34"/>
    <p:sldId id="299" r:id="rId35"/>
    <p:sldId id="291" r:id="rId36"/>
    <p:sldId id="292" r:id="rId37"/>
    <p:sldId id="294" r:id="rId38"/>
    <p:sldId id="295" r:id="rId39"/>
    <p:sldId id="296" r:id="rId40"/>
    <p:sldId id="297" r:id="rId41"/>
    <p:sldId id="301" r:id="rId42"/>
    <p:sldId id="298" r:id="rId43"/>
    <p:sldId id="305" r:id="rId44"/>
    <p:sldId id="303" r:id="rId45"/>
    <p:sldId id="302" r:id="rId46"/>
    <p:sldId id="304" r:id="rId4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9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1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5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6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3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92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0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7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0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5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5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FF0F-09E5-4D58-B554-D7D6305C8154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DFE1-8ACE-4C96-A0D2-D1C7407ED727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FEDE-4D66-49A9-A77A-BF2D8E2D947D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B55E9-D3D5-4560-90C0-7ADB9B00A0C7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9CEA-0EE1-42F6-AD69-5E108A71DAA9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8889-0A9E-4D22-9DD0-C36267A2CC4F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C2E7-AF4B-4BC5-8F9A-CD7C19F93209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E3849-C4EB-4160-A732-67423AB86796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9938-A249-4061-95BF-EE86606D32D6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F6D7BB51-20C6-4054-A991-5E28BD394DF6}" type="datetime4">
              <a:rPr lang="en-US" smtClean="0"/>
              <a:t>November 8, 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93577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3529/icon---calendar-by-krzysiu-213529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clipart.org/detail/182401/calendar-by-crisg-182401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n.edu/economics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8731&amp;picture=school-teacher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per-calendar-planner-pen-606649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62362&amp;picture=training-course-training-online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tuitionexchange.org" TargetMode="External"/><Relationship Id="rId5" Type="http://schemas.openxmlformats.org/officeDocument/2006/relationships/image" Target="../media/image5.png"/><Relationship Id="rId4" Type="http://schemas.openxmlformats.org/officeDocument/2006/relationships/hyperlink" Target="mailto:info@tuitionexchange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mailto:Info@tuitionexchange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cs typeface="Open Sans" panose="020B0606030504020204" pitchFamily="34" charset="0"/>
              </a:rPr>
              <a:t>Tuition Exchange TE Portal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Hanson, Fall 2023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09F5A44-4E6E-6197-3D44-EE0C47A2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0AD49-9708-4393-5A42-EBAAB4F9B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7239000" cy="3581400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40A57A-72CF-D6AC-E6FF-C645233D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contact requires a name and a valid email 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F2F8-9B63-2479-9D2C-C55B08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674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09F5A44-4E6E-6197-3D44-EE0C47A2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Details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40A57A-72CF-D6AC-E6FF-C645233D1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users are added, the name and user type is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is responsible for keeping users up-to-date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can add, modify, and delete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D547F-0C6B-CE56-0F81-1D64F8487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19401"/>
            <a:ext cx="5486400" cy="1797970"/>
          </a:xfrm>
          <a:prstGeom prst="rect">
            <a:avLst/>
          </a:pr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F2F8-9B63-2479-9D2C-C55B08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873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09F5A44-4E6E-6197-3D44-EE0C47A2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563" y="152400"/>
            <a:ext cx="3429000" cy="1905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Settings &amp; 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56CA1-4EF0-7088-A744-B7495AFC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6705600" cy="2814827"/>
          </a:xfrm>
          <a:prstGeom prst="rect">
            <a:avLst/>
          </a:prstGeo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740A57A-72CF-D6AC-E6FF-C645233D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0" y="2209800"/>
            <a:ext cx="3429000" cy="3810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TELO is responsible for keeping program settings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Percentage of Award Offer field is moving to the School profile section for annual updating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member school has up to three optional TE-EZ Online application fields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fields are not sortable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Overview requires at least 100 characters of valid text</a:t>
            </a:r>
          </a:p>
          <a:p>
            <a:endParaRPr lang="en-US" sz="15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F2F8-9B63-2479-9D2C-C55B08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9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185F-FEFE-638F-BD72-CDF099CD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CDAE20-1E3F-B20F-695B-56759852F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1600200"/>
            <a:ext cx="3277101" cy="4351338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91E2F6-EFDD-D7CA-070B-B08727E86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6858000" cy="457676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more over-writing – each year’s information is saved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gathered powers the school search information used by families for the upcoming academic year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can be updated as needed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and Secondary TELO will have a read-only option to toggle between years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plan to have five years of information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year, current year, and the most recent three previous years*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details will be held beginning with 2025</a:t>
            </a:r>
          </a:p>
          <a:p>
            <a:pPr marL="502920" lvl="2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98254-6524-6FF4-3780-36CD186B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School  Information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9E0F7-1E43-6948-D3A9-536EEF32F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14374"/>
            <a:ext cx="6400800" cy="5200651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B1BF3C-12AC-6FD8-51B3-3EF3126A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810000" cy="2057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categories mirror the FAFSA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5EBB06-A8B2-9957-24B9-6A7B0F85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School  Information - continued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B1BF3C-12AC-6FD8-51B3-3EF3126A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0" y="3429000"/>
            <a:ext cx="3810000" cy="2971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and Import application deadlines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scholarship award amount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focused on FAFSA are clearer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questions to emphasize attention on other financial aid issues and campus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D4178-5B57-DA46-BCAD-6141C5954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820"/>
            <a:ext cx="6400800" cy="48757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C8ECF-33F0-5C93-53B3-A467C386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57" y="114811"/>
            <a:ext cx="7467600" cy="4380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BF8BA3-0CAF-F2F7-9C28-08D844ADF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56" y="4191000"/>
            <a:ext cx="7467600" cy="255218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F2314C-2F61-1128-D375-CAE6C7B5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/>
          <a:p>
            <a:r>
              <a:rPr lang="en-US" sz="3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School  Information - continued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59F02-5C65-9979-DE17-8539BB870D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/>
        </p:blipFill>
        <p:spPr>
          <a:xfrm>
            <a:off x="304800" y="1202436"/>
            <a:ext cx="6934198" cy="4588764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B1BF3C-12AC-6FD8-51B3-3EF3126A4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Eligible Import applicant academic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selecting options with EXCEPT – a text box opens for the TELO to complete with a limit of  250 characters.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2BCDB1-51E7-646D-1103-55E7C228E76F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2590800"/>
            <a:ext cx="5334000" cy="1921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424DC9-A037-C37A-CA93-5B56E1D99FAD}"/>
              </a:ext>
            </a:extLst>
          </p:cNvPr>
          <p:cNvCxnSpPr>
            <a:cxnSpLocks/>
          </p:cNvCxnSpPr>
          <p:nvPr/>
        </p:nvCxnSpPr>
        <p:spPr>
          <a:xfrm flipH="1" flipV="1">
            <a:off x="2438400" y="3780526"/>
            <a:ext cx="5791200" cy="723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4A0EC7-FDCA-2540-5BD2-124653CBF1F3}"/>
              </a:ext>
            </a:extLst>
          </p:cNvPr>
          <p:cNvCxnSpPr>
            <a:cxnSpLocks/>
          </p:cNvCxnSpPr>
          <p:nvPr/>
        </p:nvCxnSpPr>
        <p:spPr>
          <a:xfrm flipH="1">
            <a:off x="2600864" y="4504424"/>
            <a:ext cx="5628736" cy="1125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22BE101-EBD1-28A6-3895-0A7630F4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/>
          <a:p>
            <a:r>
              <a:rPr lang="en-US" sz="3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School  Information - continued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F10C7-906C-7140-DC6C-EBFB1B97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6477000" cy="2672333"/>
          </a:xfrm>
          <a:prstGeom prst="rect">
            <a:avLst/>
          </a:prstGeo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36B4C26-E083-89C9-C4C8-91559DACB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799" y="3581400"/>
            <a:ext cx="3809999" cy="2362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Schools can charge families a reasonable access or user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questions have been re-worded, making the options clearer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for better consumer information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D723FF-66B0-6313-6386-73360D454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3124201"/>
            <a:ext cx="6477000" cy="335280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F38062F-2619-E122-320E-A9813CDA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6AD7B1F-5359-F9AE-815F-A8150D9F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382524"/>
            <a:ext cx="3429000" cy="60655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Users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793618-DA36-7664-4D59-4010D3CF3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2" y="533400"/>
            <a:ext cx="6400800" cy="3472815"/>
          </a:xfrm>
          <a:prstGeom prst="rect">
            <a:avLst/>
          </a:prstGeo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E3F0732-6C71-29E8-CC20-42B3F5EF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4200" y="1066800"/>
            <a:ext cx="4953000" cy="5105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enters the primary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other users are defined, added, or deleted as necessary by the primary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members use a third-party payment service – i.e., PayMeRang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provides user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makes all biographical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one primary and secondary TELO are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users can be provided full access to the EXPORT, Import, Billing, or Report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 can be limited to read-only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primary and secondary TELOs are required to participate in Mandatory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attendance will be managed via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640C67-7947-E557-C04B-5E99ED52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E3F0732-6C71-29E8-CC20-42B3F5EF8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6600" y="1066800"/>
            <a:ext cx="4953000" cy="51054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or the Secondary TELO enters the primary TELO in the case that the Primary TELO leaves their position sans a replacement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other users are defined, added, or deleted as necessary by the primary or secondary TELO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members use a third-party payment service – i.e., PayMeRang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or secondary TELO provides user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 or secondary TELO makes all biographical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one primary and secondary TELO are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users can be provided full access to the EXPORT, Import, Billing, or Report option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Users can be limited to read-only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primary and secondary TELOs are required to participate in Mandatory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attendance will be managed via the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F640C67-7947-E557-C04B-5E99ED52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3AD1DD-D02D-647B-B77F-2A4EB525E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"/>
            <a:ext cx="6553200" cy="39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9194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Liaison Officer  (TELO)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login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Profile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Aid Year information 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set-up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(Student) application  portal</a:t>
            </a:r>
          </a:p>
          <a:p>
            <a:pPr lvl="1"/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login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TELO Review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Schedule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FC8DD-E1D3-E294-6B54-CE5AD660F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652" r="8199" b="-1"/>
          <a:stretch/>
        </p:blipFill>
        <p:spPr>
          <a:xfrm>
            <a:off x="6324600" y="1825625"/>
            <a:ext cx="50292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E0E8-ADFF-39F6-5BBC-437AFE2D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Student Portal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550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378C-E754-D0D9-69C4-B406EFED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DCF7F-CF63-0CEA-2EDB-9FD6DE80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555" y="1825625"/>
            <a:ext cx="3622489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0C4F-3AB8-C935-6255-25A66816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is student-focused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required that the application be created with the student’s email address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password must be at least 12 characters, including at least one CAPITAL letter, one lowercase letter, and one special character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no options to recapture or share the email address used by the applicant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password is not remembered, the applicant can request a new one</a:t>
            </a:r>
          </a:p>
          <a:p>
            <a:pPr lvl="1"/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C7D5-DD30-374B-D701-E9E701B7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B2140C-AD46-6A70-4546-A9CC36AF2A54}"/>
              </a:ext>
            </a:extLst>
          </p:cNvPr>
          <p:cNvCxnSpPr>
            <a:cxnSpLocks/>
          </p:cNvCxnSpPr>
          <p:nvPr/>
        </p:nvCxnSpPr>
        <p:spPr>
          <a:xfrm flipH="1" flipV="1">
            <a:off x="3886200" y="5257800"/>
            <a:ext cx="5867400" cy="152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378C-E754-D0D9-69C4-B406EFED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30C4F-3AB8-C935-6255-25A668169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four hours the user is automagically logged out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should prevent multiple applications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1C7D5-DD30-374B-D701-E9E701B7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1D52C-E239-E875-7A29-98DDF856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60" y="1366204"/>
            <a:ext cx="3714189" cy="481075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273018-CFEB-937B-7DA8-1691DF7C9A44}"/>
              </a:ext>
            </a:extLst>
          </p:cNvPr>
          <p:cNvCxnSpPr/>
          <p:nvPr/>
        </p:nvCxnSpPr>
        <p:spPr>
          <a:xfrm flipH="1">
            <a:off x="3657600" y="2438400"/>
            <a:ext cx="4724400" cy="335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5208E5-39C6-C933-0B2D-4A265807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process</a:t>
            </a:r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C82A465-836E-E44B-D698-EE301EC23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0170" y="1825625"/>
            <a:ext cx="3285259" cy="4351338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C82F7F5-B8C9-349A-A19B-348EFA8C5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entered is all about the student. Their name, email address, and password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the new addition of FERPA permissions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information is captured and shared as a part of the TE-EZ Online application detail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applicant can choose not to click the agreement form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no option to go back later and click yes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Create Account button moves the new student to the TE-EZ Online application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A3E54-7989-673B-9BD2-5D4EE22B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0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6C57AA-0A54-D27B-0720-5B2E8F4B0ACC}"/>
              </a:ext>
            </a:extLst>
          </p:cNvPr>
          <p:cNvCxnSpPr/>
          <p:nvPr/>
        </p:nvCxnSpPr>
        <p:spPr>
          <a:xfrm flipH="1">
            <a:off x="4343400" y="3657600"/>
            <a:ext cx="41148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5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B8CA-AAAB-36A1-D21F-1DF92FAD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CA96DA-13A0-70D0-7A09-84BD920B6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5996"/>
            <a:ext cx="10515600" cy="173048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788A8-4A96-72BC-F762-486A33A5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64F48-F480-1816-D902-D8CF681F041F}"/>
              </a:ext>
            </a:extLst>
          </p:cNvPr>
          <p:cNvSpPr txBox="1"/>
          <p:nvPr/>
        </p:nvSpPr>
        <p:spPr>
          <a:xfrm>
            <a:off x="838200" y="381000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first-time applicant starts here!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Reading the Instructions and listening to the podcast will prove beneficial to all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system has a variety of bold statements and warnings!  </a:t>
            </a:r>
            <a:r>
              <a:rPr lang="en-US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E2CBD7-AE54-11F2-E97B-3301D825069D}"/>
              </a:ext>
            </a:extLst>
          </p:cNvPr>
          <p:cNvCxnSpPr/>
          <p:nvPr/>
        </p:nvCxnSpPr>
        <p:spPr>
          <a:xfrm flipV="1">
            <a:off x="6096000" y="2971800"/>
            <a:ext cx="1752600" cy="16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4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9A986DC-EDA3-ABDE-5151-938F4496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Instructions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DCF0756-56B6-4EE8-42CD-6F1C8F8A3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information will be added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podcast and the PowerPoint will be available inside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tuned for more on the issue of instructions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0983370-F2D0-78C1-460C-C55868254B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5867400" y="1143000"/>
            <a:ext cx="5932760" cy="4351337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DB23C-C7B7-6F8B-42BA-6629C496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853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ADCC8E-E619-B2F4-CC96-7E2C7406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application details - STUDENT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A76372-2DC7-C06B-297B-94FD516CF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6000"/>
            <a:ext cx="10515600" cy="3082321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C427F-931F-042F-4E46-0A0131408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F5B172-95AA-4FE7-66C3-671A8A669D4D}"/>
              </a:ext>
            </a:extLst>
          </p:cNvPr>
          <p:cNvSpPr txBox="1"/>
          <p:nvPr/>
        </p:nvSpPr>
        <p:spPr>
          <a:xfrm>
            <a:off x="4648200" y="27432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CED59-6894-1D41-2023-61DC7E4EEE8E}"/>
              </a:ext>
            </a:extLst>
          </p:cNvPr>
          <p:cNvSpPr txBox="1"/>
          <p:nvPr/>
        </p:nvSpPr>
        <p:spPr>
          <a:xfrm>
            <a:off x="4495800" y="2743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year and next year available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F935FF-1C16-1C89-3180-440556CB79D6}"/>
              </a:ext>
            </a:extLst>
          </p:cNvPr>
          <p:cNvSpPr txBox="1"/>
          <p:nvPr/>
        </p:nvSpPr>
        <p:spPr>
          <a:xfrm>
            <a:off x="838200" y="5562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only option information is the ZIP+4</a:t>
            </a:r>
          </a:p>
        </p:txBody>
      </p:sp>
    </p:spTree>
    <p:extLst>
      <p:ext uri="{BB962C8B-B14F-4D97-AF65-F5344CB8AC3E}">
        <p14:creationId xmlns:p14="http://schemas.microsoft.com/office/powerpoint/2010/main" val="3759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ACC7-8125-4B67-F4EE-7D0169F9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35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application details - EMPLOYEE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2A13C-C34C-76D8-5BF4-C3E5A859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1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193897-45C4-A2FB-6B8F-9484C235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168051"/>
            <a:ext cx="10515599" cy="210104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B4BB763-138E-4D6F-75E8-2D181F5FC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500" y="3441940"/>
            <a:ext cx="10515600" cy="2806460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is a drop-down box listing all active member schools</a:t>
            </a:r>
          </a:p>
          <a:p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employee is the individual eligible for TE – no one else!</a:t>
            </a:r>
          </a:p>
          <a:p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email must be the employee’s school email address*</a:t>
            </a:r>
          </a:p>
          <a:p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Employee ID is not a required field</a:t>
            </a:r>
          </a:p>
          <a:p>
            <a:endParaRPr lang="en-US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The TELO may select the option in School Set-Up to accept non-school email addresses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95183F-CFFD-F115-B625-F411DF3E9690}"/>
              </a:ext>
            </a:extLst>
          </p:cNvPr>
          <p:cNvCxnSpPr/>
          <p:nvPr/>
        </p:nvCxnSpPr>
        <p:spPr>
          <a:xfrm flipV="1">
            <a:off x="8229600" y="2590800"/>
            <a:ext cx="152400" cy="2895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783793-AADA-A503-B096-46B2B74B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TE-EZ Online application final steps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192DA4-F0E2-F94C-E1BA-9B10555A7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10515600" cy="223115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3E329-A0C7-D61D-C2D3-96AC87E9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28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C265F-8762-B96B-A28C-5ACF50FB0683}"/>
              </a:ext>
            </a:extLst>
          </p:cNvPr>
          <p:cNvSpPr txBox="1"/>
          <p:nvPr/>
        </p:nvSpPr>
        <p:spPr>
          <a:xfrm>
            <a:off x="609600" y="4267200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classification mirrors the FAFSA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student can select up to 10 schools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student wants to add more, the applicant must remove currently selected schools where the student is no longer interested in attending in order to add new schools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Submit button goes blank after being clicked</a:t>
            </a:r>
          </a:p>
        </p:txBody>
      </p:sp>
    </p:spTree>
    <p:extLst>
      <p:ext uri="{BB962C8B-B14F-4D97-AF65-F5344CB8AC3E}">
        <p14:creationId xmlns:p14="http://schemas.microsoft.com/office/powerpoint/2010/main" val="12040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D9B23A9-AAF3-69CD-85DA-6FE5A4AC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Status for the applicant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32AA42-B27C-594A-E8AC-7A54CB93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83821"/>
            <a:ext cx="10515600" cy="389242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8F76-42E0-AA60-431A-1B668DE4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en-US" sz="100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DBF2731-EBEE-DCBD-7EAC-BA157672CE5D}"/>
              </a:ext>
            </a:extLst>
          </p:cNvPr>
          <p:cNvSpPr/>
          <p:nvPr/>
        </p:nvSpPr>
        <p:spPr>
          <a:xfrm>
            <a:off x="8991600" y="198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E346-D7FE-CFFC-7483-09736AA7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system TELO messages shared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6825E-DB04-AAA4-CEAA-D7A89FCCB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TELO system coming July 2024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all member schools to use the TE-EZ Online application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Requires all member schools to have two TELOs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TELOs will have the option to approve all Export applications rather than one at a time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school will approve the first set of TE-EZ Online applications only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new applications in the same academic year will automatically be approved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Enrolled students no longer require re-certification in subsequent years</a:t>
            </a: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Unless parent changes jobs or student transfers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Daily Digest emailed nightly </a:t>
            </a:r>
            <a:endParaRPr lang="en-US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Keeping TELOs informed 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A71F2-8DAC-EE31-C062-465FD2EB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5AA4-7DAE-7BAE-5EAB-001C6254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Status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F66EB-2CF1-E06A-A69F-167F5900B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posts the applicant’s submission date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retains and posts dates the Export and Import TELO takes action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Application Status of OPEN is crucial to the system’s operations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1EAEA-9B5D-DBB3-A384-739952EC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C9FA-3278-DCB2-400A-B46D1AFB1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3282" y="3429000"/>
            <a:ext cx="2501597" cy="2511013"/>
          </a:xfrm>
          <a:prstGeom prst="rect">
            <a:avLst/>
          </a:prstGeom>
        </p:spPr>
      </p:pic>
      <p:pic>
        <p:nvPicPr>
          <p:cNvPr id="9" name="Picture 8" descr="A calendar with a number on it&#10;&#10;Description automatically generated">
            <a:extLst>
              <a:ext uri="{FF2B5EF4-FFF2-40B4-BE49-F238E27FC236}">
                <a16:creationId xmlns:a16="http://schemas.microsoft.com/office/drawing/2014/main" id="{102DC21C-B6BE-6241-C7CD-C2F6BD27A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5783" y="189391"/>
            <a:ext cx="2276596" cy="29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TELO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33245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C8FB5D-8F1D-1BA6-B7C2-F0703E3C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 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ACEC6D-F888-C848-5AFC-12335A44CD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1652" y="1825625"/>
            <a:ext cx="3502295" cy="4351338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C677821-800A-B4C1-51E7-6CF041355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will provide the primary and secondary TELO a daily digest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TELOs should continue to review Exports – Applications weekly to confirm all applicants are approved or denied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Student/employee communication is still in flux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concept of an account means the student should be checking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E88E-E0A8-6356-5C0F-7D42CDB9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234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BD1903A-CD46-0757-3A87-E5446D98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 Applications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A1E7A3-3D2A-196D-9BA5-DBF92C820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830" y="1752600"/>
            <a:ext cx="10515600" cy="247116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AB882-16EE-B408-93E5-1592EB9D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B050A-761A-525F-F24B-B96745F20ED7}"/>
              </a:ext>
            </a:extLst>
          </p:cNvPr>
          <p:cNvSpPr txBox="1"/>
          <p:nvPr/>
        </p:nvSpPr>
        <p:spPr>
          <a:xfrm>
            <a:off x="990600" y="4572000"/>
            <a:ext cx="922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the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View Application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54A2F-AA49-D89C-7006-98E676D871B9}"/>
              </a:ext>
            </a:extLst>
          </p:cNvPr>
          <p:cNvSpPr/>
          <p:nvPr/>
        </p:nvSpPr>
        <p:spPr>
          <a:xfrm>
            <a:off x="2405886" y="4648200"/>
            <a:ext cx="228600" cy="2169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D48D9F-B178-94EC-6166-C9E9879DA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461702"/>
            <a:ext cx="3734321" cy="91452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0A8CE9-D52E-2C4E-308A-CD0565AF72C7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371600" y="3657600"/>
            <a:ext cx="1148586" cy="990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547D87-B539-B7C3-66F3-26849801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Details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B8AD1D-B131-4F58-ACF9-0F9D4B48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1600200"/>
            <a:ext cx="10515600" cy="21556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5F4D7-4B18-E652-5EDD-1BE1A389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1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0B79A-16BC-C35C-C25D-5A392C1385C5}"/>
              </a:ext>
            </a:extLst>
          </p:cNvPr>
          <p:cNvSpPr txBox="1"/>
          <p:nvPr/>
        </p:nvSpPr>
        <p:spPr>
          <a:xfrm>
            <a:off x="722345" y="3907551"/>
            <a:ext cx="105917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TELO can modify any of the information inside the Employee Information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three boxes with Test 1, Test 2, and Test 3 are the school-individualized TE-EZ Online application fields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CAUTION – do not change your boxes mid-processing year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- the fields can be printed within a report but are not the reason for the report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83-FE57-2751-910C-DB210B04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View of the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05006-5ED3-5391-DC47-CB5E58DF8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see the student information BUT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applicant does not complete the information correctly or entirely,  IT’S NOT YOUR ISSUE!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act on the Employee details only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Options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Awaiting Export Approval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Approved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 – not an employee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 – minimum requirements not  met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Denied – other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C5BA-38A2-7FE4-1069-4AB8CD75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CAB9-152F-A38D-63B6-D00F0B5F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Status Denied Other 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AB16A4-B489-9A22-8DB3-E3A6EB54C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726" y="1676400"/>
            <a:ext cx="10515600" cy="2602611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A274-6247-BAD9-314A-BD11E1FE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6BCC2-02F6-9586-87BD-84F52AA461E6}"/>
              </a:ext>
            </a:extLst>
          </p:cNvPr>
          <p:cNvSpPr txBox="1"/>
          <p:nvPr/>
        </p:nvSpPr>
        <p:spPr>
          <a:xfrm>
            <a:off x="838200" y="464820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option Denied – other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TELO will be required to provide a why with a maximum of 250 characters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9D2E98-4686-5FEF-4390-E7D9F7FDEEA9}"/>
              </a:ext>
            </a:extLst>
          </p:cNvPr>
          <p:cNvCxnSpPr/>
          <p:nvPr/>
        </p:nvCxnSpPr>
        <p:spPr>
          <a:xfrm flipH="1" flipV="1">
            <a:off x="2057400" y="2667000"/>
            <a:ext cx="2209800" cy="2209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DCFA4-8D6F-5321-1AF9-8F3EBF671001}"/>
              </a:ext>
            </a:extLst>
          </p:cNvPr>
          <p:cNvCxnSpPr/>
          <p:nvPr/>
        </p:nvCxnSpPr>
        <p:spPr>
          <a:xfrm flipV="1">
            <a:off x="4267200" y="2667000"/>
            <a:ext cx="2286000" cy="2209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396D13D-86FE-D268-AA1C-44608233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685800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Deleting 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9CC256-86E9-8E61-D46E-CC779DA2A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838200" y="1482471"/>
            <a:ext cx="6400800" cy="3664457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563568F-F90D-78EB-8861-530AC996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4800" y="2400298"/>
            <a:ext cx="3810000" cy="27466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TELOs have the power to DELETE an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receive an “Are you sure” message, which you must confirm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no going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function that you may never use but is excellent to have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40CF-8FDE-863D-899B-D6EF4050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 sz="10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DCDB19-784B-0D69-1364-68C81720CFEA}"/>
              </a:ext>
            </a:extLst>
          </p:cNvPr>
          <p:cNvCxnSpPr>
            <a:cxnSpLocks/>
          </p:cNvCxnSpPr>
          <p:nvPr/>
        </p:nvCxnSpPr>
        <p:spPr>
          <a:xfrm flipH="1">
            <a:off x="1371600" y="1905000"/>
            <a:ext cx="7239000" cy="304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79F1-752E-D38E-50C6-FB7B9D9B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/>
              <a:t>Training Schedule</a:t>
            </a:r>
          </a:p>
        </p:txBody>
      </p:sp>
      <p:pic>
        <p:nvPicPr>
          <p:cNvPr id="6" name="Picture 5" descr="Close-up of a calendar page">
            <a:extLst>
              <a:ext uri="{FF2B5EF4-FFF2-40B4-BE49-F238E27FC236}">
                <a16:creationId xmlns:a16="http://schemas.microsoft.com/office/drawing/2014/main" id="{F340B16A-F027-4156-C957-D69B5FBED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981200"/>
            <a:ext cx="5029200" cy="40386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30416-E8E8-E225-D266-95BB87915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will load and confirm that all member school data is correct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live training, the Primary and Secondary TELO will receive system login credentials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through mid-May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will provide live webinars</a:t>
            </a:r>
          </a:p>
          <a:p>
            <a:pPr lvl="1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primary and secondary TELO must attend at least one live webinar on each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248A-7704-589C-0AE3-4407E8AF4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0BB7E-B9F6-2107-E335-F18C1AD04787}"/>
              </a:ext>
            </a:extLst>
          </p:cNvPr>
          <p:cNvSpPr txBox="1"/>
          <p:nvPr/>
        </p:nvSpPr>
        <p:spPr>
          <a:xfrm>
            <a:off x="2362200" y="6176963"/>
            <a:ext cx="28841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sun.edu/econom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75E0-5256-5480-0BCE-DB20BED2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EF3B-A2DB-A58F-B2F2-494CB63D3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Primary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Secondary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TE-EZ Online application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EXPORT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IMPORT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Membership dues and Participation Fee payment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</a:t>
            </a:r>
          </a:p>
        </p:txBody>
      </p:sp>
      <p:pic>
        <p:nvPicPr>
          <p:cNvPr id="6" name="Picture 5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4741EB79-6FA4-0D44-8380-A025E5DF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4600" y="2322798"/>
            <a:ext cx="5029200" cy="335699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28DA-A012-BB61-8B21-1B8A2D0A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8847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Portal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AD7-9C87-84EA-FB32-D71F8F14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 fontScale="90000"/>
          </a:bodyPr>
          <a:lstStyle/>
          <a:p>
            <a:br>
              <a:rPr lang="en-US" sz="1100" dirty="0"/>
            </a:br>
            <a:br>
              <a:rPr lang="en-US" sz="1100" dirty="0"/>
            </a:br>
            <a:br>
              <a:rPr lang="en-US" sz="1100" dirty="0"/>
            </a:b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Schedule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6076-A62D-992B-A41F-5B7775546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sessions will be no longer than 90 minutes and offered at least five times each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sessions will be recorded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TELO must attend a minimum of 75% of the session(s) offered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TELOs not attending will experience login suspension</a:t>
            </a:r>
          </a:p>
        </p:txBody>
      </p:sp>
      <p:pic>
        <p:nvPicPr>
          <p:cNvPr id="6" name="Picture 5" descr="A pen on a calendar&#10;&#10;Description automatically generated">
            <a:extLst>
              <a:ext uri="{FF2B5EF4-FFF2-40B4-BE49-F238E27FC236}">
                <a16:creationId xmlns:a16="http://schemas.microsoft.com/office/drawing/2014/main" id="{F3030A69-238A-2B14-5011-4E6E38D5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90" r="4524" b="-3"/>
          <a:stretch/>
        </p:blipFill>
        <p:spPr>
          <a:xfrm>
            <a:off x="6324600" y="1825625"/>
            <a:ext cx="50292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7D0C1-0D64-E72F-7894-0C167C8B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6350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40637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BA95-FD63-0B14-933D-9FDA90D4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</a:t>
            </a:r>
          </a:p>
        </p:txBody>
      </p:sp>
      <p:pic>
        <p:nvPicPr>
          <p:cNvPr id="6" name="Picture 5" descr="A person in a suit and tie standing in front of a whiteboard">
            <a:extLst>
              <a:ext uri="{FF2B5EF4-FFF2-40B4-BE49-F238E27FC236}">
                <a16:creationId xmlns:a16="http://schemas.microsoft.com/office/drawing/2014/main" id="{5EE37618-B2DF-7742-AF67-BC198A013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1342" y="1825625"/>
            <a:ext cx="4902916" cy="43513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CD3A-3346-42B1-EDB7-BC6D7850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 is still in the development stage, BUT with the dashboard approach, you can get the information you want when you want it and, most importantly, how you want it!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 more to come as the system develops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377A7-8AEA-429D-D6C8-BFA7F06C8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42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948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System Reminders &amp; Important Reminders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2691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FD64-3F4F-4A37-8F7A-23A268CE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System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26E1D-4F1F-A8DC-AE45-916FCE4E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outstanding membership dues and participation fees are now overdue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fees are assessed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your employees to watch and listen to the TE-EZ Online app PODCAST before completing the TE-EZ Online application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does not respond to family phone calls – we forward them to you!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caller does not share their employer’s  name  – the call does not receive a response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one should be completing the 2025-26 TE-EZ Online application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is changing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Those applications will not move to the new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6C143-7FE5-2B81-8E0E-759646813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7E7F-8233-0936-BA48-3FA5F5FAB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System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AF83A-B52A-E2E3-9590-3239293E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mindful when clicking approved or rejected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Emails launch immediately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Families are notified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Suzanne reviewed and updated well over 100 Enrollment Reports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TE Central submitted your report, your school was notified via email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your Enrollment Report at the end of the semester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everyone still enrolled?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everyone returning?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with Financial Aid – are all your Imports funded?</a:t>
            </a:r>
          </a:p>
          <a:p>
            <a:pPr marL="228600" lvl="1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228600" lvl="1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8B59-55A5-F405-4F44-E1C91D08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8979-896B-FC53-8F36-4317657B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58" y="838200"/>
            <a:ext cx="3429000" cy="91788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6BE5B3-5984-B5C6-457B-79F2BEEE8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142" y="685800"/>
            <a:ext cx="6008915" cy="5257800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383697A-69E2-1DD0-661F-068F5D67C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8858" y="1828800"/>
            <a:ext cx="3624942" cy="35814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Bob, Kristine, Suzanne, and I wish you, your family, and your friends the best Thanksgiving yet. </a:t>
            </a:r>
          </a:p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encourage all to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Blackadder ITC" panose="04020505051007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Gobble </a:t>
            </a:r>
            <a:r>
              <a:rPr lang="en-US" sz="2800" dirty="0" err="1">
                <a:latin typeface="Blackadder ITC" panose="04020505051007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2800" dirty="0">
                <a:latin typeface="Blackadder ITC" panose="04020505051007020D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 you wobble &amp; have fun!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97522-A031-E64E-C9CF-B3D3E58F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9736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Accessing the system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6DD372C-CB76-9746-EA96-4E26F770D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9792" y="2057400"/>
            <a:ext cx="2572999" cy="36750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510350"/>
            <a:ext cx="5029200" cy="6858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Resetting a forgotten password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341A7-1C3D-22C1-C08A-69EB11D250E0}"/>
              </a:ext>
            </a:extLst>
          </p:cNvPr>
          <p:cNvSpPr txBox="1"/>
          <p:nvPr/>
        </p:nvSpPr>
        <p:spPr>
          <a:xfrm>
            <a:off x="7162800" y="435213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area will eventually include announcements and reminders.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0B3F2-0804-B014-B0A1-D1C3FB39CBF1}"/>
              </a:ext>
            </a:extLst>
          </p:cNvPr>
          <p:cNvSpPr txBox="1"/>
          <p:nvPr/>
        </p:nvSpPr>
        <p:spPr>
          <a:xfrm>
            <a:off x="3047999" y="2057400"/>
            <a:ext cx="3012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 your user email and system password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First-time users receive an email from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info@tuitionexchange.org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a temporary password after the user is set up</a:t>
            </a:r>
          </a:p>
          <a:p>
            <a:r>
              <a:rPr lang="en-US" dirty="0"/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72CDC4-54DB-7301-AA86-6393814E73EB}"/>
              </a:ext>
            </a:extLst>
          </p:cNvPr>
          <p:cNvCxnSpPr>
            <a:cxnSpLocks/>
          </p:cNvCxnSpPr>
          <p:nvPr/>
        </p:nvCxnSpPr>
        <p:spPr>
          <a:xfrm flipH="1">
            <a:off x="2269571" y="2667000"/>
            <a:ext cx="1921429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B017F5-15DD-5B71-DEB5-21977C4387CE}"/>
              </a:ext>
            </a:extLst>
          </p:cNvPr>
          <p:cNvCxnSpPr>
            <a:cxnSpLocks/>
          </p:cNvCxnSpPr>
          <p:nvPr/>
        </p:nvCxnSpPr>
        <p:spPr>
          <a:xfrm flipH="1">
            <a:off x="2100941" y="3729182"/>
            <a:ext cx="2928259" cy="5668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25606D-7DA9-1F3D-CD15-3F63136A4FE5}"/>
              </a:ext>
            </a:extLst>
          </p:cNvPr>
          <p:cNvSpPr txBox="1"/>
          <p:nvPr/>
        </p:nvSpPr>
        <p:spPr>
          <a:xfrm>
            <a:off x="3070252" y="458831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user forgets the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password, clicking forgot  password prompts the user to a new screen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5628D721-2FB1-BEC0-82DA-81BB722E85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477000" y="2057400"/>
            <a:ext cx="2316801" cy="3675063"/>
          </a:xfr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1FD6F0-637A-10AC-D4DF-FCAD0ADEA529}"/>
              </a:ext>
            </a:extLst>
          </p:cNvPr>
          <p:cNvCxnSpPr>
            <a:cxnSpLocks/>
          </p:cNvCxnSpPr>
          <p:nvPr/>
        </p:nvCxnSpPr>
        <p:spPr>
          <a:xfrm flipH="1" flipV="1">
            <a:off x="1983779" y="4892098"/>
            <a:ext cx="1581291" cy="1652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FDFA301-3A0C-344C-5489-4E4EF45A92CA}"/>
              </a:ext>
            </a:extLst>
          </p:cNvPr>
          <p:cNvSpPr txBox="1"/>
          <p:nvPr/>
        </p:nvSpPr>
        <p:spPr>
          <a:xfrm>
            <a:off x="8872418" y="2437537"/>
            <a:ext cx="3014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 enters the 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address used to access the system to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 via email a temp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email comes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Info@tuitionexchange.org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F58299F-4E70-D405-870F-B0A40B33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Logging in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9660"/>
            <a:ext cx="5029200" cy="6858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Password Requirements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72CDC4-54DB-7301-AA86-6393814E73EB}"/>
              </a:ext>
            </a:extLst>
          </p:cNvPr>
          <p:cNvCxnSpPr>
            <a:cxnSpLocks/>
          </p:cNvCxnSpPr>
          <p:nvPr/>
        </p:nvCxnSpPr>
        <p:spPr>
          <a:xfrm flipH="1">
            <a:off x="2269571" y="2667000"/>
            <a:ext cx="1921429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1FD6F0-637A-10AC-D4DF-FCAD0ADEA529}"/>
              </a:ext>
            </a:extLst>
          </p:cNvPr>
          <p:cNvCxnSpPr/>
          <p:nvPr/>
        </p:nvCxnSpPr>
        <p:spPr>
          <a:xfrm flipH="1" flipV="1">
            <a:off x="1828800" y="4998462"/>
            <a:ext cx="2209800" cy="6403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EFDC4CB-A44A-CBD9-27F9-96B66DAA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21" y="1510350"/>
            <a:ext cx="4092295" cy="451376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15701D6-0D72-EB4D-FEF2-5CD3A4C3E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9201" y="1529375"/>
            <a:ext cx="5029200" cy="3675063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minimum of 12 characters, including at least one capital letter, one number, and one of the following special characters  !, %, &amp;, *, ?, #, @, or $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prompt will be emailed from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Info@tuitionexchange.org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88FF5E-1A5E-4EAF-5CAC-D7D450FE2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908619"/>
            <a:ext cx="3200400" cy="1410012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B38BF99-077D-56C6-6096-E464E616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4892CD-4E37-1557-E648-0CA1745B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7078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you see when 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C90C4-5F4F-2550-4B90-F24FCD4A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/>
          <a:p>
            <a:endParaRPr lang="en-US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285C89-1D52-8142-0280-B150A5B64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1831109"/>
            <a:ext cx="5029200" cy="3675063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Welcome page will include reminders and messages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name and logo will be displayed in the upper right corner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TELO navigation area is on the left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the carrot to expand the options</a:t>
            </a:r>
          </a:p>
          <a:p>
            <a:r>
              <a:rPr lang="en-US" sz="1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system automatically logs the user out after four hours, requiring logging in again</a:t>
            </a:r>
          </a:p>
          <a:p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9C9F3-8D16-95EF-C845-3AEF7B63D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88" y="1981200"/>
            <a:ext cx="5865812" cy="3200400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8E8038-49D7-4AAD-7A49-CFA254C9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185F-FEFE-638F-BD72-CDF099CD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details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CDAE20-1E3F-B20F-695B-56759852F6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600" y="1600200"/>
            <a:ext cx="3277101" cy="4351338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91E2F6-EFDD-D7CA-070B-B08727E86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6400800" cy="43037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sets up the initial school profile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sets up the Primary TELO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the primary TELO leave, the school’s secondary TELO or TE Central can set up the new Primary TELO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is responsible for maintaining all member information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must populate the Annual Aid Year school information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 populated, the school does not appear on any lists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Primary TELO adds and deletes all other users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D4C24-E109-A0E5-9368-EE5B97EE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E1F8BC2-AA73-CFCA-A063-D38CEB1D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533400"/>
          </a:xfrm>
        </p:spPr>
        <p:txBody>
          <a:bodyPr anchor="b">
            <a:normAutofit/>
          </a:bodyPr>
          <a:lstStyle/>
          <a:p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Profile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2C22-7253-2306-A865-556840E55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" r="310" b="2"/>
          <a:stretch/>
        </p:blipFill>
        <p:spPr>
          <a:xfrm>
            <a:off x="228600" y="381001"/>
            <a:ext cx="7543800" cy="4258020"/>
          </a:xfrm>
          <a:prstGeom prst="rect">
            <a:avLst/>
          </a:prstGeom>
          <a:noFill/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484AE01-C49B-937A-4CB9-24237CA08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0" y="2133600"/>
            <a:ext cx="3962400" cy="2590800"/>
          </a:xfrm>
        </p:spPr>
        <p:txBody>
          <a:bodyPr/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Notice the logo, username, and sign-out option</a:t>
            </a:r>
            <a:b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name, region, join date, and Carnegie ranking are static fields modifiable by TE Central only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2F2F8-9B63-2479-9D2C-C55B08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549715"/>
            <a:ext cx="446361" cy="2292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3333A4-2EF1-4B79-B68C-AB20E66B4822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C51EC1-D61D-3077-9444-786940629D7D}"/>
              </a:ext>
            </a:extLst>
          </p:cNvPr>
          <p:cNvCxnSpPr/>
          <p:nvPr/>
        </p:nvCxnSpPr>
        <p:spPr>
          <a:xfrm flipH="1" flipV="1">
            <a:off x="7086600" y="838200"/>
            <a:ext cx="128456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{8B404BCB-9628-4D3C-908E-E821C42A684B}tf03031010_win32</Template>
  <TotalTime>11418</TotalTime>
  <Words>2101</Words>
  <Application>Microsoft Office PowerPoint</Application>
  <PresentationFormat>Widescreen</PresentationFormat>
  <Paragraphs>323</Paragraphs>
  <Slides>46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Blackadder ITC</vt:lpstr>
      <vt:lpstr>Century Schoolbook</vt:lpstr>
      <vt:lpstr>Open Sans</vt:lpstr>
      <vt:lpstr>CITY SKETCH 16X9</vt:lpstr>
      <vt:lpstr>Tuition Exchange TE Portal</vt:lpstr>
      <vt:lpstr>Today’s focus</vt:lpstr>
      <vt:lpstr>New system TELO messages shared to date</vt:lpstr>
      <vt:lpstr>TELO Portal</vt:lpstr>
      <vt:lpstr>Accessing the system</vt:lpstr>
      <vt:lpstr>Logging in </vt:lpstr>
      <vt:lpstr>What you see when logging in</vt:lpstr>
      <vt:lpstr>School details</vt:lpstr>
      <vt:lpstr>School Profile</vt:lpstr>
      <vt:lpstr>Contact information</vt:lpstr>
      <vt:lpstr>User Details</vt:lpstr>
      <vt:lpstr>Program Settings &amp;  Details</vt:lpstr>
      <vt:lpstr>Annual Aid Year details</vt:lpstr>
      <vt:lpstr>Annual Aid Year School  Information </vt:lpstr>
      <vt:lpstr>Annual Aid Year School  Information - continued </vt:lpstr>
      <vt:lpstr>Annual Aid Year School  Information - continued </vt:lpstr>
      <vt:lpstr>Annual Aid Year School  Information - continued </vt:lpstr>
      <vt:lpstr>Defining Users</vt:lpstr>
      <vt:lpstr>PowerPoint Presentation</vt:lpstr>
      <vt:lpstr>TE Student Portal</vt:lpstr>
      <vt:lpstr>The TE-EZ Online application process</vt:lpstr>
      <vt:lpstr>The TE-EZ Online application process</vt:lpstr>
      <vt:lpstr>The TE-EZ Online application process</vt:lpstr>
      <vt:lpstr>The TE-EZ Online application process</vt:lpstr>
      <vt:lpstr>The Instructions</vt:lpstr>
      <vt:lpstr>TE-EZ Online application details - STUDENT</vt:lpstr>
      <vt:lpstr>TE-EZ Online application details - EMPLOYEE</vt:lpstr>
      <vt:lpstr>The TE-EZ Online application final steps</vt:lpstr>
      <vt:lpstr>Application Status for the applicant</vt:lpstr>
      <vt:lpstr>Application Status Options</vt:lpstr>
      <vt:lpstr>EXPORT TELO Review</vt:lpstr>
      <vt:lpstr>Export School Applications</vt:lpstr>
      <vt:lpstr>Export School Applications</vt:lpstr>
      <vt:lpstr>Employee Details</vt:lpstr>
      <vt:lpstr>Export View of the Application </vt:lpstr>
      <vt:lpstr>Application Status Denied Other View</vt:lpstr>
      <vt:lpstr>Deleting applications</vt:lpstr>
      <vt:lpstr>Training Schedule</vt:lpstr>
      <vt:lpstr>Training Topics</vt:lpstr>
      <vt:lpstr>   Training Schedule </vt:lpstr>
      <vt:lpstr>REPORTS</vt:lpstr>
      <vt:lpstr>Reports</vt:lpstr>
      <vt:lpstr>Current System Reminders &amp; Important Reminders</vt:lpstr>
      <vt:lpstr>Current System Reminders</vt:lpstr>
      <vt:lpstr>Current System Reminders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Janet Hanson</dc:creator>
  <cp:lastModifiedBy>Janet Hanson</cp:lastModifiedBy>
  <cp:revision>16</cp:revision>
  <cp:lastPrinted>2023-10-25T21:40:58Z</cp:lastPrinted>
  <dcterms:created xsi:type="dcterms:W3CDTF">2023-10-17T18:20:50Z</dcterms:created>
  <dcterms:modified xsi:type="dcterms:W3CDTF">2023-11-09T02:41:58Z</dcterms:modified>
</cp:coreProperties>
</file>