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89" r:id="rId7"/>
    <p:sldId id="302" r:id="rId8"/>
    <p:sldId id="304" r:id="rId9"/>
    <p:sldId id="305" r:id="rId10"/>
    <p:sldId id="303" r:id="rId11"/>
    <p:sldId id="272" r:id="rId12"/>
    <p:sldId id="270" r:id="rId13"/>
    <p:sldId id="301" r:id="rId14"/>
    <p:sldId id="288" r:id="rId15"/>
    <p:sldId id="290" r:id="rId16"/>
    <p:sldId id="292" r:id="rId17"/>
    <p:sldId id="306" r:id="rId18"/>
    <p:sldId id="307" r:id="rId19"/>
    <p:sldId id="294" r:id="rId20"/>
    <p:sldId id="261" r:id="rId21"/>
    <p:sldId id="295" r:id="rId22"/>
    <p:sldId id="263" r:id="rId23"/>
    <p:sldId id="296" r:id="rId24"/>
    <p:sldId id="297" r:id="rId25"/>
    <p:sldId id="308" r:id="rId26"/>
    <p:sldId id="264" r:id="rId27"/>
    <p:sldId id="265" r:id="rId28"/>
    <p:sldId id="266" r:id="rId29"/>
    <p:sldId id="267" r:id="rId30"/>
    <p:sldId id="309" r:id="rId31"/>
    <p:sldId id="268" r:id="rId32"/>
    <p:sldId id="298" r:id="rId33"/>
    <p:sldId id="269" r:id="rId34"/>
    <p:sldId id="310" r:id="rId35"/>
    <p:sldId id="312" r:id="rId36"/>
    <p:sldId id="311" r:id="rId37"/>
    <p:sldId id="276" r:id="rId38"/>
    <p:sldId id="299" r:id="rId39"/>
    <p:sldId id="277" r:id="rId40"/>
    <p:sldId id="287" r:id="rId41"/>
    <p:sldId id="279" r:id="rId42"/>
    <p:sldId id="280" r:id="rId43"/>
    <p:sldId id="281" r:id="rId44"/>
    <p:sldId id="282" r:id="rId45"/>
    <p:sldId id="284" r:id="rId46"/>
    <p:sldId id="300" r:id="rId47"/>
    <p:sldId id="285" r:id="rId48"/>
    <p:sldId id="286" r:id="rId4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telo.tuitionexchange.org/" TargetMode="External"/><Relationship Id="rId1" Type="http://schemas.openxmlformats.org/officeDocument/2006/relationships/hyperlink" Target="mailto:INFO@tuitionexchange.org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hyperlink" Target="mailto:INFO@tuitionexchange.org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sv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svg"/><Relationship Id="rId4" Type="http://schemas.openxmlformats.org/officeDocument/2006/relationships/image" Target="../media/image67.svg"/><Relationship Id="rId9" Type="http://schemas.openxmlformats.org/officeDocument/2006/relationships/image" Target="../media/image72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telo.tuitionexchange.org/" TargetMode="External"/><Relationship Id="rId1" Type="http://schemas.openxmlformats.org/officeDocument/2006/relationships/hyperlink" Target="mailto:INFO@tuitionexchange.org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uitionexchange.org" TargetMode="External"/><Relationship Id="rId7" Type="http://schemas.openxmlformats.org/officeDocument/2006/relationships/image" Target="../media/image40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12" Type="http://schemas.openxmlformats.org/officeDocument/2006/relationships/image" Target="../media/image75.svg"/><Relationship Id="rId2" Type="http://schemas.openxmlformats.org/officeDocument/2006/relationships/image" Target="../media/image65.svg"/><Relationship Id="rId1" Type="http://schemas.openxmlformats.org/officeDocument/2006/relationships/image" Target="../media/image76.png"/><Relationship Id="rId6" Type="http://schemas.openxmlformats.org/officeDocument/2006/relationships/image" Target="../media/image69.svg"/><Relationship Id="rId11" Type="http://schemas.openxmlformats.org/officeDocument/2006/relationships/image" Target="../media/image81.png"/><Relationship Id="rId5" Type="http://schemas.openxmlformats.org/officeDocument/2006/relationships/image" Target="../media/image78.png"/><Relationship Id="rId10" Type="http://schemas.openxmlformats.org/officeDocument/2006/relationships/image" Target="../media/image73.svg"/><Relationship Id="rId4" Type="http://schemas.openxmlformats.org/officeDocument/2006/relationships/image" Target="../media/image67.svg"/><Relationship Id="rId9" Type="http://schemas.openxmlformats.org/officeDocument/2006/relationships/image" Target="../media/image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C62F9-4F18-4D97-BE7C-F76A5E9275E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087C59-7041-48F2-90C7-AC432F45D6ED}">
      <dgm:prSet/>
      <dgm:spPr/>
      <dgm:t>
        <a:bodyPr/>
        <a:lstStyle/>
        <a:p>
          <a:r>
            <a:rPr lang="en-US" dirty="0"/>
            <a:t>Enrollment Report</a:t>
          </a:r>
        </a:p>
      </dgm:t>
    </dgm:pt>
    <dgm:pt modelId="{D020F828-A2AA-4778-A45C-9C087B5C9BA2}" type="parTrans" cxnId="{AE3CF697-6C74-455F-9E9B-8712591520B5}">
      <dgm:prSet/>
      <dgm:spPr/>
      <dgm:t>
        <a:bodyPr/>
        <a:lstStyle/>
        <a:p>
          <a:endParaRPr lang="en-US"/>
        </a:p>
      </dgm:t>
    </dgm:pt>
    <dgm:pt modelId="{981740EF-15EF-4B05-A154-BCD5D3D1B2A1}" type="sibTrans" cxnId="{AE3CF697-6C74-455F-9E9B-8712591520B5}">
      <dgm:prSet/>
      <dgm:spPr/>
      <dgm:t>
        <a:bodyPr/>
        <a:lstStyle/>
        <a:p>
          <a:endParaRPr lang="en-US"/>
        </a:p>
      </dgm:t>
    </dgm:pt>
    <dgm:pt modelId="{A91CBE02-C2E5-42A3-82AF-DB072DC1A0DC}">
      <dgm:prSet/>
      <dgm:spPr/>
      <dgm:t>
        <a:bodyPr/>
        <a:lstStyle/>
        <a:p>
          <a:r>
            <a:rPr lang="en-US" dirty="0"/>
            <a:t>Recertification of continuing students</a:t>
          </a:r>
        </a:p>
      </dgm:t>
    </dgm:pt>
    <dgm:pt modelId="{28CC556F-BE88-491B-BDAA-8B91EBCEB694}" type="parTrans" cxnId="{05E52681-EE0D-42F8-9381-CF1456E488B5}">
      <dgm:prSet/>
      <dgm:spPr/>
      <dgm:t>
        <a:bodyPr/>
        <a:lstStyle/>
        <a:p>
          <a:endParaRPr lang="en-US"/>
        </a:p>
      </dgm:t>
    </dgm:pt>
    <dgm:pt modelId="{58E9E702-94CF-4CCD-94DC-01B105695C5F}" type="sibTrans" cxnId="{05E52681-EE0D-42F8-9381-CF1456E488B5}">
      <dgm:prSet/>
      <dgm:spPr/>
      <dgm:t>
        <a:bodyPr/>
        <a:lstStyle/>
        <a:p>
          <a:endParaRPr lang="en-US"/>
        </a:p>
      </dgm:t>
    </dgm:pt>
    <dgm:pt modelId="{43DF36DB-7A42-406D-B74C-768D7DD11306}">
      <dgm:prSet/>
      <dgm:spPr/>
      <dgm:t>
        <a:bodyPr/>
        <a:lstStyle/>
        <a:p>
          <a:r>
            <a:rPr lang="en-US" dirty="0"/>
            <a:t>Export/Import 3</a:t>
          </a:r>
        </a:p>
      </dgm:t>
    </dgm:pt>
    <dgm:pt modelId="{35129D94-FFAE-4826-8C98-B1406F8BE54A}" type="parTrans" cxnId="{3B5271B8-DE96-4B50-AB96-CF7E8DFF27CA}">
      <dgm:prSet/>
      <dgm:spPr/>
      <dgm:t>
        <a:bodyPr/>
        <a:lstStyle/>
        <a:p>
          <a:endParaRPr lang="en-US"/>
        </a:p>
      </dgm:t>
    </dgm:pt>
    <dgm:pt modelId="{982DBC52-1E03-45E6-AABF-E06A78D4B75D}" type="sibTrans" cxnId="{3B5271B8-DE96-4B50-AB96-CF7E8DFF27CA}">
      <dgm:prSet/>
      <dgm:spPr/>
      <dgm:t>
        <a:bodyPr/>
        <a:lstStyle/>
        <a:p>
          <a:endParaRPr lang="en-US"/>
        </a:p>
      </dgm:t>
    </dgm:pt>
    <dgm:pt modelId="{99B23DF5-ABEF-4650-959E-025440CC7E8C}">
      <dgm:prSet/>
      <dgm:spPr/>
      <dgm:t>
        <a:bodyPr/>
        <a:lstStyle/>
        <a:p>
          <a:r>
            <a:rPr lang="en-US" dirty="0"/>
            <a:t>Participation Fees</a:t>
          </a:r>
        </a:p>
      </dgm:t>
    </dgm:pt>
    <dgm:pt modelId="{E132AF4D-503C-42CD-A393-CAB6FE76703E}" type="parTrans" cxnId="{1A085568-7A18-4D40-94EA-8CA519F86944}">
      <dgm:prSet/>
      <dgm:spPr/>
      <dgm:t>
        <a:bodyPr/>
        <a:lstStyle/>
        <a:p>
          <a:endParaRPr lang="en-US"/>
        </a:p>
      </dgm:t>
    </dgm:pt>
    <dgm:pt modelId="{B2EC9282-4068-421F-AF12-73E978E28DAC}" type="sibTrans" cxnId="{1A085568-7A18-4D40-94EA-8CA519F86944}">
      <dgm:prSet/>
      <dgm:spPr/>
      <dgm:t>
        <a:bodyPr/>
        <a:lstStyle/>
        <a:p>
          <a:endParaRPr lang="en-US"/>
        </a:p>
      </dgm:t>
    </dgm:pt>
    <dgm:pt modelId="{21196B86-B8CF-4B37-BE45-9DD404D96505}">
      <dgm:prSet/>
      <dgm:spPr/>
      <dgm:t>
        <a:bodyPr/>
        <a:lstStyle/>
        <a:p>
          <a:r>
            <a:rPr lang="en-US" dirty="0"/>
            <a:t>Balance Sheet</a:t>
          </a:r>
        </a:p>
      </dgm:t>
    </dgm:pt>
    <dgm:pt modelId="{D127CD10-7822-4D48-852B-F9E34BF93811}" type="parTrans" cxnId="{85B78D5D-7F34-4A54-9DED-40CB743629FD}">
      <dgm:prSet/>
      <dgm:spPr/>
      <dgm:t>
        <a:bodyPr/>
        <a:lstStyle/>
        <a:p>
          <a:endParaRPr lang="en-US"/>
        </a:p>
      </dgm:t>
    </dgm:pt>
    <dgm:pt modelId="{7C222ED2-88E9-4DCF-8B2A-57F6E350DE95}" type="sibTrans" cxnId="{85B78D5D-7F34-4A54-9DED-40CB743629FD}">
      <dgm:prSet/>
      <dgm:spPr/>
      <dgm:t>
        <a:bodyPr/>
        <a:lstStyle/>
        <a:p>
          <a:endParaRPr lang="en-US"/>
        </a:p>
      </dgm:t>
    </dgm:pt>
    <dgm:pt modelId="{23D34207-365F-42DF-8150-E4C0867204D3}">
      <dgm:prSet/>
      <dgm:spPr/>
      <dgm:t>
        <a:bodyPr/>
        <a:lstStyle/>
        <a:p>
          <a:r>
            <a:rPr lang="en-US" dirty="0"/>
            <a:t>TE Import Audit</a:t>
          </a:r>
        </a:p>
      </dgm:t>
    </dgm:pt>
    <dgm:pt modelId="{F1733E97-225B-4ED2-AE21-A5C6D2AAA216}" type="parTrans" cxnId="{CE6412BA-BF83-4AD5-BFDC-60A1B9FFACF6}">
      <dgm:prSet/>
      <dgm:spPr/>
      <dgm:t>
        <a:bodyPr/>
        <a:lstStyle/>
        <a:p>
          <a:endParaRPr lang="en-US"/>
        </a:p>
      </dgm:t>
    </dgm:pt>
    <dgm:pt modelId="{15575E81-73C1-4643-8921-A8163F8112EA}" type="sibTrans" cxnId="{CE6412BA-BF83-4AD5-BFDC-60A1B9FFACF6}">
      <dgm:prSet/>
      <dgm:spPr/>
      <dgm:t>
        <a:bodyPr/>
        <a:lstStyle/>
        <a:p>
          <a:endParaRPr lang="en-US"/>
        </a:p>
      </dgm:t>
    </dgm:pt>
    <dgm:pt modelId="{6E294153-CB0D-4F84-8667-06F840874798}" type="pres">
      <dgm:prSet presAssocID="{296C62F9-4F18-4D97-BE7C-F76A5E9275EE}" presName="linear" presStyleCnt="0">
        <dgm:presLayoutVars>
          <dgm:animLvl val="lvl"/>
          <dgm:resizeHandles val="exact"/>
        </dgm:presLayoutVars>
      </dgm:prSet>
      <dgm:spPr/>
    </dgm:pt>
    <dgm:pt modelId="{A8ED8242-4807-4C28-9E02-E7C1F4FA8641}" type="pres">
      <dgm:prSet presAssocID="{E2087C59-7041-48F2-90C7-AC432F45D6E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2A7A4AD-FECF-4B3A-B13B-1D4E3D9F7474}" type="pres">
      <dgm:prSet presAssocID="{E2087C59-7041-48F2-90C7-AC432F45D6ED}" presName="childText" presStyleLbl="revTx" presStyleIdx="0" presStyleCnt="1">
        <dgm:presLayoutVars>
          <dgm:bulletEnabled val="1"/>
        </dgm:presLayoutVars>
      </dgm:prSet>
      <dgm:spPr/>
    </dgm:pt>
    <dgm:pt modelId="{BAF24B68-244B-44D0-AC90-50CB9503E118}" type="pres">
      <dgm:prSet presAssocID="{43DF36DB-7A42-406D-B74C-768D7DD1130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2AB62C-D176-4911-A02B-8217EBAB30B7}" type="pres">
      <dgm:prSet presAssocID="{982DBC52-1E03-45E6-AABF-E06A78D4B75D}" presName="spacer" presStyleCnt="0"/>
      <dgm:spPr/>
    </dgm:pt>
    <dgm:pt modelId="{6C2EF2D7-CA9C-4B89-B333-08B4E7D51520}" type="pres">
      <dgm:prSet presAssocID="{99B23DF5-ABEF-4650-959E-025440CC7E8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DFC491D-9748-4247-B68E-1951CC287B81}" type="pres">
      <dgm:prSet presAssocID="{B2EC9282-4068-421F-AF12-73E978E28DAC}" presName="spacer" presStyleCnt="0"/>
      <dgm:spPr/>
    </dgm:pt>
    <dgm:pt modelId="{04EB697F-0E51-401A-AB9D-B57A5049F6FE}" type="pres">
      <dgm:prSet presAssocID="{21196B86-B8CF-4B37-BE45-9DD404D9650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F0684C5-A7B4-4B23-A73D-BDC73AFED626}" type="pres">
      <dgm:prSet presAssocID="{7C222ED2-88E9-4DCF-8B2A-57F6E350DE95}" presName="spacer" presStyleCnt="0"/>
      <dgm:spPr/>
    </dgm:pt>
    <dgm:pt modelId="{81AF816D-582D-4552-BA6E-4D949C3F9F30}" type="pres">
      <dgm:prSet presAssocID="{23D34207-365F-42DF-8150-E4C0867204D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6505B0D-662C-416C-9D2A-F20197C4A229}" type="presOf" srcId="{A91CBE02-C2E5-42A3-82AF-DB072DC1A0DC}" destId="{B2A7A4AD-FECF-4B3A-B13B-1D4E3D9F7474}" srcOrd="0" destOrd="0" presId="urn:microsoft.com/office/officeart/2005/8/layout/vList2"/>
    <dgm:cxn modelId="{88F4311F-DEF8-4635-963A-7FF0FB0A195B}" type="presOf" srcId="{23D34207-365F-42DF-8150-E4C0867204D3}" destId="{81AF816D-582D-4552-BA6E-4D949C3F9F30}" srcOrd="0" destOrd="0" presId="urn:microsoft.com/office/officeart/2005/8/layout/vList2"/>
    <dgm:cxn modelId="{85B78D5D-7F34-4A54-9DED-40CB743629FD}" srcId="{296C62F9-4F18-4D97-BE7C-F76A5E9275EE}" destId="{21196B86-B8CF-4B37-BE45-9DD404D96505}" srcOrd="3" destOrd="0" parTransId="{D127CD10-7822-4D48-852B-F9E34BF93811}" sibTransId="{7C222ED2-88E9-4DCF-8B2A-57F6E350DE95}"/>
    <dgm:cxn modelId="{1A085568-7A18-4D40-94EA-8CA519F86944}" srcId="{296C62F9-4F18-4D97-BE7C-F76A5E9275EE}" destId="{99B23DF5-ABEF-4650-959E-025440CC7E8C}" srcOrd="2" destOrd="0" parTransId="{E132AF4D-503C-42CD-A393-CAB6FE76703E}" sibTransId="{B2EC9282-4068-421F-AF12-73E978E28DAC}"/>
    <dgm:cxn modelId="{64D1576D-4F23-4667-B803-E57D91A0E173}" type="presOf" srcId="{99B23DF5-ABEF-4650-959E-025440CC7E8C}" destId="{6C2EF2D7-CA9C-4B89-B333-08B4E7D51520}" srcOrd="0" destOrd="0" presId="urn:microsoft.com/office/officeart/2005/8/layout/vList2"/>
    <dgm:cxn modelId="{12D56A7B-FF33-432D-BC2B-FA23B6103EEE}" type="presOf" srcId="{296C62F9-4F18-4D97-BE7C-F76A5E9275EE}" destId="{6E294153-CB0D-4F84-8667-06F840874798}" srcOrd="0" destOrd="0" presId="urn:microsoft.com/office/officeart/2005/8/layout/vList2"/>
    <dgm:cxn modelId="{05E52681-EE0D-42F8-9381-CF1456E488B5}" srcId="{E2087C59-7041-48F2-90C7-AC432F45D6ED}" destId="{A91CBE02-C2E5-42A3-82AF-DB072DC1A0DC}" srcOrd="0" destOrd="0" parTransId="{28CC556F-BE88-491B-BDAA-8B91EBCEB694}" sibTransId="{58E9E702-94CF-4CCD-94DC-01B105695C5F}"/>
    <dgm:cxn modelId="{AE3CF697-6C74-455F-9E9B-8712591520B5}" srcId="{296C62F9-4F18-4D97-BE7C-F76A5E9275EE}" destId="{E2087C59-7041-48F2-90C7-AC432F45D6ED}" srcOrd="0" destOrd="0" parTransId="{D020F828-A2AA-4778-A45C-9C087B5C9BA2}" sibTransId="{981740EF-15EF-4B05-A154-BCD5D3D1B2A1}"/>
    <dgm:cxn modelId="{365575A0-A0CE-4525-8E51-069751FA4D39}" type="presOf" srcId="{21196B86-B8CF-4B37-BE45-9DD404D96505}" destId="{04EB697F-0E51-401A-AB9D-B57A5049F6FE}" srcOrd="0" destOrd="0" presId="urn:microsoft.com/office/officeart/2005/8/layout/vList2"/>
    <dgm:cxn modelId="{3B5271B8-DE96-4B50-AB96-CF7E8DFF27CA}" srcId="{296C62F9-4F18-4D97-BE7C-F76A5E9275EE}" destId="{43DF36DB-7A42-406D-B74C-768D7DD11306}" srcOrd="1" destOrd="0" parTransId="{35129D94-FFAE-4826-8C98-B1406F8BE54A}" sibTransId="{982DBC52-1E03-45E6-AABF-E06A78D4B75D}"/>
    <dgm:cxn modelId="{CE6412BA-BF83-4AD5-BFDC-60A1B9FFACF6}" srcId="{296C62F9-4F18-4D97-BE7C-F76A5E9275EE}" destId="{23D34207-365F-42DF-8150-E4C0867204D3}" srcOrd="4" destOrd="0" parTransId="{F1733E97-225B-4ED2-AE21-A5C6D2AAA216}" sibTransId="{15575E81-73C1-4643-8921-A8163F8112EA}"/>
    <dgm:cxn modelId="{018D6BD2-E11F-4985-A911-450DE3145AEB}" type="presOf" srcId="{43DF36DB-7A42-406D-B74C-768D7DD11306}" destId="{BAF24B68-244B-44D0-AC90-50CB9503E118}" srcOrd="0" destOrd="0" presId="urn:microsoft.com/office/officeart/2005/8/layout/vList2"/>
    <dgm:cxn modelId="{29256CD5-8662-4D7F-BEB8-92271082D0B2}" type="presOf" srcId="{E2087C59-7041-48F2-90C7-AC432F45D6ED}" destId="{A8ED8242-4807-4C28-9E02-E7C1F4FA8641}" srcOrd="0" destOrd="0" presId="urn:microsoft.com/office/officeart/2005/8/layout/vList2"/>
    <dgm:cxn modelId="{D55813E8-7C1A-43BA-A407-77A2E41D7BAE}" type="presParOf" srcId="{6E294153-CB0D-4F84-8667-06F840874798}" destId="{A8ED8242-4807-4C28-9E02-E7C1F4FA8641}" srcOrd="0" destOrd="0" presId="urn:microsoft.com/office/officeart/2005/8/layout/vList2"/>
    <dgm:cxn modelId="{481032D3-53D6-47CF-8539-874DE4918C28}" type="presParOf" srcId="{6E294153-CB0D-4F84-8667-06F840874798}" destId="{B2A7A4AD-FECF-4B3A-B13B-1D4E3D9F7474}" srcOrd="1" destOrd="0" presId="urn:microsoft.com/office/officeart/2005/8/layout/vList2"/>
    <dgm:cxn modelId="{D8DB459B-D029-4B9D-A1C7-16E66EABC433}" type="presParOf" srcId="{6E294153-CB0D-4F84-8667-06F840874798}" destId="{BAF24B68-244B-44D0-AC90-50CB9503E118}" srcOrd="2" destOrd="0" presId="urn:microsoft.com/office/officeart/2005/8/layout/vList2"/>
    <dgm:cxn modelId="{8956C5D4-0CB9-41D2-8455-67EEC8CD80C7}" type="presParOf" srcId="{6E294153-CB0D-4F84-8667-06F840874798}" destId="{CC2AB62C-D176-4911-A02B-8217EBAB30B7}" srcOrd="3" destOrd="0" presId="urn:microsoft.com/office/officeart/2005/8/layout/vList2"/>
    <dgm:cxn modelId="{D98B784B-A9ED-4259-B2FB-DA4135A06C5A}" type="presParOf" srcId="{6E294153-CB0D-4F84-8667-06F840874798}" destId="{6C2EF2D7-CA9C-4B89-B333-08B4E7D51520}" srcOrd="4" destOrd="0" presId="urn:microsoft.com/office/officeart/2005/8/layout/vList2"/>
    <dgm:cxn modelId="{44BB1C39-66ED-4BAA-983F-E75D48E81539}" type="presParOf" srcId="{6E294153-CB0D-4F84-8667-06F840874798}" destId="{BDFC491D-9748-4247-B68E-1951CC287B81}" srcOrd="5" destOrd="0" presId="urn:microsoft.com/office/officeart/2005/8/layout/vList2"/>
    <dgm:cxn modelId="{F02EF4B6-BC01-4921-ABF5-7823F9D63C8D}" type="presParOf" srcId="{6E294153-CB0D-4F84-8667-06F840874798}" destId="{04EB697F-0E51-401A-AB9D-B57A5049F6FE}" srcOrd="6" destOrd="0" presId="urn:microsoft.com/office/officeart/2005/8/layout/vList2"/>
    <dgm:cxn modelId="{61C2021E-2CF2-4CA7-BE7A-3EF4D4C89B3E}" type="presParOf" srcId="{6E294153-CB0D-4F84-8667-06F840874798}" destId="{CF0684C5-A7B4-4B23-A73D-BDC73AFED626}" srcOrd="7" destOrd="0" presId="urn:microsoft.com/office/officeart/2005/8/layout/vList2"/>
    <dgm:cxn modelId="{93BB07C6-374D-4987-9E4E-9B798E981CCF}" type="presParOf" srcId="{6E294153-CB0D-4F84-8667-06F840874798}" destId="{81AF816D-582D-4552-BA6E-4D949C3F9F3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F46484-32B3-4D90-B932-525E40220BF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7CF92C-8EFC-4C4E-A95B-21BD6E16E8E3}">
      <dgm:prSet/>
      <dgm:spPr/>
      <dgm:t>
        <a:bodyPr/>
        <a:lstStyle/>
        <a:p>
          <a:r>
            <a:rPr lang="en-US" dirty="0"/>
            <a:t>TE Closeout</a:t>
          </a:r>
        </a:p>
      </dgm:t>
    </dgm:pt>
    <dgm:pt modelId="{0D888A8E-5C53-44FB-8D49-4CC9DE156064}" type="parTrans" cxnId="{12435AA6-1DF6-4D7A-89C3-A8E20965D892}">
      <dgm:prSet/>
      <dgm:spPr/>
      <dgm:t>
        <a:bodyPr/>
        <a:lstStyle/>
        <a:p>
          <a:endParaRPr lang="en-US"/>
        </a:p>
      </dgm:t>
    </dgm:pt>
    <dgm:pt modelId="{B51DC09F-7D8B-4316-B61F-CDBD402D5994}" type="sibTrans" cxnId="{12435AA6-1DF6-4D7A-89C3-A8E20965D892}">
      <dgm:prSet/>
      <dgm:spPr/>
      <dgm:t>
        <a:bodyPr/>
        <a:lstStyle/>
        <a:p>
          <a:endParaRPr lang="en-US"/>
        </a:p>
      </dgm:t>
    </dgm:pt>
    <dgm:pt modelId="{971CDEFC-133E-4A83-BCA6-1B2303C37270}">
      <dgm:prSet/>
      <dgm:spPr/>
      <dgm:t>
        <a:bodyPr/>
        <a:lstStyle/>
        <a:p>
          <a:r>
            <a:rPr lang="en-US" dirty="0"/>
            <a:t>Review of 2019-20 Enrollment  Report</a:t>
          </a:r>
        </a:p>
      </dgm:t>
    </dgm:pt>
    <dgm:pt modelId="{02FC80F7-D30D-447D-8AAA-F424BA129B0E}" type="parTrans" cxnId="{3E13F39B-C7E4-44D3-B514-8D65051EA545}">
      <dgm:prSet/>
      <dgm:spPr/>
      <dgm:t>
        <a:bodyPr/>
        <a:lstStyle/>
        <a:p>
          <a:endParaRPr lang="en-US"/>
        </a:p>
      </dgm:t>
    </dgm:pt>
    <dgm:pt modelId="{66C3282A-98E2-4C40-9B05-7EC8333B5219}" type="sibTrans" cxnId="{3E13F39B-C7E4-44D3-B514-8D65051EA545}">
      <dgm:prSet/>
      <dgm:spPr/>
      <dgm:t>
        <a:bodyPr/>
        <a:lstStyle/>
        <a:p>
          <a:endParaRPr lang="en-US"/>
        </a:p>
      </dgm:t>
    </dgm:pt>
    <dgm:pt modelId="{87CB6563-2A4B-4621-9670-10F903C9E90B}">
      <dgm:prSet/>
      <dgm:spPr/>
      <dgm:t>
        <a:bodyPr/>
        <a:lstStyle/>
        <a:p>
          <a:r>
            <a:rPr lang="en-US" dirty="0"/>
            <a:t>Dues and Participation fees</a:t>
          </a:r>
        </a:p>
      </dgm:t>
    </dgm:pt>
    <dgm:pt modelId="{C6928ADA-E049-4881-B8BD-001F20F75A59}" type="parTrans" cxnId="{27638249-FCB3-4B03-8F02-C68EFA18755E}">
      <dgm:prSet/>
      <dgm:spPr/>
      <dgm:t>
        <a:bodyPr/>
        <a:lstStyle/>
        <a:p>
          <a:endParaRPr lang="en-US"/>
        </a:p>
      </dgm:t>
    </dgm:pt>
    <dgm:pt modelId="{A23AB2F4-8060-48EC-9A43-366B5D2B0651}" type="sibTrans" cxnId="{27638249-FCB3-4B03-8F02-C68EFA18755E}">
      <dgm:prSet/>
      <dgm:spPr/>
      <dgm:t>
        <a:bodyPr/>
        <a:lstStyle/>
        <a:p>
          <a:endParaRPr lang="en-US"/>
        </a:p>
      </dgm:t>
    </dgm:pt>
    <dgm:pt modelId="{912F5229-80E6-4152-B75B-72BF210A66E1}">
      <dgm:prSet/>
      <dgm:spPr/>
      <dgm:t>
        <a:bodyPr/>
        <a:lstStyle/>
        <a:p>
          <a:r>
            <a:rPr lang="en-US" dirty="0"/>
            <a:t>Claiming 2020-21 students</a:t>
          </a:r>
        </a:p>
      </dgm:t>
    </dgm:pt>
    <dgm:pt modelId="{881CFF86-C86B-4903-B7E3-CB2039D53788}" type="parTrans" cxnId="{F70FCDE5-BD68-4FBC-AB09-FF7C17C40A92}">
      <dgm:prSet/>
      <dgm:spPr/>
      <dgm:t>
        <a:bodyPr/>
        <a:lstStyle/>
        <a:p>
          <a:endParaRPr lang="en-US"/>
        </a:p>
      </dgm:t>
    </dgm:pt>
    <dgm:pt modelId="{44091793-38D4-4BA3-A541-E30583F38D50}" type="sibTrans" cxnId="{F70FCDE5-BD68-4FBC-AB09-FF7C17C40A92}">
      <dgm:prSet/>
      <dgm:spPr/>
      <dgm:t>
        <a:bodyPr/>
        <a:lstStyle/>
        <a:p>
          <a:endParaRPr lang="en-US"/>
        </a:p>
      </dgm:t>
    </dgm:pt>
    <dgm:pt modelId="{A94F5AB9-DFD8-4F8C-9575-6176635ABDDC}">
      <dgm:prSet/>
      <dgm:spPr/>
      <dgm:t>
        <a:bodyPr/>
        <a:lstStyle/>
        <a:p>
          <a:r>
            <a:rPr lang="en-US" dirty="0"/>
            <a:t>Reminders</a:t>
          </a:r>
        </a:p>
      </dgm:t>
    </dgm:pt>
    <dgm:pt modelId="{F1C06370-670D-45A7-B06B-E6E0D576BC18}" type="parTrans" cxnId="{ED492E32-8F37-4702-BFD0-3C268799AAD5}">
      <dgm:prSet/>
      <dgm:spPr/>
      <dgm:t>
        <a:bodyPr/>
        <a:lstStyle/>
        <a:p>
          <a:endParaRPr lang="en-US"/>
        </a:p>
      </dgm:t>
    </dgm:pt>
    <dgm:pt modelId="{47AAF1EF-9E47-4569-BAFE-02E9DA4445AE}" type="sibTrans" cxnId="{ED492E32-8F37-4702-BFD0-3C268799AAD5}">
      <dgm:prSet/>
      <dgm:spPr/>
      <dgm:t>
        <a:bodyPr/>
        <a:lstStyle/>
        <a:p>
          <a:endParaRPr lang="en-US"/>
        </a:p>
      </dgm:t>
    </dgm:pt>
    <dgm:pt modelId="{E3E90EA7-070E-4967-8AB9-C1EEFA9FC0BA}">
      <dgm:prSet/>
      <dgm:spPr/>
      <dgm:t>
        <a:bodyPr/>
        <a:lstStyle/>
        <a:p>
          <a:r>
            <a:rPr lang="en-US" dirty="0"/>
            <a:t>News and updates</a:t>
          </a:r>
        </a:p>
      </dgm:t>
    </dgm:pt>
    <dgm:pt modelId="{310DEC46-8CB3-49EF-AC10-95F9C5792874}" type="parTrans" cxnId="{5948AAE9-DC6C-4ECB-A6E6-2A8CC5315095}">
      <dgm:prSet/>
      <dgm:spPr/>
      <dgm:t>
        <a:bodyPr/>
        <a:lstStyle/>
        <a:p>
          <a:endParaRPr lang="en-US"/>
        </a:p>
      </dgm:t>
    </dgm:pt>
    <dgm:pt modelId="{489D2922-08B9-4A90-A1CC-CAC20A011B99}" type="sibTrans" cxnId="{5948AAE9-DC6C-4ECB-A6E6-2A8CC5315095}">
      <dgm:prSet/>
      <dgm:spPr/>
      <dgm:t>
        <a:bodyPr/>
        <a:lstStyle/>
        <a:p>
          <a:endParaRPr lang="en-US"/>
        </a:p>
      </dgm:t>
    </dgm:pt>
    <dgm:pt modelId="{22CDD820-6D67-4294-9CC6-21E88AAC59DF}" type="pres">
      <dgm:prSet presAssocID="{77F46484-32B3-4D90-B932-525E40220BFA}" presName="linear" presStyleCnt="0">
        <dgm:presLayoutVars>
          <dgm:animLvl val="lvl"/>
          <dgm:resizeHandles val="exact"/>
        </dgm:presLayoutVars>
      </dgm:prSet>
      <dgm:spPr/>
    </dgm:pt>
    <dgm:pt modelId="{6D9AD082-41AB-4A63-A711-12D5F6976B47}" type="pres">
      <dgm:prSet presAssocID="{3E7CF92C-8EFC-4C4E-A95B-21BD6E16E8E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7769304-69E7-43E1-BADB-332B3B616813}" type="pres">
      <dgm:prSet presAssocID="{B51DC09F-7D8B-4316-B61F-CDBD402D5994}" presName="spacer" presStyleCnt="0"/>
      <dgm:spPr/>
    </dgm:pt>
    <dgm:pt modelId="{F393FC6F-4BB6-44AD-A00F-AB54A253FCA6}" type="pres">
      <dgm:prSet presAssocID="{971CDEFC-133E-4A83-BCA6-1B2303C3727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5ADD96-116D-407D-AA53-BFD981888E14}" type="pres">
      <dgm:prSet presAssocID="{66C3282A-98E2-4C40-9B05-7EC8333B5219}" presName="spacer" presStyleCnt="0"/>
      <dgm:spPr/>
    </dgm:pt>
    <dgm:pt modelId="{D3D2A468-027E-4F4A-B68D-8F27DA52CFC1}" type="pres">
      <dgm:prSet presAssocID="{87CB6563-2A4B-4621-9670-10F903C9E90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5DBC7A1-2C4D-475A-AFB9-28995F0B3C3A}" type="pres">
      <dgm:prSet presAssocID="{A23AB2F4-8060-48EC-9A43-366B5D2B0651}" presName="spacer" presStyleCnt="0"/>
      <dgm:spPr/>
    </dgm:pt>
    <dgm:pt modelId="{806ABD3B-21F3-4E5A-B85A-A773D63ACDF9}" type="pres">
      <dgm:prSet presAssocID="{912F5229-80E6-4152-B75B-72BF210A66E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B6D2B0-6E77-4142-A20A-57CDD4A0A78C}" type="pres">
      <dgm:prSet presAssocID="{44091793-38D4-4BA3-A541-E30583F38D50}" presName="spacer" presStyleCnt="0"/>
      <dgm:spPr/>
    </dgm:pt>
    <dgm:pt modelId="{27ADF1CC-3079-45E9-BC23-3BC0593AC4E5}" type="pres">
      <dgm:prSet presAssocID="{A94F5AB9-DFD8-4F8C-9575-6176635ABDD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ECE88BB-9715-48E1-B472-FF55E4A6AD51}" type="pres">
      <dgm:prSet presAssocID="{47AAF1EF-9E47-4569-BAFE-02E9DA4445AE}" presName="spacer" presStyleCnt="0"/>
      <dgm:spPr/>
    </dgm:pt>
    <dgm:pt modelId="{2F04F2D9-B269-48F0-B3B1-02D3775F25C4}" type="pres">
      <dgm:prSet presAssocID="{E3E90EA7-070E-4967-8AB9-C1EEFA9FC0B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766961D-FABB-43E3-93D3-ADA4C7106E44}" type="presOf" srcId="{912F5229-80E6-4152-B75B-72BF210A66E1}" destId="{806ABD3B-21F3-4E5A-B85A-A773D63ACDF9}" srcOrd="0" destOrd="0" presId="urn:microsoft.com/office/officeart/2005/8/layout/vList2"/>
    <dgm:cxn modelId="{E7A2B430-7646-4302-87DB-BFC233403688}" type="presOf" srcId="{3E7CF92C-8EFC-4C4E-A95B-21BD6E16E8E3}" destId="{6D9AD082-41AB-4A63-A711-12D5F6976B47}" srcOrd="0" destOrd="0" presId="urn:microsoft.com/office/officeart/2005/8/layout/vList2"/>
    <dgm:cxn modelId="{ED492E32-8F37-4702-BFD0-3C268799AAD5}" srcId="{77F46484-32B3-4D90-B932-525E40220BFA}" destId="{A94F5AB9-DFD8-4F8C-9575-6176635ABDDC}" srcOrd="4" destOrd="0" parTransId="{F1C06370-670D-45A7-B06B-E6E0D576BC18}" sibTransId="{47AAF1EF-9E47-4569-BAFE-02E9DA4445AE}"/>
    <dgm:cxn modelId="{27638249-FCB3-4B03-8F02-C68EFA18755E}" srcId="{77F46484-32B3-4D90-B932-525E40220BFA}" destId="{87CB6563-2A4B-4621-9670-10F903C9E90B}" srcOrd="2" destOrd="0" parTransId="{C6928ADA-E049-4881-B8BD-001F20F75A59}" sibTransId="{A23AB2F4-8060-48EC-9A43-366B5D2B0651}"/>
    <dgm:cxn modelId="{6BF4E799-E80A-4ACB-AC03-D8F3DCA39E44}" type="presOf" srcId="{A94F5AB9-DFD8-4F8C-9575-6176635ABDDC}" destId="{27ADF1CC-3079-45E9-BC23-3BC0593AC4E5}" srcOrd="0" destOrd="0" presId="urn:microsoft.com/office/officeart/2005/8/layout/vList2"/>
    <dgm:cxn modelId="{3E13F39B-C7E4-44D3-B514-8D65051EA545}" srcId="{77F46484-32B3-4D90-B932-525E40220BFA}" destId="{971CDEFC-133E-4A83-BCA6-1B2303C37270}" srcOrd="1" destOrd="0" parTransId="{02FC80F7-D30D-447D-8AAA-F424BA129B0E}" sibTransId="{66C3282A-98E2-4C40-9B05-7EC8333B5219}"/>
    <dgm:cxn modelId="{B87D62A3-33CC-434C-93FD-6ED73038DC7D}" type="presOf" srcId="{971CDEFC-133E-4A83-BCA6-1B2303C37270}" destId="{F393FC6F-4BB6-44AD-A00F-AB54A253FCA6}" srcOrd="0" destOrd="0" presId="urn:microsoft.com/office/officeart/2005/8/layout/vList2"/>
    <dgm:cxn modelId="{12435AA6-1DF6-4D7A-89C3-A8E20965D892}" srcId="{77F46484-32B3-4D90-B932-525E40220BFA}" destId="{3E7CF92C-8EFC-4C4E-A95B-21BD6E16E8E3}" srcOrd="0" destOrd="0" parTransId="{0D888A8E-5C53-44FB-8D49-4CC9DE156064}" sibTransId="{B51DC09F-7D8B-4316-B61F-CDBD402D5994}"/>
    <dgm:cxn modelId="{F70FCDE5-BD68-4FBC-AB09-FF7C17C40A92}" srcId="{77F46484-32B3-4D90-B932-525E40220BFA}" destId="{912F5229-80E6-4152-B75B-72BF210A66E1}" srcOrd="3" destOrd="0" parTransId="{881CFF86-C86B-4903-B7E3-CB2039D53788}" sibTransId="{44091793-38D4-4BA3-A541-E30583F38D50}"/>
    <dgm:cxn modelId="{ECA3CEE7-78B4-4C07-8561-BF72CB843882}" type="presOf" srcId="{E3E90EA7-070E-4967-8AB9-C1EEFA9FC0BA}" destId="{2F04F2D9-B269-48F0-B3B1-02D3775F25C4}" srcOrd="0" destOrd="0" presId="urn:microsoft.com/office/officeart/2005/8/layout/vList2"/>
    <dgm:cxn modelId="{5948AAE9-DC6C-4ECB-A6E6-2A8CC5315095}" srcId="{77F46484-32B3-4D90-B932-525E40220BFA}" destId="{E3E90EA7-070E-4967-8AB9-C1EEFA9FC0BA}" srcOrd="5" destOrd="0" parTransId="{310DEC46-8CB3-49EF-AC10-95F9C5792874}" sibTransId="{489D2922-08B9-4A90-A1CC-CAC20A011B99}"/>
    <dgm:cxn modelId="{6F1364F8-9AA4-4DE5-B83C-148FEFB14D0B}" type="presOf" srcId="{77F46484-32B3-4D90-B932-525E40220BFA}" destId="{22CDD820-6D67-4294-9CC6-21E88AAC59DF}" srcOrd="0" destOrd="0" presId="urn:microsoft.com/office/officeart/2005/8/layout/vList2"/>
    <dgm:cxn modelId="{B18CB0FA-118F-4D6A-8EEF-F979B1E65D75}" type="presOf" srcId="{87CB6563-2A4B-4621-9670-10F903C9E90B}" destId="{D3D2A468-027E-4F4A-B68D-8F27DA52CFC1}" srcOrd="0" destOrd="0" presId="urn:microsoft.com/office/officeart/2005/8/layout/vList2"/>
    <dgm:cxn modelId="{A01EEBF2-7039-4E6D-9038-4BA3197E44BD}" type="presParOf" srcId="{22CDD820-6D67-4294-9CC6-21E88AAC59DF}" destId="{6D9AD082-41AB-4A63-A711-12D5F6976B47}" srcOrd="0" destOrd="0" presId="urn:microsoft.com/office/officeart/2005/8/layout/vList2"/>
    <dgm:cxn modelId="{298366D5-F052-4EE1-83F6-876CF638EAD5}" type="presParOf" srcId="{22CDD820-6D67-4294-9CC6-21E88AAC59DF}" destId="{67769304-69E7-43E1-BADB-332B3B616813}" srcOrd="1" destOrd="0" presId="urn:microsoft.com/office/officeart/2005/8/layout/vList2"/>
    <dgm:cxn modelId="{00E8E43D-2CBB-4006-89FD-9B04A7A7E2A9}" type="presParOf" srcId="{22CDD820-6D67-4294-9CC6-21E88AAC59DF}" destId="{F393FC6F-4BB6-44AD-A00F-AB54A253FCA6}" srcOrd="2" destOrd="0" presId="urn:microsoft.com/office/officeart/2005/8/layout/vList2"/>
    <dgm:cxn modelId="{B18F03CE-57DA-499A-9341-82F2F8221434}" type="presParOf" srcId="{22CDD820-6D67-4294-9CC6-21E88AAC59DF}" destId="{6F5ADD96-116D-407D-AA53-BFD981888E14}" srcOrd="3" destOrd="0" presId="urn:microsoft.com/office/officeart/2005/8/layout/vList2"/>
    <dgm:cxn modelId="{D282A4E8-1778-49FD-9371-CBF3257D10BD}" type="presParOf" srcId="{22CDD820-6D67-4294-9CC6-21E88AAC59DF}" destId="{D3D2A468-027E-4F4A-B68D-8F27DA52CFC1}" srcOrd="4" destOrd="0" presId="urn:microsoft.com/office/officeart/2005/8/layout/vList2"/>
    <dgm:cxn modelId="{976D7DCA-634A-4F1D-8025-C5D53B9553F3}" type="presParOf" srcId="{22CDD820-6D67-4294-9CC6-21E88AAC59DF}" destId="{E5DBC7A1-2C4D-475A-AFB9-28995F0B3C3A}" srcOrd="5" destOrd="0" presId="urn:microsoft.com/office/officeart/2005/8/layout/vList2"/>
    <dgm:cxn modelId="{144340E5-44D9-4919-ADE5-9A3151BF69DF}" type="presParOf" srcId="{22CDD820-6D67-4294-9CC6-21E88AAC59DF}" destId="{806ABD3B-21F3-4E5A-B85A-A773D63ACDF9}" srcOrd="6" destOrd="0" presId="urn:microsoft.com/office/officeart/2005/8/layout/vList2"/>
    <dgm:cxn modelId="{CD397DCF-8295-466F-8B6D-AD02A42B255B}" type="presParOf" srcId="{22CDD820-6D67-4294-9CC6-21E88AAC59DF}" destId="{2FB6D2B0-6E77-4142-A20A-57CDD4A0A78C}" srcOrd="7" destOrd="0" presId="urn:microsoft.com/office/officeart/2005/8/layout/vList2"/>
    <dgm:cxn modelId="{42DD26D5-EE79-4DE2-A1B5-33C41A44655F}" type="presParOf" srcId="{22CDD820-6D67-4294-9CC6-21E88AAC59DF}" destId="{27ADF1CC-3079-45E9-BC23-3BC0593AC4E5}" srcOrd="8" destOrd="0" presId="urn:microsoft.com/office/officeart/2005/8/layout/vList2"/>
    <dgm:cxn modelId="{405F545F-6DF3-4B1A-900B-26A5ABD916BE}" type="presParOf" srcId="{22CDD820-6D67-4294-9CC6-21E88AAC59DF}" destId="{1ECE88BB-9715-48E1-B472-FF55E4A6AD51}" srcOrd="9" destOrd="0" presId="urn:microsoft.com/office/officeart/2005/8/layout/vList2"/>
    <dgm:cxn modelId="{CDC14BC7-05B6-4828-AAFB-F293453830A6}" type="presParOf" srcId="{22CDD820-6D67-4294-9CC6-21E88AAC59DF}" destId="{2F04F2D9-B269-48F0-B3B1-02D3775F25C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53D15-4EFD-40A1-9342-5BEA4257F2F7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1407C-418F-4500-B859-84EA44702978}">
      <dgm:prSet/>
      <dgm:spPr/>
      <dgm:t>
        <a:bodyPr/>
        <a:lstStyle/>
        <a:p>
          <a:r>
            <a:rPr lang="en-US" dirty="0"/>
            <a:t>Export Schools did their work by clicking the RECERTIFY Button on the Enrollment Report</a:t>
          </a:r>
        </a:p>
      </dgm:t>
    </dgm:pt>
    <dgm:pt modelId="{6044A1D8-D7ED-4152-B65A-10C017130D58}" type="parTrans" cxnId="{7A774DDB-0E94-41E3-9BB7-F3663E6482AA}">
      <dgm:prSet/>
      <dgm:spPr/>
      <dgm:t>
        <a:bodyPr/>
        <a:lstStyle/>
        <a:p>
          <a:endParaRPr lang="en-US"/>
        </a:p>
      </dgm:t>
    </dgm:pt>
    <dgm:pt modelId="{20900F4C-205C-4079-84A5-94D7B0C5CC04}" type="sibTrans" cxnId="{7A774DDB-0E94-41E3-9BB7-F3663E6482AA}">
      <dgm:prSet phldrT="1" phldr="0"/>
      <dgm:spPr/>
      <dgm:t>
        <a:bodyPr/>
        <a:lstStyle/>
        <a:p>
          <a:endParaRPr lang="en-US"/>
        </a:p>
      </dgm:t>
    </dgm:pt>
    <dgm:pt modelId="{B7FE7A56-39B1-42EE-AA58-5F597BF3F484}">
      <dgm:prSet/>
      <dgm:spPr/>
      <dgm:t>
        <a:bodyPr/>
        <a:lstStyle/>
        <a:p>
          <a:r>
            <a:rPr lang="en-US" dirty="0"/>
            <a:t>Import Schools need to approve the individual student and update the record – see next slide</a:t>
          </a:r>
        </a:p>
      </dgm:t>
    </dgm:pt>
    <dgm:pt modelId="{918733C4-2C15-4659-9B98-252BD9FBE3FC}" type="parTrans" cxnId="{399B0291-3F25-4041-82E3-8FE2238A6DC8}">
      <dgm:prSet/>
      <dgm:spPr/>
      <dgm:t>
        <a:bodyPr/>
        <a:lstStyle/>
        <a:p>
          <a:endParaRPr lang="en-US"/>
        </a:p>
      </dgm:t>
    </dgm:pt>
    <dgm:pt modelId="{F78935E9-37A6-49BD-9E9A-C1083B7F7A0B}" type="sibTrans" cxnId="{399B0291-3F25-4041-82E3-8FE2238A6DC8}">
      <dgm:prSet phldrT="2" phldr="0"/>
      <dgm:spPr/>
      <dgm:t>
        <a:bodyPr/>
        <a:lstStyle/>
        <a:p>
          <a:endParaRPr lang="en-US"/>
        </a:p>
      </dgm:t>
    </dgm:pt>
    <dgm:pt modelId="{8088C963-84A0-4D2E-9091-BE5B2BFE8426}" type="pres">
      <dgm:prSet presAssocID="{85553D15-4EFD-40A1-9342-5BEA4257F2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5EC201-E8A4-4E7A-A1DA-3CF0B4253C4E}" type="pres">
      <dgm:prSet presAssocID="{3961407C-418F-4500-B859-84EA44702978}" presName="hierRoot1" presStyleCnt="0"/>
      <dgm:spPr/>
    </dgm:pt>
    <dgm:pt modelId="{C4939047-F907-4408-AB0A-92E19A04A520}" type="pres">
      <dgm:prSet presAssocID="{3961407C-418F-4500-B859-84EA44702978}" presName="composite" presStyleCnt="0"/>
      <dgm:spPr/>
    </dgm:pt>
    <dgm:pt modelId="{4421E0C5-7897-41F4-B308-C5B4E403057A}" type="pres">
      <dgm:prSet presAssocID="{3961407C-418F-4500-B859-84EA44702978}" presName="background" presStyleLbl="node0" presStyleIdx="0" presStyleCnt="2"/>
      <dgm:spPr/>
    </dgm:pt>
    <dgm:pt modelId="{56C27619-FE43-4993-8D4D-14B52C6AD9BC}" type="pres">
      <dgm:prSet presAssocID="{3961407C-418F-4500-B859-84EA44702978}" presName="text" presStyleLbl="fgAcc0" presStyleIdx="0" presStyleCnt="2">
        <dgm:presLayoutVars>
          <dgm:chPref val="3"/>
        </dgm:presLayoutVars>
      </dgm:prSet>
      <dgm:spPr/>
    </dgm:pt>
    <dgm:pt modelId="{8BC735AB-0203-4EC0-BF2B-498A3D063931}" type="pres">
      <dgm:prSet presAssocID="{3961407C-418F-4500-B859-84EA44702978}" presName="hierChild2" presStyleCnt="0"/>
      <dgm:spPr/>
    </dgm:pt>
    <dgm:pt modelId="{3F065591-8245-447F-9013-BD7B688F61A6}" type="pres">
      <dgm:prSet presAssocID="{B7FE7A56-39B1-42EE-AA58-5F597BF3F484}" presName="hierRoot1" presStyleCnt="0"/>
      <dgm:spPr/>
    </dgm:pt>
    <dgm:pt modelId="{05A8E39E-CEAA-4FE9-9E40-66CDC9048C88}" type="pres">
      <dgm:prSet presAssocID="{B7FE7A56-39B1-42EE-AA58-5F597BF3F484}" presName="composite" presStyleCnt="0"/>
      <dgm:spPr/>
    </dgm:pt>
    <dgm:pt modelId="{81BD48A5-3472-43A5-905C-F51CE4A25B78}" type="pres">
      <dgm:prSet presAssocID="{B7FE7A56-39B1-42EE-AA58-5F597BF3F484}" presName="background" presStyleLbl="node0" presStyleIdx="1" presStyleCnt="2"/>
      <dgm:spPr/>
    </dgm:pt>
    <dgm:pt modelId="{DEBB09B0-09F6-4E65-B34D-4CE4DDDE1FF7}" type="pres">
      <dgm:prSet presAssocID="{B7FE7A56-39B1-42EE-AA58-5F597BF3F484}" presName="text" presStyleLbl="fgAcc0" presStyleIdx="1" presStyleCnt="2">
        <dgm:presLayoutVars>
          <dgm:chPref val="3"/>
        </dgm:presLayoutVars>
      </dgm:prSet>
      <dgm:spPr/>
    </dgm:pt>
    <dgm:pt modelId="{BB125D78-6B2A-401C-A0BE-FFDBA572511E}" type="pres">
      <dgm:prSet presAssocID="{B7FE7A56-39B1-42EE-AA58-5F597BF3F484}" presName="hierChild2" presStyleCnt="0"/>
      <dgm:spPr/>
    </dgm:pt>
  </dgm:ptLst>
  <dgm:cxnLst>
    <dgm:cxn modelId="{1F91A655-2684-4070-80A1-519F0D4A09FE}" type="presOf" srcId="{85553D15-4EFD-40A1-9342-5BEA4257F2F7}" destId="{8088C963-84A0-4D2E-9091-BE5B2BFE8426}" srcOrd="0" destOrd="0" presId="urn:microsoft.com/office/officeart/2005/8/layout/hierarchy1"/>
    <dgm:cxn modelId="{399B0291-3F25-4041-82E3-8FE2238A6DC8}" srcId="{85553D15-4EFD-40A1-9342-5BEA4257F2F7}" destId="{B7FE7A56-39B1-42EE-AA58-5F597BF3F484}" srcOrd="1" destOrd="0" parTransId="{918733C4-2C15-4659-9B98-252BD9FBE3FC}" sibTransId="{F78935E9-37A6-49BD-9E9A-C1083B7F7A0B}"/>
    <dgm:cxn modelId="{367845A8-A078-4FF3-8AA0-CC3917898DE3}" type="presOf" srcId="{3961407C-418F-4500-B859-84EA44702978}" destId="{56C27619-FE43-4993-8D4D-14B52C6AD9BC}" srcOrd="0" destOrd="0" presId="urn:microsoft.com/office/officeart/2005/8/layout/hierarchy1"/>
    <dgm:cxn modelId="{7A774DDB-0E94-41E3-9BB7-F3663E6482AA}" srcId="{85553D15-4EFD-40A1-9342-5BEA4257F2F7}" destId="{3961407C-418F-4500-B859-84EA44702978}" srcOrd="0" destOrd="0" parTransId="{6044A1D8-D7ED-4152-B65A-10C017130D58}" sibTransId="{20900F4C-205C-4079-84A5-94D7B0C5CC04}"/>
    <dgm:cxn modelId="{FBAA63F4-C8A6-450E-B96B-4B14A4FCA444}" type="presOf" srcId="{B7FE7A56-39B1-42EE-AA58-5F597BF3F484}" destId="{DEBB09B0-09F6-4E65-B34D-4CE4DDDE1FF7}" srcOrd="0" destOrd="0" presId="urn:microsoft.com/office/officeart/2005/8/layout/hierarchy1"/>
    <dgm:cxn modelId="{E6EB2A21-EC76-4916-9025-0868F2FD5EF2}" type="presParOf" srcId="{8088C963-84A0-4D2E-9091-BE5B2BFE8426}" destId="{C55EC201-E8A4-4E7A-A1DA-3CF0B4253C4E}" srcOrd="0" destOrd="0" presId="urn:microsoft.com/office/officeart/2005/8/layout/hierarchy1"/>
    <dgm:cxn modelId="{C02C3DF1-1316-4AF6-A404-B7D3EC3D4DE7}" type="presParOf" srcId="{C55EC201-E8A4-4E7A-A1DA-3CF0B4253C4E}" destId="{C4939047-F907-4408-AB0A-92E19A04A520}" srcOrd="0" destOrd="0" presId="urn:microsoft.com/office/officeart/2005/8/layout/hierarchy1"/>
    <dgm:cxn modelId="{AEC851D9-25EF-4D6A-B82B-85B417E677C1}" type="presParOf" srcId="{C4939047-F907-4408-AB0A-92E19A04A520}" destId="{4421E0C5-7897-41F4-B308-C5B4E403057A}" srcOrd="0" destOrd="0" presId="urn:microsoft.com/office/officeart/2005/8/layout/hierarchy1"/>
    <dgm:cxn modelId="{069379E2-1E40-4959-9378-D7A697A4A2D7}" type="presParOf" srcId="{C4939047-F907-4408-AB0A-92E19A04A520}" destId="{56C27619-FE43-4993-8D4D-14B52C6AD9BC}" srcOrd="1" destOrd="0" presId="urn:microsoft.com/office/officeart/2005/8/layout/hierarchy1"/>
    <dgm:cxn modelId="{F03A5D98-D1A0-4F78-ADF8-97D99693D8A7}" type="presParOf" srcId="{C55EC201-E8A4-4E7A-A1DA-3CF0B4253C4E}" destId="{8BC735AB-0203-4EC0-BF2B-498A3D063931}" srcOrd="1" destOrd="0" presId="urn:microsoft.com/office/officeart/2005/8/layout/hierarchy1"/>
    <dgm:cxn modelId="{38932B2C-D045-4059-9FB7-5CDEECC39C15}" type="presParOf" srcId="{8088C963-84A0-4D2E-9091-BE5B2BFE8426}" destId="{3F065591-8245-447F-9013-BD7B688F61A6}" srcOrd="1" destOrd="0" presId="urn:microsoft.com/office/officeart/2005/8/layout/hierarchy1"/>
    <dgm:cxn modelId="{0881A31B-650E-479C-8C96-CFC6F3DFD6F1}" type="presParOf" srcId="{3F065591-8245-447F-9013-BD7B688F61A6}" destId="{05A8E39E-CEAA-4FE9-9E40-66CDC9048C88}" srcOrd="0" destOrd="0" presId="urn:microsoft.com/office/officeart/2005/8/layout/hierarchy1"/>
    <dgm:cxn modelId="{E0BD9D60-7737-4946-BD79-E9A1157F65D0}" type="presParOf" srcId="{05A8E39E-CEAA-4FE9-9E40-66CDC9048C88}" destId="{81BD48A5-3472-43A5-905C-F51CE4A25B78}" srcOrd="0" destOrd="0" presId="urn:microsoft.com/office/officeart/2005/8/layout/hierarchy1"/>
    <dgm:cxn modelId="{B4F1FCEA-69CF-4EBF-A822-F38846E1B8A7}" type="presParOf" srcId="{05A8E39E-CEAA-4FE9-9E40-66CDC9048C88}" destId="{DEBB09B0-09F6-4E65-B34D-4CE4DDDE1FF7}" srcOrd="1" destOrd="0" presId="urn:microsoft.com/office/officeart/2005/8/layout/hierarchy1"/>
    <dgm:cxn modelId="{570D5620-2560-42E4-963F-0A71704A03FE}" type="presParOf" srcId="{3F065591-8245-447F-9013-BD7B688F61A6}" destId="{BB125D78-6B2A-401C-A0BE-FFDBA57251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8B220-F93C-4346-9A2A-27E2414BEEE7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DBDBE84-D09A-4156-81A7-3D54596A8B11}">
      <dgm:prSet/>
      <dgm:spPr/>
      <dgm:t>
        <a:bodyPr/>
        <a:lstStyle/>
        <a:p>
          <a:r>
            <a:rPr lang="en-US" dirty="0"/>
            <a:t>If you have students in the status of recertify, you will receive an email reminder from </a:t>
          </a:r>
          <a:r>
            <a:rPr lang="en-US" dirty="0">
              <a:hlinkClick xmlns:r="http://schemas.openxmlformats.org/officeDocument/2006/relationships" r:id="rId1"/>
            </a:rPr>
            <a:t>INFO@tuitionexchange.org</a:t>
          </a:r>
          <a:r>
            <a:rPr lang="en-US" dirty="0"/>
            <a:t> </a:t>
          </a:r>
        </a:p>
      </dgm:t>
    </dgm:pt>
    <dgm:pt modelId="{5B2E2E3B-E194-4274-A728-F92C5A80DF8D}" type="parTrans" cxnId="{5487C1C8-72AE-4B7A-B607-2A67A8843F06}">
      <dgm:prSet/>
      <dgm:spPr/>
      <dgm:t>
        <a:bodyPr/>
        <a:lstStyle/>
        <a:p>
          <a:endParaRPr lang="en-US"/>
        </a:p>
      </dgm:t>
    </dgm:pt>
    <dgm:pt modelId="{6D362B66-74CC-4F50-914F-6E84D04A0F04}" type="sibTrans" cxnId="{5487C1C8-72AE-4B7A-B607-2A67A8843F06}">
      <dgm:prSet phldrT="1" phldr="0"/>
      <dgm:spPr/>
      <dgm:t>
        <a:bodyPr/>
        <a:lstStyle/>
        <a:p>
          <a:endParaRPr lang="en-US"/>
        </a:p>
      </dgm:t>
    </dgm:pt>
    <dgm:pt modelId="{A0A18094-6EF8-4C8F-A935-DFAC74F72005}">
      <dgm:prSet/>
      <dgm:spPr/>
      <dgm:t>
        <a:bodyPr/>
        <a:lstStyle/>
        <a:p>
          <a:r>
            <a:rPr lang="en-US" dirty="0"/>
            <a:t>If you have continuing students yet to be recertified for the following academic year.  Students can be recertified on the Enrollment Report located in the Liaison Portal located at </a:t>
          </a:r>
          <a:r>
            <a:rPr lang="en-US" u="sng" dirty="0">
              <a:hlinkClick xmlns:r="http://schemas.openxmlformats.org/officeDocument/2006/relationships" r:id="rId2"/>
            </a:rPr>
            <a:t>https://telo.tuitionexchange.org</a:t>
          </a:r>
          <a:r>
            <a:rPr lang="en-US" dirty="0"/>
            <a:t>.</a:t>
          </a:r>
        </a:p>
      </dgm:t>
    </dgm:pt>
    <dgm:pt modelId="{A94C7F78-EB96-478F-BE9D-876B4E57E332}" type="parTrans" cxnId="{DF46A133-46B3-4453-B650-B25609265685}">
      <dgm:prSet/>
      <dgm:spPr/>
      <dgm:t>
        <a:bodyPr/>
        <a:lstStyle/>
        <a:p>
          <a:endParaRPr lang="en-US"/>
        </a:p>
      </dgm:t>
    </dgm:pt>
    <dgm:pt modelId="{8D6C21A1-FBC8-49C4-AE2D-7E3831BEE2E5}" type="sibTrans" cxnId="{DF46A133-46B3-4453-B650-B25609265685}">
      <dgm:prSet phldrT="2" phldr="0"/>
      <dgm:spPr/>
      <dgm:t>
        <a:bodyPr/>
        <a:lstStyle/>
        <a:p>
          <a:endParaRPr lang="en-US"/>
        </a:p>
      </dgm:t>
    </dgm:pt>
    <dgm:pt modelId="{493DEC3C-2422-4370-98E8-D81CE12A16FF}" type="pres">
      <dgm:prSet presAssocID="{EA28B220-F93C-4346-9A2A-27E2414BEE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2E3C2A-4BD2-4628-9F5B-FAC6D23EC0B3}" type="pres">
      <dgm:prSet presAssocID="{EDBDBE84-D09A-4156-81A7-3D54596A8B11}" presName="hierRoot1" presStyleCnt="0"/>
      <dgm:spPr/>
    </dgm:pt>
    <dgm:pt modelId="{C00967D5-F0BF-42D4-82D9-55E477D7A67B}" type="pres">
      <dgm:prSet presAssocID="{EDBDBE84-D09A-4156-81A7-3D54596A8B11}" presName="composite" presStyleCnt="0"/>
      <dgm:spPr/>
    </dgm:pt>
    <dgm:pt modelId="{80A71961-78B7-449A-8290-A9184C26BE5D}" type="pres">
      <dgm:prSet presAssocID="{EDBDBE84-D09A-4156-81A7-3D54596A8B11}" presName="background" presStyleLbl="node0" presStyleIdx="0" presStyleCnt="2"/>
      <dgm:spPr/>
    </dgm:pt>
    <dgm:pt modelId="{FEB773FB-7038-4C44-AE31-B9F0F7498FDD}" type="pres">
      <dgm:prSet presAssocID="{EDBDBE84-D09A-4156-81A7-3D54596A8B11}" presName="text" presStyleLbl="fgAcc0" presStyleIdx="0" presStyleCnt="2">
        <dgm:presLayoutVars>
          <dgm:chPref val="3"/>
        </dgm:presLayoutVars>
      </dgm:prSet>
      <dgm:spPr/>
    </dgm:pt>
    <dgm:pt modelId="{0718E65D-A822-4330-B732-074E8DAAB1E0}" type="pres">
      <dgm:prSet presAssocID="{EDBDBE84-D09A-4156-81A7-3D54596A8B11}" presName="hierChild2" presStyleCnt="0"/>
      <dgm:spPr/>
    </dgm:pt>
    <dgm:pt modelId="{6FDAF456-BEC9-4DE4-A574-24D92F1478E4}" type="pres">
      <dgm:prSet presAssocID="{A0A18094-6EF8-4C8F-A935-DFAC74F72005}" presName="hierRoot1" presStyleCnt="0"/>
      <dgm:spPr/>
    </dgm:pt>
    <dgm:pt modelId="{8AED8AA3-247D-42BD-ACC8-41442F27C3EF}" type="pres">
      <dgm:prSet presAssocID="{A0A18094-6EF8-4C8F-A935-DFAC74F72005}" presName="composite" presStyleCnt="0"/>
      <dgm:spPr/>
    </dgm:pt>
    <dgm:pt modelId="{8B9FCF8C-B342-4487-B1EA-8616C51A6309}" type="pres">
      <dgm:prSet presAssocID="{A0A18094-6EF8-4C8F-A935-DFAC74F72005}" presName="background" presStyleLbl="node0" presStyleIdx="1" presStyleCnt="2"/>
      <dgm:spPr/>
    </dgm:pt>
    <dgm:pt modelId="{095E1A43-7E7C-41A5-BA1C-C55C1A50C9F9}" type="pres">
      <dgm:prSet presAssocID="{A0A18094-6EF8-4C8F-A935-DFAC74F72005}" presName="text" presStyleLbl="fgAcc0" presStyleIdx="1" presStyleCnt="2">
        <dgm:presLayoutVars>
          <dgm:chPref val="3"/>
        </dgm:presLayoutVars>
      </dgm:prSet>
      <dgm:spPr/>
    </dgm:pt>
    <dgm:pt modelId="{157C0731-D0F5-4814-96AA-C9D3D3C1EE40}" type="pres">
      <dgm:prSet presAssocID="{A0A18094-6EF8-4C8F-A935-DFAC74F72005}" presName="hierChild2" presStyleCnt="0"/>
      <dgm:spPr/>
    </dgm:pt>
  </dgm:ptLst>
  <dgm:cxnLst>
    <dgm:cxn modelId="{DF46A133-46B3-4453-B650-B25609265685}" srcId="{EA28B220-F93C-4346-9A2A-27E2414BEEE7}" destId="{A0A18094-6EF8-4C8F-A935-DFAC74F72005}" srcOrd="1" destOrd="0" parTransId="{A94C7F78-EB96-478F-BE9D-876B4E57E332}" sibTransId="{8D6C21A1-FBC8-49C4-AE2D-7E3831BEE2E5}"/>
    <dgm:cxn modelId="{22C47C36-91AA-44EF-86A0-D162936C4984}" type="presOf" srcId="{A0A18094-6EF8-4C8F-A935-DFAC74F72005}" destId="{095E1A43-7E7C-41A5-BA1C-C55C1A50C9F9}" srcOrd="0" destOrd="0" presId="urn:microsoft.com/office/officeart/2005/8/layout/hierarchy1"/>
    <dgm:cxn modelId="{D6DA889D-8F5B-4166-A7F6-F1A94A4186D1}" type="presOf" srcId="{EA28B220-F93C-4346-9A2A-27E2414BEEE7}" destId="{493DEC3C-2422-4370-98E8-D81CE12A16FF}" srcOrd="0" destOrd="0" presId="urn:microsoft.com/office/officeart/2005/8/layout/hierarchy1"/>
    <dgm:cxn modelId="{5487C1C8-72AE-4B7A-B607-2A67A8843F06}" srcId="{EA28B220-F93C-4346-9A2A-27E2414BEEE7}" destId="{EDBDBE84-D09A-4156-81A7-3D54596A8B11}" srcOrd="0" destOrd="0" parTransId="{5B2E2E3B-E194-4274-A728-F92C5A80DF8D}" sibTransId="{6D362B66-74CC-4F50-914F-6E84D04A0F04}"/>
    <dgm:cxn modelId="{1B2C95D5-5FDC-4F96-9807-6D855BCDB470}" type="presOf" srcId="{EDBDBE84-D09A-4156-81A7-3D54596A8B11}" destId="{FEB773FB-7038-4C44-AE31-B9F0F7498FDD}" srcOrd="0" destOrd="0" presId="urn:microsoft.com/office/officeart/2005/8/layout/hierarchy1"/>
    <dgm:cxn modelId="{BD0DD262-03F8-4E9B-878B-871341D2AF11}" type="presParOf" srcId="{493DEC3C-2422-4370-98E8-D81CE12A16FF}" destId="{A22E3C2A-4BD2-4628-9F5B-FAC6D23EC0B3}" srcOrd="0" destOrd="0" presId="urn:microsoft.com/office/officeart/2005/8/layout/hierarchy1"/>
    <dgm:cxn modelId="{4BB72293-634F-4210-9363-0411B8A7D32D}" type="presParOf" srcId="{A22E3C2A-4BD2-4628-9F5B-FAC6D23EC0B3}" destId="{C00967D5-F0BF-42D4-82D9-55E477D7A67B}" srcOrd="0" destOrd="0" presId="urn:microsoft.com/office/officeart/2005/8/layout/hierarchy1"/>
    <dgm:cxn modelId="{40134836-739B-43B6-818E-142A743B09C5}" type="presParOf" srcId="{C00967D5-F0BF-42D4-82D9-55E477D7A67B}" destId="{80A71961-78B7-449A-8290-A9184C26BE5D}" srcOrd="0" destOrd="0" presId="urn:microsoft.com/office/officeart/2005/8/layout/hierarchy1"/>
    <dgm:cxn modelId="{5A25AFA6-5EA2-4192-982B-52534FECA277}" type="presParOf" srcId="{C00967D5-F0BF-42D4-82D9-55E477D7A67B}" destId="{FEB773FB-7038-4C44-AE31-B9F0F7498FDD}" srcOrd="1" destOrd="0" presId="urn:microsoft.com/office/officeart/2005/8/layout/hierarchy1"/>
    <dgm:cxn modelId="{E3049CA0-2DB1-49B6-A73E-8FC81073C670}" type="presParOf" srcId="{A22E3C2A-4BD2-4628-9F5B-FAC6D23EC0B3}" destId="{0718E65D-A822-4330-B732-074E8DAAB1E0}" srcOrd="1" destOrd="0" presId="urn:microsoft.com/office/officeart/2005/8/layout/hierarchy1"/>
    <dgm:cxn modelId="{4935DE3C-E263-4EE4-95AC-A55DB5254407}" type="presParOf" srcId="{493DEC3C-2422-4370-98E8-D81CE12A16FF}" destId="{6FDAF456-BEC9-4DE4-A574-24D92F1478E4}" srcOrd="1" destOrd="0" presId="urn:microsoft.com/office/officeart/2005/8/layout/hierarchy1"/>
    <dgm:cxn modelId="{65FF87EA-CD45-42E2-A0C4-060EE94A0E71}" type="presParOf" srcId="{6FDAF456-BEC9-4DE4-A574-24D92F1478E4}" destId="{8AED8AA3-247D-42BD-ACC8-41442F27C3EF}" srcOrd="0" destOrd="0" presId="urn:microsoft.com/office/officeart/2005/8/layout/hierarchy1"/>
    <dgm:cxn modelId="{94BECD3F-9E9B-4296-B811-A4742428E418}" type="presParOf" srcId="{8AED8AA3-247D-42BD-ACC8-41442F27C3EF}" destId="{8B9FCF8C-B342-4487-B1EA-8616C51A6309}" srcOrd="0" destOrd="0" presId="urn:microsoft.com/office/officeart/2005/8/layout/hierarchy1"/>
    <dgm:cxn modelId="{4CFAC1E5-6A21-4289-8E78-D7A693C03C93}" type="presParOf" srcId="{8AED8AA3-247D-42BD-ACC8-41442F27C3EF}" destId="{095E1A43-7E7C-41A5-BA1C-C55C1A50C9F9}" srcOrd="1" destOrd="0" presId="urn:microsoft.com/office/officeart/2005/8/layout/hierarchy1"/>
    <dgm:cxn modelId="{330C103E-9066-4C89-99E9-099C85CB33D6}" type="presParOf" srcId="{6FDAF456-BEC9-4DE4-A574-24D92F1478E4}" destId="{157C0731-D0F5-4814-96AA-C9D3D3C1EE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892578-081D-41D6-A06F-2321DD5F9A5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7DE8CA2-8967-401D-A839-0B47FD2FA515}">
      <dgm:prSet/>
      <dgm:spPr/>
      <dgm:t>
        <a:bodyPr/>
        <a:lstStyle/>
        <a:p>
          <a:pPr>
            <a:defRPr cap="all"/>
          </a:pPr>
          <a:r>
            <a:rPr lang="en-US" cap="none" dirty="0">
              <a:latin typeface="Arial Narrow" panose="020B0606020202030204" pitchFamily="34" charset="0"/>
            </a:rPr>
            <a:t>If your school is an E/I 3 school with open E/I 3 slots, you will receive the following email reminder from </a:t>
          </a:r>
          <a:r>
            <a:rPr lang="en-US" cap="none" dirty="0">
              <a:solidFill>
                <a:schemeClr val="tx1"/>
              </a:solidFill>
              <a:latin typeface="Arial Narrow" panose="020B0606020202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info@tuitionexchange.Org</a:t>
          </a:r>
          <a:r>
            <a:rPr lang="en-US" cap="none" dirty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</a:p>
      </dgm:t>
    </dgm:pt>
    <dgm:pt modelId="{C9CA8D42-E0FE-43DB-BA3E-19ED76048045}" type="parTrans" cxnId="{3A74EEF1-F80C-480C-BC7F-842E351558D4}">
      <dgm:prSet/>
      <dgm:spPr/>
      <dgm:t>
        <a:bodyPr/>
        <a:lstStyle/>
        <a:p>
          <a:endParaRPr lang="en-US"/>
        </a:p>
      </dgm:t>
    </dgm:pt>
    <dgm:pt modelId="{DAB845D7-90DB-4829-A586-A5DD27FC8346}" type="sibTrans" cxnId="{3A74EEF1-F80C-480C-BC7F-842E351558D4}">
      <dgm:prSet/>
      <dgm:spPr/>
      <dgm:t>
        <a:bodyPr/>
        <a:lstStyle/>
        <a:p>
          <a:endParaRPr lang="en-US"/>
        </a:p>
      </dgm:t>
    </dgm:pt>
    <dgm:pt modelId="{6AB01144-2D2B-4833-BA0A-4688217C5C65}">
      <dgm:prSet/>
      <dgm:spPr/>
      <dgm:t>
        <a:bodyPr/>
        <a:lstStyle/>
        <a:p>
          <a:pPr>
            <a:defRPr cap="all"/>
          </a:pPr>
          <a:r>
            <a:rPr lang="en-US" cap="none" dirty="0">
              <a:latin typeface="Arial Narrow" panose="020B0606020202030204" pitchFamily="34" charset="0"/>
            </a:rPr>
            <a:t>The email is your reminder of open E/I 3 slots students are selected inside the enrollment report</a:t>
          </a:r>
        </a:p>
      </dgm:t>
    </dgm:pt>
    <dgm:pt modelId="{F749CE0C-4FE4-4726-A070-65C49257D568}" type="parTrans" cxnId="{C34E5FB3-2825-4296-8240-C4364708E50B}">
      <dgm:prSet/>
      <dgm:spPr/>
      <dgm:t>
        <a:bodyPr/>
        <a:lstStyle/>
        <a:p>
          <a:endParaRPr lang="en-US"/>
        </a:p>
      </dgm:t>
    </dgm:pt>
    <dgm:pt modelId="{A5B9BC36-C12F-4AC0-BCDE-033EF5730AEF}" type="sibTrans" cxnId="{C34E5FB3-2825-4296-8240-C4364708E50B}">
      <dgm:prSet/>
      <dgm:spPr/>
      <dgm:t>
        <a:bodyPr/>
        <a:lstStyle/>
        <a:p>
          <a:endParaRPr lang="en-US"/>
        </a:p>
      </dgm:t>
    </dgm:pt>
    <dgm:pt modelId="{9A72276F-4EAA-48EE-BC01-9CE8CAB9C848}">
      <dgm:prSet/>
      <dgm:spPr/>
      <dgm:t>
        <a:bodyPr/>
        <a:lstStyle/>
        <a:p>
          <a:pPr>
            <a:defRPr cap="all"/>
          </a:pPr>
          <a:r>
            <a:rPr lang="en-US" cap="none" dirty="0">
              <a:solidFill>
                <a:schemeClr val="tx1"/>
              </a:solidFill>
              <a:latin typeface="Arial Narrow" panose="020B0606020202030204" pitchFamily="34" charset="0"/>
            </a:rPr>
            <a:t>See slide 22 for a visual how-to reminder</a:t>
          </a:r>
        </a:p>
      </dgm:t>
    </dgm:pt>
    <dgm:pt modelId="{9711DF31-5D8C-4AC5-9608-426CE9D7A6B8}" type="parTrans" cxnId="{6DBF9039-604A-445A-9AED-E64747EB7F2E}">
      <dgm:prSet/>
      <dgm:spPr/>
      <dgm:t>
        <a:bodyPr/>
        <a:lstStyle/>
        <a:p>
          <a:endParaRPr lang="en-US"/>
        </a:p>
      </dgm:t>
    </dgm:pt>
    <dgm:pt modelId="{E21AAD69-1041-4CB0-B182-BA6ACF8295E6}" type="sibTrans" cxnId="{6DBF9039-604A-445A-9AED-E64747EB7F2E}">
      <dgm:prSet/>
      <dgm:spPr/>
      <dgm:t>
        <a:bodyPr/>
        <a:lstStyle/>
        <a:p>
          <a:endParaRPr lang="en-US"/>
        </a:p>
      </dgm:t>
    </dgm:pt>
    <dgm:pt modelId="{1D0037FC-CFCF-4AF8-9065-6F3B023CC7AD}" type="pres">
      <dgm:prSet presAssocID="{BB892578-081D-41D6-A06F-2321DD5F9A58}" presName="root" presStyleCnt="0">
        <dgm:presLayoutVars>
          <dgm:dir/>
          <dgm:resizeHandles val="exact"/>
        </dgm:presLayoutVars>
      </dgm:prSet>
      <dgm:spPr/>
    </dgm:pt>
    <dgm:pt modelId="{95F4FE1C-070C-4A7F-90E1-1AB57BDC8ED6}" type="pres">
      <dgm:prSet presAssocID="{77DE8CA2-8967-401D-A839-0B47FD2FA515}" presName="compNode" presStyleCnt="0"/>
      <dgm:spPr/>
    </dgm:pt>
    <dgm:pt modelId="{891C0F67-954A-4E31-BE3F-527A18D649E5}" type="pres">
      <dgm:prSet presAssocID="{77DE8CA2-8967-401D-A839-0B47FD2FA515}" presName="iconBgRect" presStyleLbl="bgShp" presStyleIdx="0" presStyleCnt="3" custLinFactNeighborX="-986" custLinFactNeighborY="-3942"/>
      <dgm:spPr/>
    </dgm:pt>
    <dgm:pt modelId="{EAFC0BDC-190B-4A50-86F7-ABD41BD583F7}" type="pres">
      <dgm:prSet presAssocID="{77DE8CA2-8967-401D-A839-0B47FD2FA515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FFC9D0DC-0087-40B1-A731-217DAD14E0A4}" type="pres">
      <dgm:prSet presAssocID="{77DE8CA2-8967-401D-A839-0B47FD2FA515}" presName="spaceRect" presStyleCnt="0"/>
      <dgm:spPr/>
    </dgm:pt>
    <dgm:pt modelId="{B650FC2E-14EF-4FB5-BC1B-DB94CC1B4A06}" type="pres">
      <dgm:prSet presAssocID="{77DE8CA2-8967-401D-A839-0B47FD2FA515}" presName="textRect" presStyleLbl="revTx" presStyleIdx="0" presStyleCnt="3">
        <dgm:presLayoutVars>
          <dgm:chMax val="1"/>
          <dgm:chPref val="1"/>
        </dgm:presLayoutVars>
      </dgm:prSet>
      <dgm:spPr/>
    </dgm:pt>
    <dgm:pt modelId="{BC29F610-C7C2-4CC7-A541-C8F4B5AEB799}" type="pres">
      <dgm:prSet presAssocID="{DAB845D7-90DB-4829-A586-A5DD27FC8346}" presName="sibTrans" presStyleCnt="0"/>
      <dgm:spPr/>
    </dgm:pt>
    <dgm:pt modelId="{DC3F1C0B-16BE-4973-BB8E-793738252DB4}" type="pres">
      <dgm:prSet presAssocID="{6AB01144-2D2B-4833-BA0A-4688217C5C65}" presName="compNode" presStyleCnt="0"/>
      <dgm:spPr/>
    </dgm:pt>
    <dgm:pt modelId="{8C6848FC-D43D-4ECD-8C2A-937F5A7B8369}" type="pres">
      <dgm:prSet presAssocID="{6AB01144-2D2B-4833-BA0A-4688217C5C65}" presName="iconBgRect" presStyleLbl="bgShp" presStyleIdx="1" presStyleCnt="3"/>
      <dgm:spPr/>
    </dgm:pt>
    <dgm:pt modelId="{A80FC7BB-FF7E-41EC-AAC9-301619C6442E}" type="pres">
      <dgm:prSet presAssocID="{6AB01144-2D2B-4833-BA0A-4688217C5C65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D05A93BC-C7F2-4A6D-BEDA-FD421FAECCE7}" type="pres">
      <dgm:prSet presAssocID="{6AB01144-2D2B-4833-BA0A-4688217C5C65}" presName="spaceRect" presStyleCnt="0"/>
      <dgm:spPr/>
    </dgm:pt>
    <dgm:pt modelId="{9ADD68D1-DCC9-43CD-A19B-4EE659E7E490}" type="pres">
      <dgm:prSet presAssocID="{6AB01144-2D2B-4833-BA0A-4688217C5C65}" presName="textRect" presStyleLbl="revTx" presStyleIdx="1" presStyleCnt="3">
        <dgm:presLayoutVars>
          <dgm:chMax val="1"/>
          <dgm:chPref val="1"/>
        </dgm:presLayoutVars>
      </dgm:prSet>
      <dgm:spPr/>
    </dgm:pt>
    <dgm:pt modelId="{23B2DDEE-3254-4A61-930F-C8F90D8994EE}" type="pres">
      <dgm:prSet presAssocID="{A5B9BC36-C12F-4AC0-BCDE-033EF5730AEF}" presName="sibTrans" presStyleCnt="0"/>
      <dgm:spPr/>
    </dgm:pt>
    <dgm:pt modelId="{D6A909F5-AEA1-4A4D-8148-1EE12586C565}" type="pres">
      <dgm:prSet presAssocID="{9A72276F-4EAA-48EE-BC01-9CE8CAB9C848}" presName="compNode" presStyleCnt="0"/>
      <dgm:spPr/>
    </dgm:pt>
    <dgm:pt modelId="{FD938D61-C9EF-47B3-9D3B-D67A1D164D96}" type="pres">
      <dgm:prSet presAssocID="{9A72276F-4EAA-48EE-BC01-9CE8CAB9C848}" presName="iconBgRect" presStyleLbl="bgShp" presStyleIdx="2" presStyleCnt="3"/>
      <dgm:spPr/>
    </dgm:pt>
    <dgm:pt modelId="{9D048FFE-CB01-44CC-8EF6-AAE4F0D8F9F2}" type="pres">
      <dgm:prSet presAssocID="{9A72276F-4EAA-48EE-BC01-9CE8CAB9C848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8973C8BE-3679-4AE1-9AB0-AB282E10FCAA}" type="pres">
      <dgm:prSet presAssocID="{9A72276F-4EAA-48EE-BC01-9CE8CAB9C848}" presName="spaceRect" presStyleCnt="0"/>
      <dgm:spPr/>
    </dgm:pt>
    <dgm:pt modelId="{8C5BDBA8-5314-443A-A0ED-FD39BF39169A}" type="pres">
      <dgm:prSet presAssocID="{9A72276F-4EAA-48EE-BC01-9CE8CAB9C84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DBF9039-604A-445A-9AED-E64747EB7F2E}" srcId="{BB892578-081D-41D6-A06F-2321DD5F9A58}" destId="{9A72276F-4EAA-48EE-BC01-9CE8CAB9C848}" srcOrd="2" destOrd="0" parTransId="{9711DF31-5D8C-4AC5-9608-426CE9D7A6B8}" sibTransId="{E21AAD69-1041-4CB0-B182-BA6ACF8295E6}"/>
    <dgm:cxn modelId="{97E75774-5EAF-4E67-94C2-78761439BEC5}" type="presOf" srcId="{6AB01144-2D2B-4833-BA0A-4688217C5C65}" destId="{9ADD68D1-DCC9-43CD-A19B-4EE659E7E490}" srcOrd="0" destOrd="0" presId="urn:microsoft.com/office/officeart/2018/5/layout/IconCircleLabelList"/>
    <dgm:cxn modelId="{C34E5FB3-2825-4296-8240-C4364708E50B}" srcId="{BB892578-081D-41D6-A06F-2321DD5F9A58}" destId="{6AB01144-2D2B-4833-BA0A-4688217C5C65}" srcOrd="1" destOrd="0" parTransId="{F749CE0C-4FE4-4726-A070-65C49257D568}" sibTransId="{A5B9BC36-C12F-4AC0-BCDE-033EF5730AEF}"/>
    <dgm:cxn modelId="{8BD569C5-D0B2-4BF0-92B2-73AEE145EBC4}" type="presOf" srcId="{77DE8CA2-8967-401D-A839-0B47FD2FA515}" destId="{B650FC2E-14EF-4FB5-BC1B-DB94CC1B4A06}" srcOrd="0" destOrd="0" presId="urn:microsoft.com/office/officeart/2018/5/layout/IconCircleLabelList"/>
    <dgm:cxn modelId="{D6764EDA-1D9C-4A5F-A052-5B03E8FAD28D}" type="presOf" srcId="{BB892578-081D-41D6-A06F-2321DD5F9A58}" destId="{1D0037FC-CFCF-4AF8-9065-6F3B023CC7AD}" srcOrd="0" destOrd="0" presId="urn:microsoft.com/office/officeart/2018/5/layout/IconCircleLabelList"/>
    <dgm:cxn modelId="{78749FE6-DDD7-4D17-B879-D8622ADBFCCB}" type="presOf" srcId="{9A72276F-4EAA-48EE-BC01-9CE8CAB9C848}" destId="{8C5BDBA8-5314-443A-A0ED-FD39BF39169A}" srcOrd="0" destOrd="0" presId="urn:microsoft.com/office/officeart/2018/5/layout/IconCircleLabelList"/>
    <dgm:cxn modelId="{3A74EEF1-F80C-480C-BC7F-842E351558D4}" srcId="{BB892578-081D-41D6-A06F-2321DD5F9A58}" destId="{77DE8CA2-8967-401D-A839-0B47FD2FA515}" srcOrd="0" destOrd="0" parTransId="{C9CA8D42-E0FE-43DB-BA3E-19ED76048045}" sibTransId="{DAB845D7-90DB-4829-A586-A5DD27FC8346}"/>
    <dgm:cxn modelId="{DA9EC459-A34A-408D-A4EC-8C28281EE8DF}" type="presParOf" srcId="{1D0037FC-CFCF-4AF8-9065-6F3B023CC7AD}" destId="{95F4FE1C-070C-4A7F-90E1-1AB57BDC8ED6}" srcOrd="0" destOrd="0" presId="urn:microsoft.com/office/officeart/2018/5/layout/IconCircleLabelList"/>
    <dgm:cxn modelId="{3F247706-3286-49A6-B2F9-DE5010008504}" type="presParOf" srcId="{95F4FE1C-070C-4A7F-90E1-1AB57BDC8ED6}" destId="{891C0F67-954A-4E31-BE3F-527A18D649E5}" srcOrd="0" destOrd="0" presId="urn:microsoft.com/office/officeart/2018/5/layout/IconCircleLabelList"/>
    <dgm:cxn modelId="{DEF13805-3732-4D66-8059-68D6EB3A70A8}" type="presParOf" srcId="{95F4FE1C-070C-4A7F-90E1-1AB57BDC8ED6}" destId="{EAFC0BDC-190B-4A50-86F7-ABD41BD583F7}" srcOrd="1" destOrd="0" presId="urn:microsoft.com/office/officeart/2018/5/layout/IconCircleLabelList"/>
    <dgm:cxn modelId="{736C0E3C-6CC6-4D18-BF85-15C227951B3D}" type="presParOf" srcId="{95F4FE1C-070C-4A7F-90E1-1AB57BDC8ED6}" destId="{FFC9D0DC-0087-40B1-A731-217DAD14E0A4}" srcOrd="2" destOrd="0" presId="urn:microsoft.com/office/officeart/2018/5/layout/IconCircleLabelList"/>
    <dgm:cxn modelId="{5F7C21A9-EF95-46A4-B5EF-46E841480C93}" type="presParOf" srcId="{95F4FE1C-070C-4A7F-90E1-1AB57BDC8ED6}" destId="{B650FC2E-14EF-4FB5-BC1B-DB94CC1B4A06}" srcOrd="3" destOrd="0" presId="urn:microsoft.com/office/officeart/2018/5/layout/IconCircleLabelList"/>
    <dgm:cxn modelId="{A86FF4E2-A181-4B42-B46B-D0795B3CA6C2}" type="presParOf" srcId="{1D0037FC-CFCF-4AF8-9065-6F3B023CC7AD}" destId="{BC29F610-C7C2-4CC7-A541-C8F4B5AEB799}" srcOrd="1" destOrd="0" presId="urn:microsoft.com/office/officeart/2018/5/layout/IconCircleLabelList"/>
    <dgm:cxn modelId="{9C1EFC45-7E0D-48AF-B748-1FAF562CE2F7}" type="presParOf" srcId="{1D0037FC-CFCF-4AF8-9065-6F3B023CC7AD}" destId="{DC3F1C0B-16BE-4973-BB8E-793738252DB4}" srcOrd="2" destOrd="0" presId="urn:microsoft.com/office/officeart/2018/5/layout/IconCircleLabelList"/>
    <dgm:cxn modelId="{E25A0622-D21B-4524-A390-24E2B0DF5E1E}" type="presParOf" srcId="{DC3F1C0B-16BE-4973-BB8E-793738252DB4}" destId="{8C6848FC-D43D-4ECD-8C2A-937F5A7B8369}" srcOrd="0" destOrd="0" presId="urn:microsoft.com/office/officeart/2018/5/layout/IconCircleLabelList"/>
    <dgm:cxn modelId="{20B8F3AA-5488-429D-A2EA-971B84D5E368}" type="presParOf" srcId="{DC3F1C0B-16BE-4973-BB8E-793738252DB4}" destId="{A80FC7BB-FF7E-41EC-AAC9-301619C6442E}" srcOrd="1" destOrd="0" presId="urn:microsoft.com/office/officeart/2018/5/layout/IconCircleLabelList"/>
    <dgm:cxn modelId="{8003FF82-F938-4B5B-8C3E-271B9832D1AF}" type="presParOf" srcId="{DC3F1C0B-16BE-4973-BB8E-793738252DB4}" destId="{D05A93BC-C7F2-4A6D-BEDA-FD421FAECCE7}" srcOrd="2" destOrd="0" presId="urn:microsoft.com/office/officeart/2018/5/layout/IconCircleLabelList"/>
    <dgm:cxn modelId="{0C247846-A4B6-4C8C-A9A9-A317DA1B568E}" type="presParOf" srcId="{DC3F1C0B-16BE-4973-BB8E-793738252DB4}" destId="{9ADD68D1-DCC9-43CD-A19B-4EE659E7E490}" srcOrd="3" destOrd="0" presId="urn:microsoft.com/office/officeart/2018/5/layout/IconCircleLabelList"/>
    <dgm:cxn modelId="{7143EA1F-2824-4B20-A849-329211FCA56D}" type="presParOf" srcId="{1D0037FC-CFCF-4AF8-9065-6F3B023CC7AD}" destId="{23B2DDEE-3254-4A61-930F-C8F90D8994EE}" srcOrd="3" destOrd="0" presId="urn:microsoft.com/office/officeart/2018/5/layout/IconCircleLabelList"/>
    <dgm:cxn modelId="{E425FCB1-B5E6-4482-8DDD-67C8A80F2542}" type="presParOf" srcId="{1D0037FC-CFCF-4AF8-9065-6F3B023CC7AD}" destId="{D6A909F5-AEA1-4A4D-8148-1EE12586C565}" srcOrd="4" destOrd="0" presId="urn:microsoft.com/office/officeart/2018/5/layout/IconCircleLabelList"/>
    <dgm:cxn modelId="{B4E831A8-C31A-46BC-BF6E-B3499515AEAB}" type="presParOf" srcId="{D6A909F5-AEA1-4A4D-8148-1EE12586C565}" destId="{FD938D61-C9EF-47B3-9D3B-D67A1D164D96}" srcOrd="0" destOrd="0" presId="urn:microsoft.com/office/officeart/2018/5/layout/IconCircleLabelList"/>
    <dgm:cxn modelId="{8B1AB57D-87B7-41B5-A04A-2E7EF8AF1365}" type="presParOf" srcId="{D6A909F5-AEA1-4A4D-8148-1EE12586C565}" destId="{9D048FFE-CB01-44CC-8EF6-AAE4F0D8F9F2}" srcOrd="1" destOrd="0" presId="urn:microsoft.com/office/officeart/2018/5/layout/IconCircleLabelList"/>
    <dgm:cxn modelId="{88DCFD41-A9A8-4555-B4C4-41E19CCA3B02}" type="presParOf" srcId="{D6A909F5-AEA1-4A4D-8148-1EE12586C565}" destId="{8973C8BE-3679-4AE1-9AB0-AB282E10FCAA}" srcOrd="2" destOrd="0" presId="urn:microsoft.com/office/officeart/2018/5/layout/IconCircleLabelList"/>
    <dgm:cxn modelId="{BFADD808-65B0-4B2A-87DA-F0F43D56955B}" type="presParOf" srcId="{D6A909F5-AEA1-4A4D-8148-1EE12586C565}" destId="{8C5BDBA8-5314-443A-A0ED-FD39BF39169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B09AE2-B284-44DF-B4E7-4D0E10222C0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ECB70AD-1CDF-41F2-80FA-4507E204E9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Every time you click Submit on your Enrollment Report a new Participation Fee Statement generates</a:t>
          </a:r>
        </a:p>
      </dgm:t>
    </dgm:pt>
    <dgm:pt modelId="{955F2F07-B174-4973-89F4-3D5B25F72A31}" type="parTrans" cxnId="{63174263-9DD8-4BBD-8470-0F1D9FDA64C0}">
      <dgm:prSet/>
      <dgm:spPr/>
      <dgm:t>
        <a:bodyPr/>
        <a:lstStyle/>
        <a:p>
          <a:endParaRPr lang="en-US"/>
        </a:p>
      </dgm:t>
    </dgm:pt>
    <dgm:pt modelId="{8C0D4F7F-8CB8-484E-A593-1200A028D122}" type="sibTrans" cxnId="{63174263-9DD8-4BBD-8470-0F1D9FDA64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9ACE0D-9A72-4A44-8A54-3BBF2E729F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your Participation Fee Statement carefully</a:t>
          </a:r>
        </a:p>
      </dgm:t>
    </dgm:pt>
    <dgm:pt modelId="{76BC0201-F653-4EEE-A317-9A87AB3ED8F2}" type="parTrans" cxnId="{FB5D88EB-B169-41AE-8A40-4119C8A2F2DD}">
      <dgm:prSet/>
      <dgm:spPr/>
      <dgm:t>
        <a:bodyPr/>
        <a:lstStyle/>
        <a:p>
          <a:endParaRPr lang="en-US"/>
        </a:p>
      </dgm:t>
    </dgm:pt>
    <dgm:pt modelId="{FD068539-3466-4CFF-8799-EF8660E8458C}" type="sibTrans" cxnId="{FB5D88EB-B169-41AE-8A40-4119C8A2F2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54812AD-C4B1-4047-AF28-761F29DE3A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owe – please remit payment upon receipt</a:t>
          </a:r>
        </a:p>
        <a:p>
          <a:pPr>
            <a:lnSpc>
              <a:spcPct val="100000"/>
            </a:lnSpc>
          </a:pPr>
          <a:r>
            <a:rPr lang="en-US" dirty="0"/>
            <a:t>Due to COVID-19 we updated our billing address, please note the change on your Invoice.</a:t>
          </a:r>
        </a:p>
      </dgm:t>
    </dgm:pt>
    <dgm:pt modelId="{69B6AD2D-F40A-4856-B3FB-1BDF6C1BA6E7}" type="parTrans" cxnId="{E385D0D2-509A-4B7C-A60C-925E3937BADA}">
      <dgm:prSet/>
      <dgm:spPr/>
      <dgm:t>
        <a:bodyPr/>
        <a:lstStyle/>
        <a:p>
          <a:endParaRPr lang="en-US"/>
        </a:p>
      </dgm:t>
    </dgm:pt>
    <dgm:pt modelId="{481C46F2-FF5A-40F8-AFAD-D60B6064D9B5}" type="sibTrans" cxnId="{E385D0D2-509A-4B7C-A60C-925E3937BAD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1DC201-89C5-4A27-A287-B607A280FA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have a zero balance – THANK YOU!</a:t>
          </a:r>
        </a:p>
      </dgm:t>
    </dgm:pt>
    <dgm:pt modelId="{5571E259-D3B3-4CAE-A8E6-2236A3503D24}" type="parTrans" cxnId="{AF7075A6-F663-4383-B029-8380DB5880DD}">
      <dgm:prSet/>
      <dgm:spPr/>
      <dgm:t>
        <a:bodyPr/>
        <a:lstStyle/>
        <a:p>
          <a:endParaRPr lang="en-US"/>
        </a:p>
      </dgm:t>
    </dgm:pt>
    <dgm:pt modelId="{6A36AACA-BCD2-4856-942C-BA5F02C21856}" type="sibTrans" cxnId="{AF7075A6-F663-4383-B029-8380DB5880DD}">
      <dgm:prSet/>
      <dgm:spPr/>
      <dgm:t>
        <a:bodyPr/>
        <a:lstStyle/>
        <a:p>
          <a:endParaRPr lang="en-US"/>
        </a:p>
      </dgm:t>
    </dgm:pt>
    <dgm:pt modelId="{8BE199CF-FF9D-4F44-A611-EE99B0C452E7}" type="pres">
      <dgm:prSet presAssocID="{94B09AE2-B284-44DF-B4E7-4D0E10222C08}" presName="root" presStyleCnt="0">
        <dgm:presLayoutVars>
          <dgm:dir/>
          <dgm:resizeHandles val="exact"/>
        </dgm:presLayoutVars>
      </dgm:prSet>
      <dgm:spPr/>
    </dgm:pt>
    <dgm:pt modelId="{1372BCAC-EDC6-48D1-AC28-6F7E1100477A}" type="pres">
      <dgm:prSet presAssocID="{94B09AE2-B284-44DF-B4E7-4D0E10222C08}" presName="container" presStyleCnt="0">
        <dgm:presLayoutVars>
          <dgm:dir/>
          <dgm:resizeHandles val="exact"/>
        </dgm:presLayoutVars>
      </dgm:prSet>
      <dgm:spPr/>
    </dgm:pt>
    <dgm:pt modelId="{2FEC1C28-0317-4A11-A886-80468931FE62}" type="pres">
      <dgm:prSet presAssocID="{9ECB70AD-1CDF-41F2-80FA-4507E204E9B8}" presName="compNode" presStyleCnt="0"/>
      <dgm:spPr/>
    </dgm:pt>
    <dgm:pt modelId="{C73693F9-D94B-4967-8413-759B2747F584}" type="pres">
      <dgm:prSet presAssocID="{9ECB70AD-1CDF-41F2-80FA-4507E204E9B8}" presName="iconBgRect" presStyleLbl="bgShp" presStyleIdx="0" presStyleCnt="4"/>
      <dgm:spPr/>
    </dgm:pt>
    <dgm:pt modelId="{323F5723-6AAF-47CF-8BD2-2217DD4229A9}" type="pres">
      <dgm:prSet presAssocID="{9ECB70AD-1CDF-41F2-80FA-4507E204E9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81DDC032-11E3-4BFD-97F5-052AC5CED0AB}" type="pres">
      <dgm:prSet presAssocID="{9ECB70AD-1CDF-41F2-80FA-4507E204E9B8}" presName="spaceRect" presStyleCnt="0"/>
      <dgm:spPr/>
    </dgm:pt>
    <dgm:pt modelId="{C07ACB4A-E979-4F8D-8232-4C71B9D0741C}" type="pres">
      <dgm:prSet presAssocID="{9ECB70AD-1CDF-41F2-80FA-4507E204E9B8}" presName="textRect" presStyleLbl="revTx" presStyleIdx="0" presStyleCnt="4">
        <dgm:presLayoutVars>
          <dgm:chMax val="1"/>
          <dgm:chPref val="1"/>
        </dgm:presLayoutVars>
      </dgm:prSet>
      <dgm:spPr/>
    </dgm:pt>
    <dgm:pt modelId="{BA8B0990-E4B5-40C9-976B-66DEAC11DCE0}" type="pres">
      <dgm:prSet presAssocID="{8C0D4F7F-8CB8-484E-A593-1200A028D122}" presName="sibTrans" presStyleLbl="sibTrans2D1" presStyleIdx="0" presStyleCnt="0"/>
      <dgm:spPr/>
    </dgm:pt>
    <dgm:pt modelId="{A4C6044B-12B4-444B-84CF-633035A3F2B7}" type="pres">
      <dgm:prSet presAssocID="{B79ACE0D-9A72-4A44-8A54-3BBF2E729FC2}" presName="compNode" presStyleCnt="0"/>
      <dgm:spPr/>
    </dgm:pt>
    <dgm:pt modelId="{187B29B4-3C7E-4D65-A6F0-9BEA215817C6}" type="pres">
      <dgm:prSet presAssocID="{B79ACE0D-9A72-4A44-8A54-3BBF2E729FC2}" presName="iconBgRect" presStyleLbl="bgShp" presStyleIdx="1" presStyleCnt="4"/>
      <dgm:spPr/>
    </dgm:pt>
    <dgm:pt modelId="{36625172-64B3-4648-A57C-E9B39D4E6B9B}" type="pres">
      <dgm:prSet presAssocID="{B79ACE0D-9A72-4A44-8A54-3BBF2E729FC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73E1626-42DD-46D5-BDA9-E5BC739BBC54}" type="pres">
      <dgm:prSet presAssocID="{B79ACE0D-9A72-4A44-8A54-3BBF2E729FC2}" presName="spaceRect" presStyleCnt="0"/>
      <dgm:spPr/>
    </dgm:pt>
    <dgm:pt modelId="{38436797-73B9-4633-BEF4-491165A78CA0}" type="pres">
      <dgm:prSet presAssocID="{B79ACE0D-9A72-4A44-8A54-3BBF2E729FC2}" presName="textRect" presStyleLbl="revTx" presStyleIdx="1" presStyleCnt="4">
        <dgm:presLayoutVars>
          <dgm:chMax val="1"/>
          <dgm:chPref val="1"/>
        </dgm:presLayoutVars>
      </dgm:prSet>
      <dgm:spPr/>
    </dgm:pt>
    <dgm:pt modelId="{7E739AD4-6697-4469-923D-D9E7227C0513}" type="pres">
      <dgm:prSet presAssocID="{FD068539-3466-4CFF-8799-EF8660E8458C}" presName="sibTrans" presStyleLbl="sibTrans2D1" presStyleIdx="0" presStyleCnt="0"/>
      <dgm:spPr/>
    </dgm:pt>
    <dgm:pt modelId="{40732EA0-9DA9-4DFF-B68F-FED8CE8FBFC2}" type="pres">
      <dgm:prSet presAssocID="{454812AD-C4B1-4047-AF28-761F29DE3AF7}" presName="compNode" presStyleCnt="0"/>
      <dgm:spPr/>
    </dgm:pt>
    <dgm:pt modelId="{AADBD47C-62B3-48C1-B094-1E3EF2585293}" type="pres">
      <dgm:prSet presAssocID="{454812AD-C4B1-4047-AF28-761F29DE3AF7}" presName="iconBgRect" presStyleLbl="bgShp" presStyleIdx="2" presStyleCnt="4"/>
      <dgm:spPr/>
    </dgm:pt>
    <dgm:pt modelId="{F348AC5E-8ECC-4B4B-BA4B-832E72EC5C6F}" type="pres">
      <dgm:prSet presAssocID="{454812AD-C4B1-4047-AF28-761F29DE3AF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8D38E6A8-D936-43D1-8DA6-4F124D28CE61}" type="pres">
      <dgm:prSet presAssocID="{454812AD-C4B1-4047-AF28-761F29DE3AF7}" presName="spaceRect" presStyleCnt="0"/>
      <dgm:spPr/>
    </dgm:pt>
    <dgm:pt modelId="{865C17FB-B259-4D78-A01B-61374A12C190}" type="pres">
      <dgm:prSet presAssocID="{454812AD-C4B1-4047-AF28-761F29DE3AF7}" presName="textRect" presStyleLbl="revTx" presStyleIdx="2" presStyleCnt="4">
        <dgm:presLayoutVars>
          <dgm:chMax val="1"/>
          <dgm:chPref val="1"/>
        </dgm:presLayoutVars>
      </dgm:prSet>
      <dgm:spPr/>
    </dgm:pt>
    <dgm:pt modelId="{F6710B8E-52B6-44B8-8191-BCA923E7ED28}" type="pres">
      <dgm:prSet presAssocID="{481C46F2-FF5A-40F8-AFAD-D60B6064D9B5}" presName="sibTrans" presStyleLbl="sibTrans2D1" presStyleIdx="0" presStyleCnt="0"/>
      <dgm:spPr/>
    </dgm:pt>
    <dgm:pt modelId="{217F46DA-F12E-48D0-A50A-B533A7A97AC6}" type="pres">
      <dgm:prSet presAssocID="{9B1DC201-89C5-4A27-A287-B607A280FA8E}" presName="compNode" presStyleCnt="0"/>
      <dgm:spPr/>
    </dgm:pt>
    <dgm:pt modelId="{A7203532-AA88-4C95-8B5F-6D5A85AA5217}" type="pres">
      <dgm:prSet presAssocID="{9B1DC201-89C5-4A27-A287-B607A280FA8E}" presName="iconBgRect" presStyleLbl="bgShp" presStyleIdx="3" presStyleCnt="4"/>
      <dgm:spPr/>
    </dgm:pt>
    <dgm:pt modelId="{9A68602C-75F4-48EC-9005-D0F797583A29}" type="pres">
      <dgm:prSet presAssocID="{9B1DC201-89C5-4A27-A287-B607A280FA8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8982480E-44B9-43A3-B8E2-60C10BBC3FB2}" type="pres">
      <dgm:prSet presAssocID="{9B1DC201-89C5-4A27-A287-B607A280FA8E}" presName="spaceRect" presStyleCnt="0"/>
      <dgm:spPr/>
    </dgm:pt>
    <dgm:pt modelId="{CCA72957-5A17-4C1D-9474-D18B7AB364F1}" type="pres">
      <dgm:prSet presAssocID="{9B1DC201-89C5-4A27-A287-B607A280FA8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CCDD00B-DDE0-41DD-B682-22AB629E5FFC}" type="presOf" srcId="{9B1DC201-89C5-4A27-A287-B607A280FA8E}" destId="{CCA72957-5A17-4C1D-9474-D18B7AB364F1}" srcOrd="0" destOrd="0" presId="urn:microsoft.com/office/officeart/2018/2/layout/IconCircleList"/>
    <dgm:cxn modelId="{46D2691A-D453-472E-A176-45D333E54AA2}" type="presOf" srcId="{B79ACE0D-9A72-4A44-8A54-3BBF2E729FC2}" destId="{38436797-73B9-4633-BEF4-491165A78CA0}" srcOrd="0" destOrd="0" presId="urn:microsoft.com/office/officeart/2018/2/layout/IconCircleList"/>
    <dgm:cxn modelId="{63174263-9DD8-4BBD-8470-0F1D9FDA64C0}" srcId="{94B09AE2-B284-44DF-B4E7-4D0E10222C08}" destId="{9ECB70AD-1CDF-41F2-80FA-4507E204E9B8}" srcOrd="0" destOrd="0" parTransId="{955F2F07-B174-4973-89F4-3D5B25F72A31}" sibTransId="{8C0D4F7F-8CB8-484E-A593-1200A028D122}"/>
    <dgm:cxn modelId="{4985F956-9232-489A-9B12-34A0186D7461}" type="presOf" srcId="{FD068539-3466-4CFF-8799-EF8660E8458C}" destId="{7E739AD4-6697-4469-923D-D9E7227C0513}" srcOrd="0" destOrd="0" presId="urn:microsoft.com/office/officeart/2018/2/layout/IconCircleList"/>
    <dgm:cxn modelId="{03073B87-3E75-488F-A524-E86B4A7CDE2A}" type="presOf" srcId="{481C46F2-FF5A-40F8-AFAD-D60B6064D9B5}" destId="{F6710B8E-52B6-44B8-8191-BCA923E7ED28}" srcOrd="0" destOrd="0" presId="urn:microsoft.com/office/officeart/2018/2/layout/IconCircleList"/>
    <dgm:cxn modelId="{D34B439A-DB9E-4DB5-9DF2-719D69EE99E9}" type="presOf" srcId="{94B09AE2-B284-44DF-B4E7-4D0E10222C08}" destId="{8BE199CF-FF9D-4F44-A611-EE99B0C452E7}" srcOrd="0" destOrd="0" presId="urn:microsoft.com/office/officeart/2018/2/layout/IconCircleList"/>
    <dgm:cxn modelId="{AF7075A6-F663-4383-B029-8380DB5880DD}" srcId="{94B09AE2-B284-44DF-B4E7-4D0E10222C08}" destId="{9B1DC201-89C5-4A27-A287-B607A280FA8E}" srcOrd="3" destOrd="0" parTransId="{5571E259-D3B3-4CAE-A8E6-2236A3503D24}" sibTransId="{6A36AACA-BCD2-4856-942C-BA5F02C21856}"/>
    <dgm:cxn modelId="{95665ACE-4F76-4BDD-AD06-D5EFFDE3F977}" type="presOf" srcId="{8C0D4F7F-8CB8-484E-A593-1200A028D122}" destId="{BA8B0990-E4B5-40C9-976B-66DEAC11DCE0}" srcOrd="0" destOrd="0" presId="urn:microsoft.com/office/officeart/2018/2/layout/IconCircleList"/>
    <dgm:cxn modelId="{E385D0D2-509A-4B7C-A60C-925E3937BADA}" srcId="{94B09AE2-B284-44DF-B4E7-4D0E10222C08}" destId="{454812AD-C4B1-4047-AF28-761F29DE3AF7}" srcOrd="2" destOrd="0" parTransId="{69B6AD2D-F40A-4856-B3FB-1BDF6C1BA6E7}" sibTransId="{481C46F2-FF5A-40F8-AFAD-D60B6064D9B5}"/>
    <dgm:cxn modelId="{BBD33CD7-F878-4CE9-B197-6C1E5E44ACDA}" type="presOf" srcId="{9ECB70AD-1CDF-41F2-80FA-4507E204E9B8}" destId="{C07ACB4A-E979-4F8D-8232-4C71B9D0741C}" srcOrd="0" destOrd="0" presId="urn:microsoft.com/office/officeart/2018/2/layout/IconCircleList"/>
    <dgm:cxn modelId="{E2C7B8DD-FE36-4733-9756-885B75CA51FF}" type="presOf" srcId="{454812AD-C4B1-4047-AF28-761F29DE3AF7}" destId="{865C17FB-B259-4D78-A01B-61374A12C190}" srcOrd="0" destOrd="0" presId="urn:microsoft.com/office/officeart/2018/2/layout/IconCircleList"/>
    <dgm:cxn modelId="{FB5D88EB-B169-41AE-8A40-4119C8A2F2DD}" srcId="{94B09AE2-B284-44DF-B4E7-4D0E10222C08}" destId="{B79ACE0D-9A72-4A44-8A54-3BBF2E729FC2}" srcOrd="1" destOrd="0" parTransId="{76BC0201-F653-4EEE-A317-9A87AB3ED8F2}" sibTransId="{FD068539-3466-4CFF-8799-EF8660E8458C}"/>
    <dgm:cxn modelId="{08C1F3DE-50ED-4B72-A5CC-B2C332108223}" type="presParOf" srcId="{8BE199CF-FF9D-4F44-A611-EE99B0C452E7}" destId="{1372BCAC-EDC6-48D1-AC28-6F7E1100477A}" srcOrd="0" destOrd="0" presId="urn:microsoft.com/office/officeart/2018/2/layout/IconCircleList"/>
    <dgm:cxn modelId="{D1259357-F31F-4794-9268-8ADA4DBC8FA9}" type="presParOf" srcId="{1372BCAC-EDC6-48D1-AC28-6F7E1100477A}" destId="{2FEC1C28-0317-4A11-A886-80468931FE62}" srcOrd="0" destOrd="0" presId="urn:microsoft.com/office/officeart/2018/2/layout/IconCircleList"/>
    <dgm:cxn modelId="{EF5E32F4-EE63-448C-8875-9625C43DF9EF}" type="presParOf" srcId="{2FEC1C28-0317-4A11-A886-80468931FE62}" destId="{C73693F9-D94B-4967-8413-759B2747F584}" srcOrd="0" destOrd="0" presId="urn:microsoft.com/office/officeart/2018/2/layout/IconCircleList"/>
    <dgm:cxn modelId="{F85C20A4-0723-4133-B3BF-BC11D45B041B}" type="presParOf" srcId="{2FEC1C28-0317-4A11-A886-80468931FE62}" destId="{323F5723-6AAF-47CF-8BD2-2217DD4229A9}" srcOrd="1" destOrd="0" presId="urn:microsoft.com/office/officeart/2018/2/layout/IconCircleList"/>
    <dgm:cxn modelId="{566721EF-6D64-409F-A715-361B96BF9E96}" type="presParOf" srcId="{2FEC1C28-0317-4A11-A886-80468931FE62}" destId="{81DDC032-11E3-4BFD-97F5-052AC5CED0AB}" srcOrd="2" destOrd="0" presId="urn:microsoft.com/office/officeart/2018/2/layout/IconCircleList"/>
    <dgm:cxn modelId="{50AF27BB-B5C2-487F-BA1E-91102B80155F}" type="presParOf" srcId="{2FEC1C28-0317-4A11-A886-80468931FE62}" destId="{C07ACB4A-E979-4F8D-8232-4C71B9D0741C}" srcOrd="3" destOrd="0" presId="urn:microsoft.com/office/officeart/2018/2/layout/IconCircleList"/>
    <dgm:cxn modelId="{DFA034F1-B9D3-4725-AA35-CA55BB673E0A}" type="presParOf" srcId="{1372BCAC-EDC6-48D1-AC28-6F7E1100477A}" destId="{BA8B0990-E4B5-40C9-976B-66DEAC11DCE0}" srcOrd="1" destOrd="0" presId="urn:microsoft.com/office/officeart/2018/2/layout/IconCircleList"/>
    <dgm:cxn modelId="{CE6F33B1-E3BB-4EC6-82E4-34A3052DFA10}" type="presParOf" srcId="{1372BCAC-EDC6-48D1-AC28-6F7E1100477A}" destId="{A4C6044B-12B4-444B-84CF-633035A3F2B7}" srcOrd="2" destOrd="0" presId="urn:microsoft.com/office/officeart/2018/2/layout/IconCircleList"/>
    <dgm:cxn modelId="{A24F0659-0B80-4AB6-BB10-BAF4777D711E}" type="presParOf" srcId="{A4C6044B-12B4-444B-84CF-633035A3F2B7}" destId="{187B29B4-3C7E-4D65-A6F0-9BEA215817C6}" srcOrd="0" destOrd="0" presId="urn:microsoft.com/office/officeart/2018/2/layout/IconCircleList"/>
    <dgm:cxn modelId="{F6178891-B5BA-445A-B2B8-DF8633EDD50F}" type="presParOf" srcId="{A4C6044B-12B4-444B-84CF-633035A3F2B7}" destId="{36625172-64B3-4648-A57C-E9B39D4E6B9B}" srcOrd="1" destOrd="0" presId="urn:microsoft.com/office/officeart/2018/2/layout/IconCircleList"/>
    <dgm:cxn modelId="{41C0EFEA-4105-4FA1-91E8-F5B5C28866DC}" type="presParOf" srcId="{A4C6044B-12B4-444B-84CF-633035A3F2B7}" destId="{673E1626-42DD-46D5-BDA9-E5BC739BBC54}" srcOrd="2" destOrd="0" presId="urn:microsoft.com/office/officeart/2018/2/layout/IconCircleList"/>
    <dgm:cxn modelId="{1356DFC5-1490-45EB-9E78-90D27F5D3A2B}" type="presParOf" srcId="{A4C6044B-12B4-444B-84CF-633035A3F2B7}" destId="{38436797-73B9-4633-BEF4-491165A78CA0}" srcOrd="3" destOrd="0" presId="urn:microsoft.com/office/officeart/2018/2/layout/IconCircleList"/>
    <dgm:cxn modelId="{2E41AE0F-7C60-4B1A-8CDA-9052950A38F7}" type="presParOf" srcId="{1372BCAC-EDC6-48D1-AC28-6F7E1100477A}" destId="{7E739AD4-6697-4469-923D-D9E7227C0513}" srcOrd="3" destOrd="0" presId="urn:microsoft.com/office/officeart/2018/2/layout/IconCircleList"/>
    <dgm:cxn modelId="{B2709AE0-1243-4C7B-BE4D-0A890E9B9E3B}" type="presParOf" srcId="{1372BCAC-EDC6-48D1-AC28-6F7E1100477A}" destId="{40732EA0-9DA9-4DFF-B68F-FED8CE8FBFC2}" srcOrd="4" destOrd="0" presId="urn:microsoft.com/office/officeart/2018/2/layout/IconCircleList"/>
    <dgm:cxn modelId="{4144507D-E047-4671-895C-47DCD07DA7DB}" type="presParOf" srcId="{40732EA0-9DA9-4DFF-B68F-FED8CE8FBFC2}" destId="{AADBD47C-62B3-48C1-B094-1E3EF2585293}" srcOrd="0" destOrd="0" presId="urn:microsoft.com/office/officeart/2018/2/layout/IconCircleList"/>
    <dgm:cxn modelId="{8FB484E0-8A53-4F44-985A-8459C1D3250B}" type="presParOf" srcId="{40732EA0-9DA9-4DFF-B68F-FED8CE8FBFC2}" destId="{F348AC5E-8ECC-4B4B-BA4B-832E72EC5C6F}" srcOrd="1" destOrd="0" presId="urn:microsoft.com/office/officeart/2018/2/layout/IconCircleList"/>
    <dgm:cxn modelId="{95418500-03D4-433D-8013-94A09A6D859C}" type="presParOf" srcId="{40732EA0-9DA9-4DFF-B68F-FED8CE8FBFC2}" destId="{8D38E6A8-D936-43D1-8DA6-4F124D28CE61}" srcOrd="2" destOrd="0" presId="urn:microsoft.com/office/officeart/2018/2/layout/IconCircleList"/>
    <dgm:cxn modelId="{A505D914-9F13-4ACD-AF4C-4D65785BFF5C}" type="presParOf" srcId="{40732EA0-9DA9-4DFF-B68F-FED8CE8FBFC2}" destId="{865C17FB-B259-4D78-A01B-61374A12C190}" srcOrd="3" destOrd="0" presId="urn:microsoft.com/office/officeart/2018/2/layout/IconCircleList"/>
    <dgm:cxn modelId="{91191027-51D3-43A5-B0E6-51C89B126995}" type="presParOf" srcId="{1372BCAC-EDC6-48D1-AC28-6F7E1100477A}" destId="{F6710B8E-52B6-44B8-8191-BCA923E7ED28}" srcOrd="5" destOrd="0" presId="urn:microsoft.com/office/officeart/2018/2/layout/IconCircleList"/>
    <dgm:cxn modelId="{18E13EA4-CE1E-466E-BDAE-35C7A404AD13}" type="presParOf" srcId="{1372BCAC-EDC6-48D1-AC28-6F7E1100477A}" destId="{217F46DA-F12E-48D0-A50A-B533A7A97AC6}" srcOrd="6" destOrd="0" presId="urn:microsoft.com/office/officeart/2018/2/layout/IconCircleList"/>
    <dgm:cxn modelId="{4B9A3F9F-F848-4517-84FA-40611DC3E169}" type="presParOf" srcId="{217F46DA-F12E-48D0-A50A-B533A7A97AC6}" destId="{A7203532-AA88-4C95-8B5F-6D5A85AA5217}" srcOrd="0" destOrd="0" presId="urn:microsoft.com/office/officeart/2018/2/layout/IconCircleList"/>
    <dgm:cxn modelId="{DBABB2B0-C72A-4889-BDA9-458ED9A869D2}" type="presParOf" srcId="{217F46DA-F12E-48D0-A50A-B533A7A97AC6}" destId="{9A68602C-75F4-48EC-9005-D0F797583A29}" srcOrd="1" destOrd="0" presId="urn:microsoft.com/office/officeart/2018/2/layout/IconCircleList"/>
    <dgm:cxn modelId="{F1BEBD7F-08E5-4F07-9BDC-42BEE715CE9E}" type="presParOf" srcId="{217F46DA-F12E-48D0-A50A-B533A7A97AC6}" destId="{8982480E-44B9-43A3-B8E2-60C10BBC3FB2}" srcOrd="2" destOrd="0" presId="urn:microsoft.com/office/officeart/2018/2/layout/IconCircleList"/>
    <dgm:cxn modelId="{AE8E5FF7-F82E-489A-838C-31314672C3FE}" type="presParOf" srcId="{217F46DA-F12E-48D0-A50A-B533A7A97AC6}" destId="{CCA72957-5A17-4C1D-9474-D18B7AB364F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56CAC2-6F89-4359-A7E5-66983015ECC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102D8C-E616-44F5-9568-4344DFE92C07}">
      <dgm:prSet/>
      <dgm:spPr/>
      <dgm:t>
        <a:bodyPr/>
        <a:lstStyle/>
        <a:p>
          <a:r>
            <a:rPr lang="en-US" dirty="0"/>
            <a:t>Your Balance Sheet helps you to understand your current program standing</a:t>
          </a:r>
        </a:p>
      </dgm:t>
    </dgm:pt>
    <dgm:pt modelId="{964CF477-20A9-4E34-8E86-719978A8028F}" type="parTrans" cxnId="{684C0ADB-477E-46F2-A231-639E118A3982}">
      <dgm:prSet/>
      <dgm:spPr/>
      <dgm:t>
        <a:bodyPr/>
        <a:lstStyle/>
        <a:p>
          <a:endParaRPr lang="en-US"/>
        </a:p>
      </dgm:t>
    </dgm:pt>
    <dgm:pt modelId="{21045010-0E25-46E4-8E05-A09B519D3969}" type="sibTrans" cxnId="{684C0ADB-477E-46F2-A231-639E118A3982}">
      <dgm:prSet/>
      <dgm:spPr/>
      <dgm:t>
        <a:bodyPr/>
        <a:lstStyle/>
        <a:p>
          <a:endParaRPr lang="en-US"/>
        </a:p>
      </dgm:t>
    </dgm:pt>
    <dgm:pt modelId="{AE3A01B5-8827-4E10-A6E1-06C6704F27BB}">
      <dgm:prSet/>
      <dgm:spPr/>
      <dgm:t>
        <a:bodyPr/>
        <a:lstStyle/>
        <a:p>
          <a:r>
            <a:rPr lang="en-US" dirty="0"/>
            <a:t>The Balance Sheet adjusts with each Enrollment Report modification</a:t>
          </a:r>
        </a:p>
      </dgm:t>
    </dgm:pt>
    <dgm:pt modelId="{FEF43563-3B6F-4AE4-B2AC-263166E2578E}" type="parTrans" cxnId="{9D4A8709-AA29-4892-9883-7E4640AF4F5E}">
      <dgm:prSet/>
      <dgm:spPr/>
      <dgm:t>
        <a:bodyPr/>
        <a:lstStyle/>
        <a:p>
          <a:endParaRPr lang="en-US"/>
        </a:p>
      </dgm:t>
    </dgm:pt>
    <dgm:pt modelId="{414CDBB0-FB64-4D28-9681-770BC295E983}" type="sibTrans" cxnId="{9D4A8709-AA29-4892-9883-7E4640AF4F5E}">
      <dgm:prSet/>
      <dgm:spPr/>
      <dgm:t>
        <a:bodyPr/>
        <a:lstStyle/>
        <a:p>
          <a:endParaRPr lang="en-US"/>
        </a:p>
      </dgm:t>
    </dgm:pt>
    <dgm:pt modelId="{A9139495-F7C9-4DFF-9AD2-C6499E9F5291}">
      <dgm:prSet/>
      <dgm:spPr/>
      <dgm:t>
        <a:bodyPr/>
        <a:lstStyle/>
        <a:p>
          <a:r>
            <a:rPr lang="en-US" dirty="0"/>
            <a:t>When you review your Enrollment Report it is important to review your Balance Sheet too</a:t>
          </a:r>
        </a:p>
      </dgm:t>
    </dgm:pt>
    <dgm:pt modelId="{E520B6A9-4F75-4653-A4B8-639BC6A7A96A}" type="parTrans" cxnId="{2C3746B3-A008-49C5-AA71-ED9CC71D8859}">
      <dgm:prSet/>
      <dgm:spPr/>
      <dgm:t>
        <a:bodyPr/>
        <a:lstStyle/>
        <a:p>
          <a:endParaRPr lang="en-US"/>
        </a:p>
      </dgm:t>
    </dgm:pt>
    <dgm:pt modelId="{42ED51BB-E520-40FD-946F-46EFA1EF0925}" type="sibTrans" cxnId="{2C3746B3-A008-49C5-AA71-ED9CC71D8859}">
      <dgm:prSet/>
      <dgm:spPr/>
      <dgm:t>
        <a:bodyPr/>
        <a:lstStyle/>
        <a:p>
          <a:endParaRPr lang="en-US"/>
        </a:p>
      </dgm:t>
    </dgm:pt>
    <dgm:pt modelId="{25B443D7-C9D0-49F9-ACEE-D22ECA0C2C7F}" type="pres">
      <dgm:prSet presAssocID="{6E56CAC2-6F89-4359-A7E5-66983015EC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4599D5-B03F-4498-BCA8-4EB8E957DE4E}" type="pres">
      <dgm:prSet presAssocID="{66102D8C-E616-44F5-9568-4344DFE92C07}" presName="hierRoot1" presStyleCnt="0"/>
      <dgm:spPr/>
    </dgm:pt>
    <dgm:pt modelId="{08E1A9BE-C1A3-4DB4-B172-5424D6436448}" type="pres">
      <dgm:prSet presAssocID="{66102D8C-E616-44F5-9568-4344DFE92C07}" presName="composite" presStyleCnt="0"/>
      <dgm:spPr/>
    </dgm:pt>
    <dgm:pt modelId="{E18D45C6-B940-4D25-9B4C-E9C9787699EB}" type="pres">
      <dgm:prSet presAssocID="{66102D8C-E616-44F5-9568-4344DFE92C07}" presName="background" presStyleLbl="node0" presStyleIdx="0" presStyleCnt="3"/>
      <dgm:spPr/>
    </dgm:pt>
    <dgm:pt modelId="{40D0AE1B-AFE3-4C1A-BE18-AE2333957F92}" type="pres">
      <dgm:prSet presAssocID="{66102D8C-E616-44F5-9568-4344DFE92C07}" presName="text" presStyleLbl="fgAcc0" presStyleIdx="0" presStyleCnt="3">
        <dgm:presLayoutVars>
          <dgm:chPref val="3"/>
        </dgm:presLayoutVars>
      </dgm:prSet>
      <dgm:spPr/>
    </dgm:pt>
    <dgm:pt modelId="{CCDB12BA-352C-44DE-9093-A02E2CDEF8A1}" type="pres">
      <dgm:prSet presAssocID="{66102D8C-E616-44F5-9568-4344DFE92C07}" presName="hierChild2" presStyleCnt="0"/>
      <dgm:spPr/>
    </dgm:pt>
    <dgm:pt modelId="{70BDDBE6-061E-43BB-AE4E-62EFD098FF17}" type="pres">
      <dgm:prSet presAssocID="{AE3A01B5-8827-4E10-A6E1-06C6704F27BB}" presName="hierRoot1" presStyleCnt="0"/>
      <dgm:spPr/>
    </dgm:pt>
    <dgm:pt modelId="{AB9D73E5-43C3-46D5-9684-F817EA3EF6B6}" type="pres">
      <dgm:prSet presAssocID="{AE3A01B5-8827-4E10-A6E1-06C6704F27BB}" presName="composite" presStyleCnt="0"/>
      <dgm:spPr/>
    </dgm:pt>
    <dgm:pt modelId="{355D807C-76EE-4EFB-8B48-8010A734B399}" type="pres">
      <dgm:prSet presAssocID="{AE3A01B5-8827-4E10-A6E1-06C6704F27BB}" presName="background" presStyleLbl="node0" presStyleIdx="1" presStyleCnt="3"/>
      <dgm:spPr/>
    </dgm:pt>
    <dgm:pt modelId="{3C7F5C29-80BB-43A6-8D2B-F7F865D7C2C9}" type="pres">
      <dgm:prSet presAssocID="{AE3A01B5-8827-4E10-A6E1-06C6704F27BB}" presName="text" presStyleLbl="fgAcc0" presStyleIdx="1" presStyleCnt="3">
        <dgm:presLayoutVars>
          <dgm:chPref val="3"/>
        </dgm:presLayoutVars>
      </dgm:prSet>
      <dgm:spPr/>
    </dgm:pt>
    <dgm:pt modelId="{18289CE9-29AC-432C-AE34-EE89BF259C48}" type="pres">
      <dgm:prSet presAssocID="{AE3A01B5-8827-4E10-A6E1-06C6704F27BB}" presName="hierChild2" presStyleCnt="0"/>
      <dgm:spPr/>
    </dgm:pt>
    <dgm:pt modelId="{2F4F7718-7234-4042-96AC-48298AEEC736}" type="pres">
      <dgm:prSet presAssocID="{A9139495-F7C9-4DFF-9AD2-C6499E9F5291}" presName="hierRoot1" presStyleCnt="0"/>
      <dgm:spPr/>
    </dgm:pt>
    <dgm:pt modelId="{B4FA6788-4CF9-44AA-94DB-2D9211549805}" type="pres">
      <dgm:prSet presAssocID="{A9139495-F7C9-4DFF-9AD2-C6499E9F5291}" presName="composite" presStyleCnt="0"/>
      <dgm:spPr/>
    </dgm:pt>
    <dgm:pt modelId="{B17B64D6-5ED5-4AAB-8BB4-144BBF928EE2}" type="pres">
      <dgm:prSet presAssocID="{A9139495-F7C9-4DFF-9AD2-C6499E9F5291}" presName="background" presStyleLbl="node0" presStyleIdx="2" presStyleCnt="3"/>
      <dgm:spPr/>
    </dgm:pt>
    <dgm:pt modelId="{B0A73271-DA20-45E5-BCF6-7AE4E8D29994}" type="pres">
      <dgm:prSet presAssocID="{A9139495-F7C9-4DFF-9AD2-C6499E9F5291}" presName="text" presStyleLbl="fgAcc0" presStyleIdx="2" presStyleCnt="3">
        <dgm:presLayoutVars>
          <dgm:chPref val="3"/>
        </dgm:presLayoutVars>
      </dgm:prSet>
      <dgm:spPr/>
    </dgm:pt>
    <dgm:pt modelId="{A409B433-D4F6-4D78-8A53-9973F2D1195B}" type="pres">
      <dgm:prSet presAssocID="{A9139495-F7C9-4DFF-9AD2-C6499E9F5291}" presName="hierChild2" presStyleCnt="0"/>
      <dgm:spPr/>
    </dgm:pt>
  </dgm:ptLst>
  <dgm:cxnLst>
    <dgm:cxn modelId="{9D4A8709-AA29-4892-9883-7E4640AF4F5E}" srcId="{6E56CAC2-6F89-4359-A7E5-66983015ECC3}" destId="{AE3A01B5-8827-4E10-A6E1-06C6704F27BB}" srcOrd="1" destOrd="0" parTransId="{FEF43563-3B6F-4AE4-B2AC-263166E2578E}" sibTransId="{414CDBB0-FB64-4D28-9681-770BC295E983}"/>
    <dgm:cxn modelId="{50848838-D85F-4B4B-B99D-3899CA1C7313}" type="presOf" srcId="{AE3A01B5-8827-4E10-A6E1-06C6704F27BB}" destId="{3C7F5C29-80BB-43A6-8D2B-F7F865D7C2C9}" srcOrd="0" destOrd="0" presId="urn:microsoft.com/office/officeart/2005/8/layout/hierarchy1"/>
    <dgm:cxn modelId="{E952A53A-B2AB-4551-88B3-F5D8DBFD2DF9}" type="presOf" srcId="{66102D8C-E616-44F5-9568-4344DFE92C07}" destId="{40D0AE1B-AFE3-4C1A-BE18-AE2333957F92}" srcOrd="0" destOrd="0" presId="urn:microsoft.com/office/officeart/2005/8/layout/hierarchy1"/>
    <dgm:cxn modelId="{4889BC57-64BB-4A0C-AAD2-F277D9D89C98}" type="presOf" srcId="{6E56CAC2-6F89-4359-A7E5-66983015ECC3}" destId="{25B443D7-C9D0-49F9-ACEE-D22ECA0C2C7F}" srcOrd="0" destOrd="0" presId="urn:microsoft.com/office/officeart/2005/8/layout/hierarchy1"/>
    <dgm:cxn modelId="{2C3746B3-A008-49C5-AA71-ED9CC71D8859}" srcId="{6E56CAC2-6F89-4359-A7E5-66983015ECC3}" destId="{A9139495-F7C9-4DFF-9AD2-C6499E9F5291}" srcOrd="2" destOrd="0" parTransId="{E520B6A9-4F75-4653-A4B8-639BC6A7A96A}" sibTransId="{42ED51BB-E520-40FD-946F-46EFA1EF0925}"/>
    <dgm:cxn modelId="{684C0ADB-477E-46F2-A231-639E118A3982}" srcId="{6E56CAC2-6F89-4359-A7E5-66983015ECC3}" destId="{66102D8C-E616-44F5-9568-4344DFE92C07}" srcOrd="0" destOrd="0" parTransId="{964CF477-20A9-4E34-8E86-719978A8028F}" sibTransId="{21045010-0E25-46E4-8E05-A09B519D3969}"/>
    <dgm:cxn modelId="{08E30CFA-CC31-4940-AD9F-59B4554657E3}" type="presOf" srcId="{A9139495-F7C9-4DFF-9AD2-C6499E9F5291}" destId="{B0A73271-DA20-45E5-BCF6-7AE4E8D29994}" srcOrd="0" destOrd="0" presId="urn:microsoft.com/office/officeart/2005/8/layout/hierarchy1"/>
    <dgm:cxn modelId="{7D1F941E-93CF-4DAD-9BDC-2A7C7BE17E71}" type="presParOf" srcId="{25B443D7-C9D0-49F9-ACEE-D22ECA0C2C7F}" destId="{934599D5-B03F-4498-BCA8-4EB8E957DE4E}" srcOrd="0" destOrd="0" presId="urn:microsoft.com/office/officeart/2005/8/layout/hierarchy1"/>
    <dgm:cxn modelId="{18DE5FBB-9C21-47D3-89DE-0EB996A38D55}" type="presParOf" srcId="{934599D5-B03F-4498-BCA8-4EB8E957DE4E}" destId="{08E1A9BE-C1A3-4DB4-B172-5424D6436448}" srcOrd="0" destOrd="0" presId="urn:microsoft.com/office/officeart/2005/8/layout/hierarchy1"/>
    <dgm:cxn modelId="{F0266D75-7413-443F-8446-25A148FB2333}" type="presParOf" srcId="{08E1A9BE-C1A3-4DB4-B172-5424D6436448}" destId="{E18D45C6-B940-4D25-9B4C-E9C9787699EB}" srcOrd="0" destOrd="0" presId="urn:microsoft.com/office/officeart/2005/8/layout/hierarchy1"/>
    <dgm:cxn modelId="{11B2FEAB-5717-4B02-870A-859AE7C8E9CA}" type="presParOf" srcId="{08E1A9BE-C1A3-4DB4-B172-5424D6436448}" destId="{40D0AE1B-AFE3-4C1A-BE18-AE2333957F92}" srcOrd="1" destOrd="0" presId="urn:microsoft.com/office/officeart/2005/8/layout/hierarchy1"/>
    <dgm:cxn modelId="{05C6ACA8-5FE9-4883-AF21-A378C347DDCF}" type="presParOf" srcId="{934599D5-B03F-4498-BCA8-4EB8E957DE4E}" destId="{CCDB12BA-352C-44DE-9093-A02E2CDEF8A1}" srcOrd="1" destOrd="0" presId="urn:microsoft.com/office/officeart/2005/8/layout/hierarchy1"/>
    <dgm:cxn modelId="{52E67934-5889-42A3-A40D-7058405EDE98}" type="presParOf" srcId="{25B443D7-C9D0-49F9-ACEE-D22ECA0C2C7F}" destId="{70BDDBE6-061E-43BB-AE4E-62EFD098FF17}" srcOrd="1" destOrd="0" presId="urn:microsoft.com/office/officeart/2005/8/layout/hierarchy1"/>
    <dgm:cxn modelId="{9621159C-3331-438C-A087-2B62CEB6E41E}" type="presParOf" srcId="{70BDDBE6-061E-43BB-AE4E-62EFD098FF17}" destId="{AB9D73E5-43C3-46D5-9684-F817EA3EF6B6}" srcOrd="0" destOrd="0" presId="urn:microsoft.com/office/officeart/2005/8/layout/hierarchy1"/>
    <dgm:cxn modelId="{3D48D4FD-2395-454A-8B9E-082A2D24D58F}" type="presParOf" srcId="{AB9D73E5-43C3-46D5-9684-F817EA3EF6B6}" destId="{355D807C-76EE-4EFB-8B48-8010A734B399}" srcOrd="0" destOrd="0" presId="urn:microsoft.com/office/officeart/2005/8/layout/hierarchy1"/>
    <dgm:cxn modelId="{F796CB2C-04E0-4C19-B1C3-BD3F6E49A679}" type="presParOf" srcId="{AB9D73E5-43C3-46D5-9684-F817EA3EF6B6}" destId="{3C7F5C29-80BB-43A6-8D2B-F7F865D7C2C9}" srcOrd="1" destOrd="0" presId="urn:microsoft.com/office/officeart/2005/8/layout/hierarchy1"/>
    <dgm:cxn modelId="{C0205189-46FD-4950-B816-753D7DC92EBD}" type="presParOf" srcId="{70BDDBE6-061E-43BB-AE4E-62EFD098FF17}" destId="{18289CE9-29AC-432C-AE34-EE89BF259C48}" srcOrd="1" destOrd="0" presId="urn:microsoft.com/office/officeart/2005/8/layout/hierarchy1"/>
    <dgm:cxn modelId="{EADFDB23-B4E1-4556-9929-1A2DA451C316}" type="presParOf" srcId="{25B443D7-C9D0-49F9-ACEE-D22ECA0C2C7F}" destId="{2F4F7718-7234-4042-96AC-48298AEEC736}" srcOrd="2" destOrd="0" presId="urn:microsoft.com/office/officeart/2005/8/layout/hierarchy1"/>
    <dgm:cxn modelId="{B4CCF726-CDA6-4317-9F5E-2C8834FE8D9A}" type="presParOf" srcId="{2F4F7718-7234-4042-96AC-48298AEEC736}" destId="{B4FA6788-4CF9-44AA-94DB-2D9211549805}" srcOrd="0" destOrd="0" presId="urn:microsoft.com/office/officeart/2005/8/layout/hierarchy1"/>
    <dgm:cxn modelId="{9C64EC5D-60B0-43C1-AC80-108D017507E1}" type="presParOf" srcId="{B4FA6788-4CF9-44AA-94DB-2D9211549805}" destId="{B17B64D6-5ED5-4AAB-8BB4-144BBF928EE2}" srcOrd="0" destOrd="0" presId="urn:microsoft.com/office/officeart/2005/8/layout/hierarchy1"/>
    <dgm:cxn modelId="{C3D33A3C-0414-41A9-A2A5-6E568CC63186}" type="presParOf" srcId="{B4FA6788-4CF9-44AA-94DB-2D9211549805}" destId="{B0A73271-DA20-45E5-BCF6-7AE4E8D29994}" srcOrd="1" destOrd="0" presId="urn:microsoft.com/office/officeart/2005/8/layout/hierarchy1"/>
    <dgm:cxn modelId="{471762D4-B773-43C8-8605-2451BE8DF9D2}" type="presParOf" srcId="{2F4F7718-7234-4042-96AC-48298AEEC736}" destId="{A409B433-D4F6-4D78-8A53-9973F2D119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961062-1C36-4DD2-9CAA-94E931BA72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1AA06EB-E387-44DB-9E0D-C98BE9DD38A4}">
      <dgm:prSet/>
      <dgm:spPr/>
      <dgm:t>
        <a:bodyPr/>
        <a:lstStyle/>
        <a:p>
          <a:r>
            <a:rPr lang="en-US" dirty="0"/>
            <a:t>Early June TE Central emails your Annual Dues Invoice</a:t>
          </a:r>
        </a:p>
      </dgm:t>
    </dgm:pt>
    <dgm:pt modelId="{8589E829-33A0-4D8D-B7A1-D00910C55251}" type="parTrans" cxnId="{051330C6-3172-4164-811E-BCA4AF787FD9}">
      <dgm:prSet/>
      <dgm:spPr/>
      <dgm:t>
        <a:bodyPr/>
        <a:lstStyle/>
        <a:p>
          <a:endParaRPr lang="en-US"/>
        </a:p>
      </dgm:t>
    </dgm:pt>
    <dgm:pt modelId="{11E51674-E531-415A-AEA5-65A1A205C7CB}" type="sibTrans" cxnId="{051330C6-3172-4164-811E-BCA4AF787FD9}">
      <dgm:prSet/>
      <dgm:spPr/>
      <dgm:t>
        <a:bodyPr/>
        <a:lstStyle/>
        <a:p>
          <a:endParaRPr lang="en-US"/>
        </a:p>
      </dgm:t>
    </dgm:pt>
    <dgm:pt modelId="{28BC7C93-A89E-4206-9C56-BB3236DF3BC6}">
      <dgm:prSet/>
      <dgm:spPr/>
      <dgm:t>
        <a:bodyPr/>
        <a:lstStyle/>
        <a:p>
          <a:r>
            <a:rPr lang="en-US" dirty="0"/>
            <a:t>Dues for 2020-21 are $550</a:t>
          </a:r>
        </a:p>
      </dgm:t>
    </dgm:pt>
    <dgm:pt modelId="{1DBA637D-EB54-44D7-AB85-CE80769FC8C2}" type="parTrans" cxnId="{DB000CA8-71AB-4C96-B759-EFC51D071344}">
      <dgm:prSet/>
      <dgm:spPr/>
      <dgm:t>
        <a:bodyPr/>
        <a:lstStyle/>
        <a:p>
          <a:endParaRPr lang="en-US"/>
        </a:p>
      </dgm:t>
    </dgm:pt>
    <dgm:pt modelId="{2D5ED5EC-079D-45D3-930C-15407DDBB1E3}" type="sibTrans" cxnId="{DB000CA8-71AB-4C96-B759-EFC51D071344}">
      <dgm:prSet/>
      <dgm:spPr/>
      <dgm:t>
        <a:bodyPr/>
        <a:lstStyle/>
        <a:p>
          <a:endParaRPr lang="en-US"/>
        </a:p>
      </dgm:t>
    </dgm:pt>
    <dgm:pt modelId="{0072D24C-A013-4A34-BEBE-BA7F6E862427}">
      <dgm:prSet/>
      <dgm:spPr/>
      <dgm:t>
        <a:bodyPr/>
        <a:lstStyle/>
        <a:p>
          <a:r>
            <a:rPr lang="en-US" dirty="0"/>
            <a:t>Dues payment is expected July 1 </a:t>
          </a:r>
        </a:p>
      </dgm:t>
    </dgm:pt>
    <dgm:pt modelId="{DCB380B7-5F0A-4FCA-859C-1743B799AEF4}" type="parTrans" cxnId="{7FF304B0-ACA9-4398-9B99-01FD03A165C4}">
      <dgm:prSet/>
      <dgm:spPr/>
      <dgm:t>
        <a:bodyPr/>
        <a:lstStyle/>
        <a:p>
          <a:endParaRPr lang="en-US"/>
        </a:p>
      </dgm:t>
    </dgm:pt>
    <dgm:pt modelId="{BF59D482-E150-4B51-9E8C-22E20380DC99}" type="sibTrans" cxnId="{7FF304B0-ACA9-4398-9B99-01FD03A165C4}">
      <dgm:prSet/>
      <dgm:spPr/>
      <dgm:t>
        <a:bodyPr/>
        <a:lstStyle/>
        <a:p>
          <a:endParaRPr lang="en-US"/>
        </a:p>
      </dgm:t>
    </dgm:pt>
    <dgm:pt modelId="{44EEA3BF-3D23-4ADC-AB4A-FF3533539C43}">
      <dgm:prSet/>
      <dgm:spPr/>
      <dgm:t>
        <a:bodyPr/>
        <a:lstStyle/>
        <a:p>
          <a:r>
            <a:rPr lang="en-US" dirty="0"/>
            <a:t>Any outstanding dues after October 1 are accessed a $50 late fee </a:t>
          </a:r>
        </a:p>
      </dgm:t>
    </dgm:pt>
    <dgm:pt modelId="{756938DF-DD2A-49E0-9465-D26DEE6D70DF}" type="parTrans" cxnId="{C36AF2D5-D4EC-407F-9A42-A396F1D36E73}">
      <dgm:prSet/>
      <dgm:spPr/>
      <dgm:t>
        <a:bodyPr/>
        <a:lstStyle/>
        <a:p>
          <a:endParaRPr lang="en-US"/>
        </a:p>
      </dgm:t>
    </dgm:pt>
    <dgm:pt modelId="{14283CA3-CB4D-4596-B20B-3BAC0D74494E}" type="sibTrans" cxnId="{C36AF2D5-D4EC-407F-9A42-A396F1D36E73}">
      <dgm:prSet/>
      <dgm:spPr/>
      <dgm:t>
        <a:bodyPr/>
        <a:lstStyle/>
        <a:p>
          <a:endParaRPr lang="en-US"/>
        </a:p>
      </dgm:t>
    </dgm:pt>
    <dgm:pt modelId="{7FE72706-8282-4C12-A6F8-4FA3F4FC62B5}">
      <dgm:prSet/>
      <dgm:spPr/>
      <dgm:t>
        <a:bodyPr/>
        <a:lstStyle/>
        <a:p>
          <a:r>
            <a:rPr lang="en-US" dirty="0"/>
            <a:t>TE Central accepts checks and ACH payments</a:t>
          </a:r>
        </a:p>
      </dgm:t>
    </dgm:pt>
    <dgm:pt modelId="{5C109845-DE52-46F6-92AD-0C5325CB3995}" type="parTrans" cxnId="{574EF92E-4E5C-45B1-BBC3-21E691795CD5}">
      <dgm:prSet/>
      <dgm:spPr/>
      <dgm:t>
        <a:bodyPr/>
        <a:lstStyle/>
        <a:p>
          <a:endParaRPr lang="en-US"/>
        </a:p>
      </dgm:t>
    </dgm:pt>
    <dgm:pt modelId="{74B0D81D-41C4-4BCE-9128-A93CB4180F64}" type="sibTrans" cxnId="{574EF92E-4E5C-45B1-BBC3-21E691795CD5}">
      <dgm:prSet/>
      <dgm:spPr/>
      <dgm:t>
        <a:bodyPr/>
        <a:lstStyle/>
        <a:p>
          <a:endParaRPr lang="en-US"/>
        </a:p>
      </dgm:t>
    </dgm:pt>
    <dgm:pt modelId="{C1F8A14B-921F-4DBA-99F3-233117618E66}">
      <dgm:prSet/>
      <dgm:spPr/>
      <dgm:t>
        <a:bodyPr/>
        <a:lstStyle/>
        <a:p>
          <a:r>
            <a:rPr lang="en-US" dirty="0"/>
            <a:t>Interested in ACH contact Kristine Lev directly</a:t>
          </a:r>
        </a:p>
      </dgm:t>
    </dgm:pt>
    <dgm:pt modelId="{243FE2E7-0B90-4AEB-A920-582E668A5F97}" type="parTrans" cxnId="{3139BAB0-D73D-4446-8555-BAA7CDD2BDF8}">
      <dgm:prSet/>
      <dgm:spPr/>
      <dgm:t>
        <a:bodyPr/>
        <a:lstStyle/>
        <a:p>
          <a:endParaRPr lang="en-US"/>
        </a:p>
      </dgm:t>
    </dgm:pt>
    <dgm:pt modelId="{113F529E-114C-43F0-B692-E53E54809F5E}" type="sibTrans" cxnId="{3139BAB0-D73D-4446-8555-BAA7CDD2BDF8}">
      <dgm:prSet/>
      <dgm:spPr/>
      <dgm:t>
        <a:bodyPr/>
        <a:lstStyle/>
        <a:p>
          <a:endParaRPr lang="en-US"/>
        </a:p>
      </dgm:t>
    </dgm:pt>
    <dgm:pt modelId="{F0C7E228-1DDC-495A-8DDC-6B4B1BBA0732}">
      <dgm:prSet/>
      <dgm:spPr/>
      <dgm:t>
        <a:bodyPr/>
        <a:lstStyle/>
        <a:p>
          <a:r>
            <a:rPr lang="en-US" dirty="0"/>
            <a:t>Need a W-9 it is available inside the TELO Only Resource Section under Annual Reports</a:t>
          </a:r>
        </a:p>
      </dgm:t>
    </dgm:pt>
    <dgm:pt modelId="{86B30D06-F491-44C8-8718-DAA00C0BF573}" type="parTrans" cxnId="{BCF0639B-F827-43DD-AD37-9EBB22115FED}">
      <dgm:prSet/>
      <dgm:spPr/>
      <dgm:t>
        <a:bodyPr/>
        <a:lstStyle/>
        <a:p>
          <a:endParaRPr lang="en-US"/>
        </a:p>
      </dgm:t>
    </dgm:pt>
    <dgm:pt modelId="{E803655D-C1AF-468B-AD40-CB9099AD16D6}" type="sibTrans" cxnId="{BCF0639B-F827-43DD-AD37-9EBB22115FED}">
      <dgm:prSet/>
      <dgm:spPr/>
      <dgm:t>
        <a:bodyPr/>
        <a:lstStyle/>
        <a:p>
          <a:endParaRPr lang="en-US"/>
        </a:p>
      </dgm:t>
    </dgm:pt>
    <dgm:pt modelId="{DF7310E7-17E2-40D4-BC7B-989BD1167EA9}" type="pres">
      <dgm:prSet presAssocID="{9C961062-1C36-4DD2-9CAA-94E931BA7210}" presName="root" presStyleCnt="0">
        <dgm:presLayoutVars>
          <dgm:dir/>
          <dgm:resizeHandles val="exact"/>
        </dgm:presLayoutVars>
      </dgm:prSet>
      <dgm:spPr/>
    </dgm:pt>
    <dgm:pt modelId="{D890367C-AD2B-4418-9239-FDD5203C8382}" type="pres">
      <dgm:prSet presAssocID="{71AA06EB-E387-44DB-9E0D-C98BE9DD38A4}" presName="compNode" presStyleCnt="0"/>
      <dgm:spPr/>
    </dgm:pt>
    <dgm:pt modelId="{BB7CFAAD-42CD-4751-B6C9-684E619FF7D5}" type="pres">
      <dgm:prSet presAssocID="{71AA06EB-E387-44DB-9E0D-C98BE9DD38A4}" presName="bgRect" presStyleLbl="bgShp" presStyleIdx="0" presStyleCnt="6"/>
      <dgm:spPr/>
    </dgm:pt>
    <dgm:pt modelId="{6AF7E8A3-54D4-40A5-9385-E3AF53316D88}" type="pres">
      <dgm:prSet presAssocID="{71AA06EB-E387-44DB-9E0D-C98BE9DD38A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5FA32BA-1416-476A-9CB2-AF6255E0C185}" type="pres">
      <dgm:prSet presAssocID="{71AA06EB-E387-44DB-9E0D-C98BE9DD38A4}" presName="spaceRect" presStyleCnt="0"/>
      <dgm:spPr/>
    </dgm:pt>
    <dgm:pt modelId="{CE5DF234-FB6E-4656-85E8-47133F05D5E0}" type="pres">
      <dgm:prSet presAssocID="{71AA06EB-E387-44DB-9E0D-C98BE9DD38A4}" presName="parTx" presStyleLbl="revTx" presStyleIdx="0" presStyleCnt="7">
        <dgm:presLayoutVars>
          <dgm:chMax val="0"/>
          <dgm:chPref val="0"/>
        </dgm:presLayoutVars>
      </dgm:prSet>
      <dgm:spPr/>
    </dgm:pt>
    <dgm:pt modelId="{06FA6D1A-71D5-4930-9D0F-97D299F5D9D1}" type="pres">
      <dgm:prSet presAssocID="{11E51674-E531-415A-AEA5-65A1A205C7CB}" presName="sibTrans" presStyleCnt="0"/>
      <dgm:spPr/>
    </dgm:pt>
    <dgm:pt modelId="{2EE488D8-F1A9-4A5D-B3BE-6A158E8AB543}" type="pres">
      <dgm:prSet presAssocID="{28BC7C93-A89E-4206-9C56-BB3236DF3BC6}" presName="compNode" presStyleCnt="0"/>
      <dgm:spPr/>
    </dgm:pt>
    <dgm:pt modelId="{6B119F2F-91A8-4474-A87E-9B4509CEBFB9}" type="pres">
      <dgm:prSet presAssocID="{28BC7C93-A89E-4206-9C56-BB3236DF3BC6}" presName="bgRect" presStyleLbl="bgShp" presStyleIdx="1" presStyleCnt="6"/>
      <dgm:spPr/>
    </dgm:pt>
    <dgm:pt modelId="{DBA4F1C7-E508-4A4F-B530-35B8570291AE}" type="pres">
      <dgm:prSet presAssocID="{28BC7C93-A89E-4206-9C56-BB3236DF3BC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933B0F68-60F5-4708-A386-EF036E387D4E}" type="pres">
      <dgm:prSet presAssocID="{28BC7C93-A89E-4206-9C56-BB3236DF3BC6}" presName="spaceRect" presStyleCnt="0"/>
      <dgm:spPr/>
    </dgm:pt>
    <dgm:pt modelId="{37B2CE1C-E5FB-4198-9101-EEF6872DD040}" type="pres">
      <dgm:prSet presAssocID="{28BC7C93-A89E-4206-9C56-BB3236DF3BC6}" presName="parTx" presStyleLbl="revTx" presStyleIdx="1" presStyleCnt="7">
        <dgm:presLayoutVars>
          <dgm:chMax val="0"/>
          <dgm:chPref val="0"/>
        </dgm:presLayoutVars>
      </dgm:prSet>
      <dgm:spPr/>
    </dgm:pt>
    <dgm:pt modelId="{2DFBC01F-C0CB-4E32-91D0-280CB64C800C}" type="pres">
      <dgm:prSet presAssocID="{2D5ED5EC-079D-45D3-930C-15407DDBB1E3}" presName="sibTrans" presStyleCnt="0"/>
      <dgm:spPr/>
    </dgm:pt>
    <dgm:pt modelId="{8215B184-3A66-435B-B5FB-2C2F5846A03A}" type="pres">
      <dgm:prSet presAssocID="{0072D24C-A013-4A34-BEBE-BA7F6E862427}" presName="compNode" presStyleCnt="0"/>
      <dgm:spPr/>
    </dgm:pt>
    <dgm:pt modelId="{E85FF324-CBCB-448C-BF41-E23F10EAB03D}" type="pres">
      <dgm:prSet presAssocID="{0072D24C-A013-4A34-BEBE-BA7F6E862427}" presName="bgRect" presStyleLbl="bgShp" presStyleIdx="2" presStyleCnt="6"/>
      <dgm:spPr/>
    </dgm:pt>
    <dgm:pt modelId="{4A451FD6-A19E-4C95-AE2A-67F491DEE345}" type="pres">
      <dgm:prSet presAssocID="{0072D24C-A013-4A34-BEBE-BA7F6E86242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6CEE4E0-4641-4AA0-AA7B-1EB64B1B08F6}" type="pres">
      <dgm:prSet presAssocID="{0072D24C-A013-4A34-BEBE-BA7F6E862427}" presName="spaceRect" presStyleCnt="0"/>
      <dgm:spPr/>
    </dgm:pt>
    <dgm:pt modelId="{32DD5D95-74CD-4579-BF45-56723A570AF2}" type="pres">
      <dgm:prSet presAssocID="{0072D24C-A013-4A34-BEBE-BA7F6E862427}" presName="parTx" presStyleLbl="revTx" presStyleIdx="2" presStyleCnt="7">
        <dgm:presLayoutVars>
          <dgm:chMax val="0"/>
          <dgm:chPref val="0"/>
        </dgm:presLayoutVars>
      </dgm:prSet>
      <dgm:spPr/>
    </dgm:pt>
    <dgm:pt modelId="{817E72BA-1030-4FA3-8094-429ED27F3AF2}" type="pres">
      <dgm:prSet presAssocID="{BF59D482-E150-4B51-9E8C-22E20380DC99}" presName="sibTrans" presStyleCnt="0"/>
      <dgm:spPr/>
    </dgm:pt>
    <dgm:pt modelId="{6998142C-BE32-411B-86C6-D0BA0E5ED7C8}" type="pres">
      <dgm:prSet presAssocID="{44EEA3BF-3D23-4ADC-AB4A-FF3533539C43}" presName="compNode" presStyleCnt="0"/>
      <dgm:spPr/>
    </dgm:pt>
    <dgm:pt modelId="{55445C7A-4B34-46E4-BCD9-B9F7CDB62D0D}" type="pres">
      <dgm:prSet presAssocID="{44EEA3BF-3D23-4ADC-AB4A-FF3533539C43}" presName="bgRect" presStyleLbl="bgShp" presStyleIdx="3" presStyleCnt="6"/>
      <dgm:spPr/>
    </dgm:pt>
    <dgm:pt modelId="{07A5A558-D7F2-410D-BF2B-98F86D2BB7C4}" type="pres">
      <dgm:prSet presAssocID="{44EEA3BF-3D23-4ADC-AB4A-FF3533539C4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CEDD7AB-854C-4BC3-9939-380B524F8DB9}" type="pres">
      <dgm:prSet presAssocID="{44EEA3BF-3D23-4ADC-AB4A-FF3533539C43}" presName="spaceRect" presStyleCnt="0"/>
      <dgm:spPr/>
    </dgm:pt>
    <dgm:pt modelId="{3F27008B-AE14-49E1-ABE5-937BCEBFDD50}" type="pres">
      <dgm:prSet presAssocID="{44EEA3BF-3D23-4ADC-AB4A-FF3533539C43}" presName="parTx" presStyleLbl="revTx" presStyleIdx="3" presStyleCnt="7">
        <dgm:presLayoutVars>
          <dgm:chMax val="0"/>
          <dgm:chPref val="0"/>
        </dgm:presLayoutVars>
      </dgm:prSet>
      <dgm:spPr/>
    </dgm:pt>
    <dgm:pt modelId="{B9DD0EB5-CDE2-4B44-9E08-E1E5F5D71D81}" type="pres">
      <dgm:prSet presAssocID="{14283CA3-CB4D-4596-B20B-3BAC0D74494E}" presName="sibTrans" presStyleCnt="0"/>
      <dgm:spPr/>
    </dgm:pt>
    <dgm:pt modelId="{2A212D67-817B-414C-A354-0E339EB81DEB}" type="pres">
      <dgm:prSet presAssocID="{7FE72706-8282-4C12-A6F8-4FA3F4FC62B5}" presName="compNode" presStyleCnt="0"/>
      <dgm:spPr/>
    </dgm:pt>
    <dgm:pt modelId="{39E285E7-C698-46E0-84AC-5C3F170F57FE}" type="pres">
      <dgm:prSet presAssocID="{7FE72706-8282-4C12-A6F8-4FA3F4FC62B5}" presName="bgRect" presStyleLbl="bgShp" presStyleIdx="4" presStyleCnt="6"/>
      <dgm:spPr/>
    </dgm:pt>
    <dgm:pt modelId="{09A980C2-39B6-42CD-9DD9-597C615BBE21}" type="pres">
      <dgm:prSet presAssocID="{7FE72706-8282-4C12-A6F8-4FA3F4FC62B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2476893-F4C2-4055-85A6-8750C5AC863A}" type="pres">
      <dgm:prSet presAssocID="{7FE72706-8282-4C12-A6F8-4FA3F4FC62B5}" presName="spaceRect" presStyleCnt="0"/>
      <dgm:spPr/>
    </dgm:pt>
    <dgm:pt modelId="{D5552A12-0CFD-4F60-BB85-666827BEDA3E}" type="pres">
      <dgm:prSet presAssocID="{7FE72706-8282-4C12-A6F8-4FA3F4FC62B5}" presName="parTx" presStyleLbl="revTx" presStyleIdx="4" presStyleCnt="7">
        <dgm:presLayoutVars>
          <dgm:chMax val="0"/>
          <dgm:chPref val="0"/>
        </dgm:presLayoutVars>
      </dgm:prSet>
      <dgm:spPr/>
    </dgm:pt>
    <dgm:pt modelId="{5AB8AD03-696E-485E-9660-775AF5C45DE0}" type="pres">
      <dgm:prSet presAssocID="{7FE72706-8282-4C12-A6F8-4FA3F4FC62B5}" presName="desTx" presStyleLbl="revTx" presStyleIdx="5" presStyleCnt="7">
        <dgm:presLayoutVars/>
      </dgm:prSet>
      <dgm:spPr/>
    </dgm:pt>
    <dgm:pt modelId="{F3385CAB-C6F0-42E8-8725-E5AB85C00815}" type="pres">
      <dgm:prSet presAssocID="{74B0D81D-41C4-4BCE-9128-A93CB4180F64}" presName="sibTrans" presStyleCnt="0"/>
      <dgm:spPr/>
    </dgm:pt>
    <dgm:pt modelId="{E90B9D95-EE1B-4D84-9720-98440082CF62}" type="pres">
      <dgm:prSet presAssocID="{F0C7E228-1DDC-495A-8DDC-6B4B1BBA0732}" presName="compNode" presStyleCnt="0"/>
      <dgm:spPr/>
    </dgm:pt>
    <dgm:pt modelId="{1CDBC194-5BD3-4B79-A77B-61B9F0518567}" type="pres">
      <dgm:prSet presAssocID="{F0C7E228-1DDC-495A-8DDC-6B4B1BBA0732}" presName="bgRect" presStyleLbl="bgShp" presStyleIdx="5" presStyleCnt="6"/>
      <dgm:spPr/>
    </dgm:pt>
    <dgm:pt modelId="{538DB033-63CD-410A-B398-9C44C1A4B5E2}" type="pres">
      <dgm:prSet presAssocID="{F0C7E228-1DDC-495A-8DDC-6B4B1BBA073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0BED2643-EFDA-4811-B145-455B5116179D}" type="pres">
      <dgm:prSet presAssocID="{F0C7E228-1DDC-495A-8DDC-6B4B1BBA0732}" presName="spaceRect" presStyleCnt="0"/>
      <dgm:spPr/>
    </dgm:pt>
    <dgm:pt modelId="{345FF3EB-732E-4D9B-B1FD-6AE4750B5CCC}" type="pres">
      <dgm:prSet presAssocID="{F0C7E228-1DDC-495A-8DDC-6B4B1BBA0732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6DBF500-FFEF-43ED-B01E-43049FACC57C}" type="presOf" srcId="{0072D24C-A013-4A34-BEBE-BA7F6E862427}" destId="{32DD5D95-74CD-4579-BF45-56723A570AF2}" srcOrd="0" destOrd="0" presId="urn:microsoft.com/office/officeart/2018/2/layout/IconVerticalSolidList"/>
    <dgm:cxn modelId="{42E02B1D-3A70-45E1-A852-0A33204B4BE6}" type="presOf" srcId="{C1F8A14B-921F-4DBA-99F3-233117618E66}" destId="{5AB8AD03-696E-485E-9660-775AF5C45DE0}" srcOrd="0" destOrd="0" presId="urn:microsoft.com/office/officeart/2018/2/layout/IconVerticalSolidList"/>
    <dgm:cxn modelId="{574EF92E-4E5C-45B1-BBC3-21E691795CD5}" srcId="{9C961062-1C36-4DD2-9CAA-94E931BA7210}" destId="{7FE72706-8282-4C12-A6F8-4FA3F4FC62B5}" srcOrd="4" destOrd="0" parTransId="{5C109845-DE52-46F6-92AD-0C5325CB3995}" sibTransId="{74B0D81D-41C4-4BCE-9128-A93CB4180F64}"/>
    <dgm:cxn modelId="{EF29D753-3624-4C5F-B0B8-CA888C21C44C}" type="presOf" srcId="{71AA06EB-E387-44DB-9E0D-C98BE9DD38A4}" destId="{CE5DF234-FB6E-4656-85E8-47133F05D5E0}" srcOrd="0" destOrd="0" presId="urn:microsoft.com/office/officeart/2018/2/layout/IconVerticalSolidList"/>
    <dgm:cxn modelId="{BCF0639B-F827-43DD-AD37-9EBB22115FED}" srcId="{9C961062-1C36-4DD2-9CAA-94E931BA7210}" destId="{F0C7E228-1DDC-495A-8DDC-6B4B1BBA0732}" srcOrd="5" destOrd="0" parTransId="{86B30D06-F491-44C8-8718-DAA00C0BF573}" sibTransId="{E803655D-C1AF-468B-AD40-CB9099AD16D6}"/>
    <dgm:cxn modelId="{2FA5C6A5-F594-45E5-8ACF-5A92E6817457}" type="presOf" srcId="{28BC7C93-A89E-4206-9C56-BB3236DF3BC6}" destId="{37B2CE1C-E5FB-4198-9101-EEF6872DD040}" srcOrd="0" destOrd="0" presId="urn:microsoft.com/office/officeart/2018/2/layout/IconVerticalSolidList"/>
    <dgm:cxn modelId="{DB000CA8-71AB-4C96-B759-EFC51D071344}" srcId="{9C961062-1C36-4DD2-9CAA-94E931BA7210}" destId="{28BC7C93-A89E-4206-9C56-BB3236DF3BC6}" srcOrd="1" destOrd="0" parTransId="{1DBA637D-EB54-44D7-AB85-CE80769FC8C2}" sibTransId="{2D5ED5EC-079D-45D3-930C-15407DDBB1E3}"/>
    <dgm:cxn modelId="{A2D02BAA-6A40-47FC-AFB5-32C65DEF2F62}" type="presOf" srcId="{F0C7E228-1DDC-495A-8DDC-6B4B1BBA0732}" destId="{345FF3EB-732E-4D9B-B1FD-6AE4750B5CCC}" srcOrd="0" destOrd="0" presId="urn:microsoft.com/office/officeart/2018/2/layout/IconVerticalSolidList"/>
    <dgm:cxn modelId="{7FF304B0-ACA9-4398-9B99-01FD03A165C4}" srcId="{9C961062-1C36-4DD2-9CAA-94E931BA7210}" destId="{0072D24C-A013-4A34-BEBE-BA7F6E862427}" srcOrd="2" destOrd="0" parTransId="{DCB380B7-5F0A-4FCA-859C-1743B799AEF4}" sibTransId="{BF59D482-E150-4B51-9E8C-22E20380DC99}"/>
    <dgm:cxn modelId="{3139BAB0-D73D-4446-8555-BAA7CDD2BDF8}" srcId="{7FE72706-8282-4C12-A6F8-4FA3F4FC62B5}" destId="{C1F8A14B-921F-4DBA-99F3-233117618E66}" srcOrd="0" destOrd="0" parTransId="{243FE2E7-0B90-4AEB-A920-582E668A5F97}" sibTransId="{113F529E-114C-43F0-B692-E53E54809F5E}"/>
    <dgm:cxn modelId="{051330C6-3172-4164-811E-BCA4AF787FD9}" srcId="{9C961062-1C36-4DD2-9CAA-94E931BA7210}" destId="{71AA06EB-E387-44DB-9E0D-C98BE9DD38A4}" srcOrd="0" destOrd="0" parTransId="{8589E829-33A0-4D8D-B7A1-D00910C55251}" sibTransId="{11E51674-E531-415A-AEA5-65A1A205C7CB}"/>
    <dgm:cxn modelId="{C36AF2D5-D4EC-407F-9A42-A396F1D36E73}" srcId="{9C961062-1C36-4DD2-9CAA-94E931BA7210}" destId="{44EEA3BF-3D23-4ADC-AB4A-FF3533539C43}" srcOrd="3" destOrd="0" parTransId="{756938DF-DD2A-49E0-9465-D26DEE6D70DF}" sibTransId="{14283CA3-CB4D-4596-B20B-3BAC0D74494E}"/>
    <dgm:cxn modelId="{E6ADC4DC-5DDF-4E57-BC1E-1381333D7522}" type="presOf" srcId="{7FE72706-8282-4C12-A6F8-4FA3F4FC62B5}" destId="{D5552A12-0CFD-4F60-BB85-666827BEDA3E}" srcOrd="0" destOrd="0" presId="urn:microsoft.com/office/officeart/2018/2/layout/IconVerticalSolidList"/>
    <dgm:cxn modelId="{369340ED-E581-400A-8D03-E27C24D19524}" type="presOf" srcId="{9C961062-1C36-4DD2-9CAA-94E931BA7210}" destId="{DF7310E7-17E2-40D4-BC7B-989BD1167EA9}" srcOrd="0" destOrd="0" presId="urn:microsoft.com/office/officeart/2018/2/layout/IconVerticalSolidList"/>
    <dgm:cxn modelId="{C3B3AAFF-FC22-4733-9523-ACB6491EA3B2}" type="presOf" srcId="{44EEA3BF-3D23-4ADC-AB4A-FF3533539C43}" destId="{3F27008B-AE14-49E1-ABE5-937BCEBFDD50}" srcOrd="0" destOrd="0" presId="urn:microsoft.com/office/officeart/2018/2/layout/IconVerticalSolidList"/>
    <dgm:cxn modelId="{8DCAD9BA-7221-48ED-842E-36C858921900}" type="presParOf" srcId="{DF7310E7-17E2-40D4-BC7B-989BD1167EA9}" destId="{D890367C-AD2B-4418-9239-FDD5203C8382}" srcOrd="0" destOrd="0" presId="urn:microsoft.com/office/officeart/2018/2/layout/IconVerticalSolidList"/>
    <dgm:cxn modelId="{0D8A98F1-CD3F-404E-89F5-980A1B788938}" type="presParOf" srcId="{D890367C-AD2B-4418-9239-FDD5203C8382}" destId="{BB7CFAAD-42CD-4751-B6C9-684E619FF7D5}" srcOrd="0" destOrd="0" presId="urn:microsoft.com/office/officeart/2018/2/layout/IconVerticalSolidList"/>
    <dgm:cxn modelId="{90A3DB86-2D43-4440-925A-A043F349D5F5}" type="presParOf" srcId="{D890367C-AD2B-4418-9239-FDD5203C8382}" destId="{6AF7E8A3-54D4-40A5-9385-E3AF53316D88}" srcOrd="1" destOrd="0" presId="urn:microsoft.com/office/officeart/2018/2/layout/IconVerticalSolidList"/>
    <dgm:cxn modelId="{E6D236BA-D7A5-4FFB-B537-27150B467BCA}" type="presParOf" srcId="{D890367C-AD2B-4418-9239-FDD5203C8382}" destId="{25FA32BA-1416-476A-9CB2-AF6255E0C185}" srcOrd="2" destOrd="0" presId="urn:microsoft.com/office/officeart/2018/2/layout/IconVerticalSolidList"/>
    <dgm:cxn modelId="{8E52B698-105D-4A92-8645-17DE198FF712}" type="presParOf" srcId="{D890367C-AD2B-4418-9239-FDD5203C8382}" destId="{CE5DF234-FB6E-4656-85E8-47133F05D5E0}" srcOrd="3" destOrd="0" presId="urn:microsoft.com/office/officeart/2018/2/layout/IconVerticalSolidList"/>
    <dgm:cxn modelId="{EBBFCA51-125B-4E9E-A3BB-44982EC86F8C}" type="presParOf" srcId="{DF7310E7-17E2-40D4-BC7B-989BD1167EA9}" destId="{06FA6D1A-71D5-4930-9D0F-97D299F5D9D1}" srcOrd="1" destOrd="0" presId="urn:microsoft.com/office/officeart/2018/2/layout/IconVerticalSolidList"/>
    <dgm:cxn modelId="{91D848A9-464B-440A-B110-1534BCBDC493}" type="presParOf" srcId="{DF7310E7-17E2-40D4-BC7B-989BD1167EA9}" destId="{2EE488D8-F1A9-4A5D-B3BE-6A158E8AB543}" srcOrd="2" destOrd="0" presId="urn:microsoft.com/office/officeart/2018/2/layout/IconVerticalSolidList"/>
    <dgm:cxn modelId="{CE16D7CE-3F59-4D6E-8A7E-51FD1FE3FB83}" type="presParOf" srcId="{2EE488D8-F1A9-4A5D-B3BE-6A158E8AB543}" destId="{6B119F2F-91A8-4474-A87E-9B4509CEBFB9}" srcOrd="0" destOrd="0" presId="urn:microsoft.com/office/officeart/2018/2/layout/IconVerticalSolidList"/>
    <dgm:cxn modelId="{D08EC13E-651D-46DF-8490-DFA0EABDFED4}" type="presParOf" srcId="{2EE488D8-F1A9-4A5D-B3BE-6A158E8AB543}" destId="{DBA4F1C7-E508-4A4F-B530-35B8570291AE}" srcOrd="1" destOrd="0" presId="urn:microsoft.com/office/officeart/2018/2/layout/IconVerticalSolidList"/>
    <dgm:cxn modelId="{402C0AE7-4CF5-43C0-BEAE-B533247599D2}" type="presParOf" srcId="{2EE488D8-F1A9-4A5D-B3BE-6A158E8AB543}" destId="{933B0F68-60F5-4708-A386-EF036E387D4E}" srcOrd="2" destOrd="0" presId="urn:microsoft.com/office/officeart/2018/2/layout/IconVerticalSolidList"/>
    <dgm:cxn modelId="{4767BB39-672B-4AE1-8A83-05B664AD16AD}" type="presParOf" srcId="{2EE488D8-F1A9-4A5D-B3BE-6A158E8AB543}" destId="{37B2CE1C-E5FB-4198-9101-EEF6872DD040}" srcOrd="3" destOrd="0" presId="urn:microsoft.com/office/officeart/2018/2/layout/IconVerticalSolidList"/>
    <dgm:cxn modelId="{46376671-79A5-43DF-A5D7-0CFCF289FD99}" type="presParOf" srcId="{DF7310E7-17E2-40D4-BC7B-989BD1167EA9}" destId="{2DFBC01F-C0CB-4E32-91D0-280CB64C800C}" srcOrd="3" destOrd="0" presId="urn:microsoft.com/office/officeart/2018/2/layout/IconVerticalSolidList"/>
    <dgm:cxn modelId="{BB594498-EF64-41EF-A5FD-4093D89ECC2A}" type="presParOf" srcId="{DF7310E7-17E2-40D4-BC7B-989BD1167EA9}" destId="{8215B184-3A66-435B-B5FB-2C2F5846A03A}" srcOrd="4" destOrd="0" presId="urn:microsoft.com/office/officeart/2018/2/layout/IconVerticalSolidList"/>
    <dgm:cxn modelId="{44C0C9F6-971A-4DC3-9DE0-F50C15FFDE49}" type="presParOf" srcId="{8215B184-3A66-435B-B5FB-2C2F5846A03A}" destId="{E85FF324-CBCB-448C-BF41-E23F10EAB03D}" srcOrd="0" destOrd="0" presId="urn:microsoft.com/office/officeart/2018/2/layout/IconVerticalSolidList"/>
    <dgm:cxn modelId="{C50C7B96-F05B-41D2-B8B3-94FA6AFD94FA}" type="presParOf" srcId="{8215B184-3A66-435B-B5FB-2C2F5846A03A}" destId="{4A451FD6-A19E-4C95-AE2A-67F491DEE345}" srcOrd="1" destOrd="0" presId="urn:microsoft.com/office/officeart/2018/2/layout/IconVerticalSolidList"/>
    <dgm:cxn modelId="{30C22DC0-4B42-4E65-8DAF-75305356F58C}" type="presParOf" srcId="{8215B184-3A66-435B-B5FB-2C2F5846A03A}" destId="{46CEE4E0-4641-4AA0-AA7B-1EB64B1B08F6}" srcOrd="2" destOrd="0" presId="urn:microsoft.com/office/officeart/2018/2/layout/IconVerticalSolidList"/>
    <dgm:cxn modelId="{32417C58-0C89-4A25-8419-A8AE84D63F62}" type="presParOf" srcId="{8215B184-3A66-435B-B5FB-2C2F5846A03A}" destId="{32DD5D95-74CD-4579-BF45-56723A570AF2}" srcOrd="3" destOrd="0" presId="urn:microsoft.com/office/officeart/2018/2/layout/IconVerticalSolidList"/>
    <dgm:cxn modelId="{300F379C-5987-4D11-9939-C0DF84C23A60}" type="presParOf" srcId="{DF7310E7-17E2-40D4-BC7B-989BD1167EA9}" destId="{817E72BA-1030-4FA3-8094-429ED27F3AF2}" srcOrd="5" destOrd="0" presId="urn:microsoft.com/office/officeart/2018/2/layout/IconVerticalSolidList"/>
    <dgm:cxn modelId="{A6EAB01F-79EC-4360-B17F-E119959FF847}" type="presParOf" srcId="{DF7310E7-17E2-40D4-BC7B-989BD1167EA9}" destId="{6998142C-BE32-411B-86C6-D0BA0E5ED7C8}" srcOrd="6" destOrd="0" presId="urn:microsoft.com/office/officeart/2018/2/layout/IconVerticalSolidList"/>
    <dgm:cxn modelId="{30D04D34-CB53-4A75-848B-6CFC9D7E58B3}" type="presParOf" srcId="{6998142C-BE32-411B-86C6-D0BA0E5ED7C8}" destId="{55445C7A-4B34-46E4-BCD9-B9F7CDB62D0D}" srcOrd="0" destOrd="0" presId="urn:microsoft.com/office/officeart/2018/2/layout/IconVerticalSolidList"/>
    <dgm:cxn modelId="{4F10D51E-D714-49CF-94B5-43242284C6C8}" type="presParOf" srcId="{6998142C-BE32-411B-86C6-D0BA0E5ED7C8}" destId="{07A5A558-D7F2-410D-BF2B-98F86D2BB7C4}" srcOrd="1" destOrd="0" presId="urn:microsoft.com/office/officeart/2018/2/layout/IconVerticalSolidList"/>
    <dgm:cxn modelId="{3D0CC0BD-3FE8-456B-B418-FAE69A48A1C5}" type="presParOf" srcId="{6998142C-BE32-411B-86C6-D0BA0E5ED7C8}" destId="{8CEDD7AB-854C-4BC3-9939-380B524F8DB9}" srcOrd="2" destOrd="0" presId="urn:microsoft.com/office/officeart/2018/2/layout/IconVerticalSolidList"/>
    <dgm:cxn modelId="{AFA3843B-0818-4363-855C-F0FE33D721EE}" type="presParOf" srcId="{6998142C-BE32-411B-86C6-D0BA0E5ED7C8}" destId="{3F27008B-AE14-49E1-ABE5-937BCEBFDD50}" srcOrd="3" destOrd="0" presId="urn:microsoft.com/office/officeart/2018/2/layout/IconVerticalSolidList"/>
    <dgm:cxn modelId="{5A68605C-42E0-4FE8-A508-F05EDD6B7735}" type="presParOf" srcId="{DF7310E7-17E2-40D4-BC7B-989BD1167EA9}" destId="{B9DD0EB5-CDE2-4B44-9E08-E1E5F5D71D81}" srcOrd="7" destOrd="0" presId="urn:microsoft.com/office/officeart/2018/2/layout/IconVerticalSolidList"/>
    <dgm:cxn modelId="{3A6FE0A5-3241-4773-A57F-D0E15E51E9C2}" type="presParOf" srcId="{DF7310E7-17E2-40D4-BC7B-989BD1167EA9}" destId="{2A212D67-817B-414C-A354-0E339EB81DEB}" srcOrd="8" destOrd="0" presId="urn:microsoft.com/office/officeart/2018/2/layout/IconVerticalSolidList"/>
    <dgm:cxn modelId="{B39AF25C-CB85-4A30-BE26-7093EBD1871D}" type="presParOf" srcId="{2A212D67-817B-414C-A354-0E339EB81DEB}" destId="{39E285E7-C698-46E0-84AC-5C3F170F57FE}" srcOrd="0" destOrd="0" presId="urn:microsoft.com/office/officeart/2018/2/layout/IconVerticalSolidList"/>
    <dgm:cxn modelId="{96CC6C92-F9D4-4EB5-92FA-681AFAB97054}" type="presParOf" srcId="{2A212D67-817B-414C-A354-0E339EB81DEB}" destId="{09A980C2-39B6-42CD-9DD9-597C615BBE21}" srcOrd="1" destOrd="0" presId="urn:microsoft.com/office/officeart/2018/2/layout/IconVerticalSolidList"/>
    <dgm:cxn modelId="{CBE2387D-B2EF-472B-9780-9AF323199ADB}" type="presParOf" srcId="{2A212D67-817B-414C-A354-0E339EB81DEB}" destId="{C2476893-F4C2-4055-85A6-8750C5AC863A}" srcOrd="2" destOrd="0" presId="urn:microsoft.com/office/officeart/2018/2/layout/IconVerticalSolidList"/>
    <dgm:cxn modelId="{0CA79D5B-D1BE-4292-8E1A-8F22B845561D}" type="presParOf" srcId="{2A212D67-817B-414C-A354-0E339EB81DEB}" destId="{D5552A12-0CFD-4F60-BB85-666827BEDA3E}" srcOrd="3" destOrd="0" presId="urn:microsoft.com/office/officeart/2018/2/layout/IconVerticalSolidList"/>
    <dgm:cxn modelId="{EB9F80E0-EF3C-4117-9439-E4EC77EA4051}" type="presParOf" srcId="{2A212D67-817B-414C-A354-0E339EB81DEB}" destId="{5AB8AD03-696E-485E-9660-775AF5C45DE0}" srcOrd="4" destOrd="0" presId="urn:microsoft.com/office/officeart/2018/2/layout/IconVerticalSolidList"/>
    <dgm:cxn modelId="{0FE68099-2450-4875-8DCE-3D4F90A0CF4B}" type="presParOf" srcId="{DF7310E7-17E2-40D4-BC7B-989BD1167EA9}" destId="{F3385CAB-C6F0-42E8-8725-E5AB85C00815}" srcOrd="9" destOrd="0" presId="urn:microsoft.com/office/officeart/2018/2/layout/IconVerticalSolidList"/>
    <dgm:cxn modelId="{28884A4E-9308-40AC-AB93-6160E288B3F9}" type="presParOf" srcId="{DF7310E7-17E2-40D4-BC7B-989BD1167EA9}" destId="{E90B9D95-EE1B-4D84-9720-98440082CF62}" srcOrd="10" destOrd="0" presId="urn:microsoft.com/office/officeart/2018/2/layout/IconVerticalSolidList"/>
    <dgm:cxn modelId="{7F69793D-ECC5-44C3-8ACE-CA18B3AB07C4}" type="presParOf" srcId="{E90B9D95-EE1B-4D84-9720-98440082CF62}" destId="{1CDBC194-5BD3-4B79-A77B-61B9F0518567}" srcOrd="0" destOrd="0" presId="urn:microsoft.com/office/officeart/2018/2/layout/IconVerticalSolidList"/>
    <dgm:cxn modelId="{013492D9-EA5B-41C3-94C8-EB32AB737D5C}" type="presParOf" srcId="{E90B9D95-EE1B-4D84-9720-98440082CF62}" destId="{538DB033-63CD-410A-B398-9C44C1A4B5E2}" srcOrd="1" destOrd="0" presId="urn:microsoft.com/office/officeart/2018/2/layout/IconVerticalSolidList"/>
    <dgm:cxn modelId="{1F1E6E05-404A-482B-A2D2-2A52662FAEBE}" type="presParOf" srcId="{E90B9D95-EE1B-4D84-9720-98440082CF62}" destId="{0BED2643-EFDA-4811-B145-455B5116179D}" srcOrd="2" destOrd="0" presId="urn:microsoft.com/office/officeart/2018/2/layout/IconVerticalSolidList"/>
    <dgm:cxn modelId="{C807417E-A3E9-4470-B4DE-8B6CBD153D27}" type="presParOf" srcId="{E90B9D95-EE1B-4D84-9720-98440082CF62}" destId="{345FF3EB-732E-4D9B-B1FD-6AE4750B5C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DC4515-5A92-44A9-81DC-86E079ED890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8B1C87-C2FD-4E70-B738-67A289992FBA}">
      <dgm:prSet/>
      <dgm:spPr/>
      <dgm:t>
        <a:bodyPr/>
        <a:lstStyle/>
        <a:p>
          <a:r>
            <a:rPr lang="en-US" dirty="0"/>
            <a:t>TE Central electronically retains your June 30 Enrollment Report and Balance Sheet</a:t>
          </a:r>
        </a:p>
      </dgm:t>
    </dgm:pt>
    <dgm:pt modelId="{57A236CB-080A-4BFC-AC88-920391E4708D}" type="parTrans" cxnId="{2726CED8-8418-4A0D-8B27-BBF0852C8798}">
      <dgm:prSet/>
      <dgm:spPr/>
      <dgm:t>
        <a:bodyPr/>
        <a:lstStyle/>
        <a:p>
          <a:endParaRPr lang="en-US"/>
        </a:p>
      </dgm:t>
    </dgm:pt>
    <dgm:pt modelId="{FFB14FD8-D470-4C4B-B812-A88C516B0E46}" type="sibTrans" cxnId="{2726CED8-8418-4A0D-8B27-BBF0852C8798}">
      <dgm:prSet/>
      <dgm:spPr/>
      <dgm:t>
        <a:bodyPr/>
        <a:lstStyle/>
        <a:p>
          <a:endParaRPr lang="en-US"/>
        </a:p>
      </dgm:t>
    </dgm:pt>
    <dgm:pt modelId="{6BBC8EC1-DA1B-4CD9-9149-C3D6AE8C4397}">
      <dgm:prSet/>
      <dgm:spPr/>
      <dgm:t>
        <a:bodyPr/>
        <a:lstStyle/>
        <a:p>
          <a:r>
            <a:rPr lang="en-US" dirty="0"/>
            <a:t>You should retain your Enrollment Report and Balance Sheet every time you make a change</a:t>
          </a:r>
        </a:p>
      </dgm:t>
    </dgm:pt>
    <dgm:pt modelId="{3AC6192D-AAB0-44A2-B926-E90450A57E1A}" type="parTrans" cxnId="{F61C5637-337B-43A2-8911-90CE53D46AB5}">
      <dgm:prSet/>
      <dgm:spPr/>
      <dgm:t>
        <a:bodyPr/>
        <a:lstStyle/>
        <a:p>
          <a:endParaRPr lang="en-US"/>
        </a:p>
      </dgm:t>
    </dgm:pt>
    <dgm:pt modelId="{734026D0-B36F-4869-8B55-73514F1985E8}" type="sibTrans" cxnId="{F61C5637-337B-43A2-8911-90CE53D46AB5}">
      <dgm:prSet/>
      <dgm:spPr/>
      <dgm:t>
        <a:bodyPr/>
        <a:lstStyle/>
        <a:p>
          <a:endParaRPr lang="en-US"/>
        </a:p>
      </dgm:t>
    </dgm:pt>
    <dgm:pt modelId="{3EC8EA6D-0B17-43E5-8022-1958F312C26C}" type="pres">
      <dgm:prSet presAssocID="{9DDC4515-5A92-44A9-81DC-86E079ED8904}" presName="linear" presStyleCnt="0">
        <dgm:presLayoutVars>
          <dgm:animLvl val="lvl"/>
          <dgm:resizeHandles val="exact"/>
        </dgm:presLayoutVars>
      </dgm:prSet>
      <dgm:spPr/>
    </dgm:pt>
    <dgm:pt modelId="{3FE42661-9D62-4933-943E-D6769F85EE26}" type="pres">
      <dgm:prSet presAssocID="{038B1C87-C2FD-4E70-B738-67A289992FB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6C8E38-8CAB-42EA-AB23-EE1E8F57326F}" type="pres">
      <dgm:prSet presAssocID="{FFB14FD8-D470-4C4B-B812-A88C516B0E46}" presName="spacer" presStyleCnt="0"/>
      <dgm:spPr/>
    </dgm:pt>
    <dgm:pt modelId="{50AA48D1-5B82-41E6-A3DA-5B9E70013AAA}" type="pres">
      <dgm:prSet presAssocID="{6BBC8EC1-DA1B-4CD9-9149-C3D6AE8C439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CD73201-33CE-40EF-89CD-7F8977DFADE2}" type="presOf" srcId="{6BBC8EC1-DA1B-4CD9-9149-C3D6AE8C4397}" destId="{50AA48D1-5B82-41E6-A3DA-5B9E70013AAA}" srcOrd="0" destOrd="0" presId="urn:microsoft.com/office/officeart/2005/8/layout/vList2"/>
    <dgm:cxn modelId="{6CB7A905-2C5C-4968-B8D8-B1F26DCCF40A}" type="presOf" srcId="{9DDC4515-5A92-44A9-81DC-86E079ED8904}" destId="{3EC8EA6D-0B17-43E5-8022-1958F312C26C}" srcOrd="0" destOrd="0" presId="urn:microsoft.com/office/officeart/2005/8/layout/vList2"/>
    <dgm:cxn modelId="{F61C5637-337B-43A2-8911-90CE53D46AB5}" srcId="{9DDC4515-5A92-44A9-81DC-86E079ED8904}" destId="{6BBC8EC1-DA1B-4CD9-9149-C3D6AE8C4397}" srcOrd="1" destOrd="0" parTransId="{3AC6192D-AAB0-44A2-B926-E90450A57E1A}" sibTransId="{734026D0-B36F-4869-8B55-73514F1985E8}"/>
    <dgm:cxn modelId="{4E57ABCD-993C-48C9-8905-AC7EAB47BA1E}" type="presOf" srcId="{038B1C87-C2FD-4E70-B738-67A289992FBA}" destId="{3FE42661-9D62-4933-943E-D6769F85EE26}" srcOrd="0" destOrd="0" presId="urn:microsoft.com/office/officeart/2005/8/layout/vList2"/>
    <dgm:cxn modelId="{2726CED8-8418-4A0D-8B27-BBF0852C8798}" srcId="{9DDC4515-5A92-44A9-81DC-86E079ED8904}" destId="{038B1C87-C2FD-4E70-B738-67A289992FBA}" srcOrd="0" destOrd="0" parTransId="{57A236CB-080A-4BFC-AC88-920391E4708D}" sibTransId="{FFB14FD8-D470-4C4B-B812-A88C516B0E46}"/>
    <dgm:cxn modelId="{2B0630A6-6772-44B8-A499-A694E521C7B4}" type="presParOf" srcId="{3EC8EA6D-0B17-43E5-8022-1958F312C26C}" destId="{3FE42661-9D62-4933-943E-D6769F85EE26}" srcOrd="0" destOrd="0" presId="urn:microsoft.com/office/officeart/2005/8/layout/vList2"/>
    <dgm:cxn modelId="{46379C4C-F9A3-448E-9D6E-CF548BA3EE47}" type="presParOf" srcId="{3EC8EA6D-0B17-43E5-8022-1958F312C26C}" destId="{D56C8E38-8CAB-42EA-AB23-EE1E8F57326F}" srcOrd="1" destOrd="0" presId="urn:microsoft.com/office/officeart/2005/8/layout/vList2"/>
    <dgm:cxn modelId="{2CDA6210-7EDB-4A0B-B4C5-397A245D31CC}" type="presParOf" srcId="{3EC8EA6D-0B17-43E5-8022-1958F312C26C}" destId="{50AA48D1-5B82-41E6-A3DA-5B9E70013AA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0E4141-ED3D-40D3-90E3-6BE48D8AF43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BD4432-9F9F-4DAD-A14C-F54AEE089D7B}">
      <dgm:prSet/>
      <dgm:spPr/>
      <dgm:t>
        <a:bodyPr/>
        <a:lstStyle/>
        <a:p>
          <a:pPr>
            <a:defRPr cap="all"/>
          </a:pPr>
          <a:r>
            <a:rPr lang="en-US" cap="none" dirty="0">
              <a:latin typeface="Arial Narrow" panose="020B0606020202030204" pitchFamily="34" charset="0"/>
            </a:rPr>
            <a:t>Available seat survey available now and will be published April 15 and continually updated with new schools </a:t>
          </a:r>
        </a:p>
      </dgm:t>
    </dgm:pt>
    <dgm:pt modelId="{BAA1300D-2504-4857-9F8A-872CB13AA3BC}" type="parTrans" cxnId="{8934D1F1-4050-4AF9-B5AA-087F2DB2BCA0}">
      <dgm:prSet/>
      <dgm:spPr/>
      <dgm:t>
        <a:bodyPr/>
        <a:lstStyle/>
        <a:p>
          <a:endParaRPr lang="en-US"/>
        </a:p>
      </dgm:t>
    </dgm:pt>
    <dgm:pt modelId="{9FAD6F25-ADBE-46F1-96FE-A5F81E85CBAC}" type="sibTrans" cxnId="{8934D1F1-4050-4AF9-B5AA-087F2DB2BCA0}">
      <dgm:prSet/>
      <dgm:spPr/>
      <dgm:t>
        <a:bodyPr/>
        <a:lstStyle/>
        <a:p>
          <a:endParaRPr lang="en-US"/>
        </a:p>
      </dgm:t>
    </dgm:pt>
    <dgm:pt modelId="{9343B9A2-5AF7-4A69-BFF4-5D8AE1623ABA}">
      <dgm:prSet/>
      <dgm:spPr/>
      <dgm:t>
        <a:bodyPr/>
        <a:lstStyle/>
        <a:p>
          <a:pPr>
            <a:defRPr cap="all"/>
          </a:pPr>
          <a:r>
            <a:rPr lang="en-US" cap="none" dirty="0">
              <a:latin typeface="Arial Narrow" panose="020B0606020202030204" pitchFamily="34" charset="0"/>
            </a:rPr>
            <a:t>The results of the available seat survey will be posted to the front page of the TE website and pushed to app holders</a:t>
          </a:r>
        </a:p>
      </dgm:t>
    </dgm:pt>
    <dgm:pt modelId="{E9A43AAF-20F3-44D7-A034-2EBFAA3EDA15}" type="parTrans" cxnId="{3E904230-939E-45C3-A752-0B4655F2DC5D}">
      <dgm:prSet/>
      <dgm:spPr/>
      <dgm:t>
        <a:bodyPr/>
        <a:lstStyle/>
        <a:p>
          <a:endParaRPr lang="en-US"/>
        </a:p>
      </dgm:t>
    </dgm:pt>
    <dgm:pt modelId="{AE31AB9B-9225-42D1-B078-25070E443D03}" type="sibTrans" cxnId="{3E904230-939E-45C3-A752-0B4655F2DC5D}">
      <dgm:prSet/>
      <dgm:spPr/>
      <dgm:t>
        <a:bodyPr/>
        <a:lstStyle/>
        <a:p>
          <a:endParaRPr lang="en-US"/>
        </a:p>
      </dgm:t>
    </dgm:pt>
    <dgm:pt modelId="{E4C58B0C-6439-43CD-9D08-4B7CA3639353}">
      <dgm:prSet/>
      <dgm:spPr/>
      <dgm:t>
        <a:bodyPr/>
        <a:lstStyle/>
        <a:p>
          <a:pPr>
            <a:defRPr cap="all"/>
          </a:pPr>
          <a:r>
            <a:rPr lang="en-US" cap="none" dirty="0"/>
            <a:t>This is our sixth year providing the May 1 open seats announcements</a:t>
          </a:r>
        </a:p>
      </dgm:t>
    </dgm:pt>
    <dgm:pt modelId="{D5F02286-01A2-44F4-B79E-2B3B23ACA23A}" type="parTrans" cxnId="{FB55E323-986D-45E0-B567-9E5758EAB98C}">
      <dgm:prSet/>
      <dgm:spPr/>
      <dgm:t>
        <a:bodyPr/>
        <a:lstStyle/>
        <a:p>
          <a:endParaRPr lang="en-US"/>
        </a:p>
      </dgm:t>
    </dgm:pt>
    <dgm:pt modelId="{3DA3834B-2478-405C-BC28-9B0E70EC0CB8}" type="sibTrans" cxnId="{FB55E323-986D-45E0-B567-9E5758EAB98C}">
      <dgm:prSet/>
      <dgm:spPr/>
      <dgm:t>
        <a:bodyPr/>
        <a:lstStyle/>
        <a:p>
          <a:endParaRPr lang="en-US"/>
        </a:p>
      </dgm:t>
    </dgm:pt>
    <dgm:pt modelId="{55A8E3C9-BE05-4720-9E2A-3BB4AF41E05F}" type="pres">
      <dgm:prSet presAssocID="{570E4141-ED3D-40D3-90E3-6BE48D8AF43B}" presName="linear" presStyleCnt="0">
        <dgm:presLayoutVars>
          <dgm:animLvl val="lvl"/>
          <dgm:resizeHandles val="exact"/>
        </dgm:presLayoutVars>
      </dgm:prSet>
      <dgm:spPr/>
    </dgm:pt>
    <dgm:pt modelId="{9819BE45-48C4-41A4-AF5C-BE1C1C3233AD}" type="pres">
      <dgm:prSet presAssocID="{C1BD4432-9F9F-4DAD-A14C-F54AEE089D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A907C0-F161-4AC6-AD86-C5DF27CF240F}" type="pres">
      <dgm:prSet presAssocID="{9FAD6F25-ADBE-46F1-96FE-A5F81E85CBAC}" presName="spacer" presStyleCnt="0"/>
      <dgm:spPr/>
    </dgm:pt>
    <dgm:pt modelId="{B3A6580C-398D-4C86-AE47-ECF71558F707}" type="pres">
      <dgm:prSet presAssocID="{9343B9A2-5AF7-4A69-BFF4-5D8AE1623A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6904AD-8BB2-4CED-9A6B-8E6FD87DBD37}" type="pres">
      <dgm:prSet presAssocID="{AE31AB9B-9225-42D1-B078-25070E443D03}" presName="spacer" presStyleCnt="0"/>
      <dgm:spPr/>
    </dgm:pt>
    <dgm:pt modelId="{13E30EE5-A094-4306-86EC-3A029D0DE11F}" type="pres">
      <dgm:prSet presAssocID="{E4C58B0C-6439-43CD-9D08-4B7CA363935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B55E323-986D-45E0-B567-9E5758EAB98C}" srcId="{570E4141-ED3D-40D3-90E3-6BE48D8AF43B}" destId="{E4C58B0C-6439-43CD-9D08-4B7CA3639353}" srcOrd="2" destOrd="0" parTransId="{D5F02286-01A2-44F4-B79E-2B3B23ACA23A}" sibTransId="{3DA3834B-2478-405C-BC28-9B0E70EC0CB8}"/>
    <dgm:cxn modelId="{3E904230-939E-45C3-A752-0B4655F2DC5D}" srcId="{570E4141-ED3D-40D3-90E3-6BE48D8AF43B}" destId="{9343B9A2-5AF7-4A69-BFF4-5D8AE1623ABA}" srcOrd="1" destOrd="0" parTransId="{E9A43AAF-20F3-44D7-A034-2EBFAA3EDA15}" sibTransId="{AE31AB9B-9225-42D1-B078-25070E443D03}"/>
    <dgm:cxn modelId="{3627EA64-21AA-4117-B843-0CEA0AF32C4F}" type="presOf" srcId="{570E4141-ED3D-40D3-90E3-6BE48D8AF43B}" destId="{55A8E3C9-BE05-4720-9E2A-3BB4AF41E05F}" srcOrd="0" destOrd="0" presId="urn:microsoft.com/office/officeart/2005/8/layout/vList2"/>
    <dgm:cxn modelId="{61EBB19B-408A-4356-B07B-414E95F7D4C1}" type="presOf" srcId="{9343B9A2-5AF7-4A69-BFF4-5D8AE1623ABA}" destId="{B3A6580C-398D-4C86-AE47-ECF71558F707}" srcOrd="0" destOrd="0" presId="urn:microsoft.com/office/officeart/2005/8/layout/vList2"/>
    <dgm:cxn modelId="{A67B18A9-252E-45B2-8FA0-7080E2949CCF}" type="presOf" srcId="{E4C58B0C-6439-43CD-9D08-4B7CA3639353}" destId="{13E30EE5-A094-4306-86EC-3A029D0DE11F}" srcOrd="0" destOrd="0" presId="urn:microsoft.com/office/officeart/2005/8/layout/vList2"/>
    <dgm:cxn modelId="{F8B35CC1-BF2F-4697-8243-78F487847696}" type="presOf" srcId="{C1BD4432-9F9F-4DAD-A14C-F54AEE089D7B}" destId="{9819BE45-48C4-41A4-AF5C-BE1C1C3233AD}" srcOrd="0" destOrd="0" presId="urn:microsoft.com/office/officeart/2005/8/layout/vList2"/>
    <dgm:cxn modelId="{8934D1F1-4050-4AF9-B5AA-087F2DB2BCA0}" srcId="{570E4141-ED3D-40D3-90E3-6BE48D8AF43B}" destId="{C1BD4432-9F9F-4DAD-A14C-F54AEE089D7B}" srcOrd="0" destOrd="0" parTransId="{BAA1300D-2504-4857-9F8A-872CB13AA3BC}" sibTransId="{9FAD6F25-ADBE-46F1-96FE-A5F81E85CBAC}"/>
    <dgm:cxn modelId="{07308195-72EE-48FF-9551-F702E0EA415B}" type="presParOf" srcId="{55A8E3C9-BE05-4720-9E2A-3BB4AF41E05F}" destId="{9819BE45-48C4-41A4-AF5C-BE1C1C3233AD}" srcOrd="0" destOrd="0" presId="urn:microsoft.com/office/officeart/2005/8/layout/vList2"/>
    <dgm:cxn modelId="{27E6111B-EB49-4F51-9A04-FBF1D95BC0FA}" type="presParOf" srcId="{55A8E3C9-BE05-4720-9E2A-3BB4AF41E05F}" destId="{DAA907C0-F161-4AC6-AD86-C5DF27CF240F}" srcOrd="1" destOrd="0" presId="urn:microsoft.com/office/officeart/2005/8/layout/vList2"/>
    <dgm:cxn modelId="{47DA86C2-D531-4D8C-80DF-3C590ED1D81B}" type="presParOf" srcId="{55A8E3C9-BE05-4720-9E2A-3BB4AF41E05F}" destId="{B3A6580C-398D-4C86-AE47-ECF71558F707}" srcOrd="2" destOrd="0" presId="urn:microsoft.com/office/officeart/2005/8/layout/vList2"/>
    <dgm:cxn modelId="{25E1158D-EC33-4A6D-A8E1-033A57C6040F}" type="presParOf" srcId="{55A8E3C9-BE05-4720-9E2A-3BB4AF41E05F}" destId="{3E6904AD-8BB2-4CED-9A6B-8E6FD87DBD37}" srcOrd="3" destOrd="0" presId="urn:microsoft.com/office/officeart/2005/8/layout/vList2"/>
    <dgm:cxn modelId="{02808F9A-6B4E-45CB-B03B-C5072F1C677F}" type="presParOf" srcId="{55A8E3C9-BE05-4720-9E2A-3BB4AF41E05F}" destId="{13E30EE5-A094-4306-86EC-3A029D0DE1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D8242-4807-4C28-9E02-E7C1F4FA8641}">
      <dsp:nvSpPr>
        <dsp:cNvPr id="0" name=""/>
        <dsp:cNvSpPr/>
      </dsp:nvSpPr>
      <dsp:spPr>
        <a:xfrm>
          <a:off x="0" y="65294"/>
          <a:ext cx="6692813" cy="772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Enrollment Report</a:t>
          </a:r>
        </a:p>
      </dsp:txBody>
      <dsp:txXfrm>
        <a:off x="37696" y="102990"/>
        <a:ext cx="6617421" cy="696808"/>
      </dsp:txXfrm>
    </dsp:sp>
    <dsp:sp modelId="{B2A7A4AD-FECF-4B3A-B13B-1D4E3D9F7474}">
      <dsp:nvSpPr>
        <dsp:cNvPr id="0" name=""/>
        <dsp:cNvSpPr/>
      </dsp:nvSpPr>
      <dsp:spPr>
        <a:xfrm>
          <a:off x="0" y="837494"/>
          <a:ext cx="669281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Recertification of continuing students</a:t>
          </a:r>
        </a:p>
      </dsp:txBody>
      <dsp:txXfrm>
        <a:off x="0" y="837494"/>
        <a:ext cx="6692813" cy="546480"/>
      </dsp:txXfrm>
    </dsp:sp>
    <dsp:sp modelId="{BAF24B68-244B-44D0-AC90-50CB9503E118}">
      <dsp:nvSpPr>
        <dsp:cNvPr id="0" name=""/>
        <dsp:cNvSpPr/>
      </dsp:nvSpPr>
      <dsp:spPr>
        <a:xfrm>
          <a:off x="0" y="1383974"/>
          <a:ext cx="6692813" cy="772200"/>
        </a:xfrm>
        <a:prstGeom prst="roundRect">
          <a:avLst/>
        </a:prstGeom>
        <a:gradFill rotWithShape="0">
          <a:gsLst>
            <a:gs pos="0">
              <a:schemeClr val="accent2">
                <a:hueOff val="-678113"/>
                <a:satOff val="-414"/>
                <a:lumOff val="1618"/>
                <a:alphaOff val="0"/>
                <a:tint val="96000"/>
                <a:lumMod val="100000"/>
              </a:schemeClr>
            </a:gs>
            <a:gs pos="78000">
              <a:schemeClr val="accent2">
                <a:hueOff val="-678113"/>
                <a:satOff val="-414"/>
                <a:lumOff val="161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Export/Import 3</a:t>
          </a:r>
        </a:p>
      </dsp:txBody>
      <dsp:txXfrm>
        <a:off x="37696" y="1421670"/>
        <a:ext cx="6617421" cy="696808"/>
      </dsp:txXfrm>
    </dsp:sp>
    <dsp:sp modelId="{6C2EF2D7-CA9C-4B89-B333-08B4E7D51520}">
      <dsp:nvSpPr>
        <dsp:cNvPr id="0" name=""/>
        <dsp:cNvSpPr/>
      </dsp:nvSpPr>
      <dsp:spPr>
        <a:xfrm>
          <a:off x="0" y="2251214"/>
          <a:ext cx="6692813" cy="772200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Participation Fees</a:t>
          </a:r>
        </a:p>
      </dsp:txBody>
      <dsp:txXfrm>
        <a:off x="37696" y="2288910"/>
        <a:ext cx="6617421" cy="696808"/>
      </dsp:txXfrm>
    </dsp:sp>
    <dsp:sp modelId="{04EB697F-0E51-401A-AB9D-B57A5049F6FE}">
      <dsp:nvSpPr>
        <dsp:cNvPr id="0" name=""/>
        <dsp:cNvSpPr/>
      </dsp:nvSpPr>
      <dsp:spPr>
        <a:xfrm>
          <a:off x="0" y="3118455"/>
          <a:ext cx="6692813" cy="772200"/>
        </a:xfrm>
        <a:prstGeom prst="roundRect">
          <a:avLst/>
        </a:prstGeom>
        <a:gradFill rotWithShape="0">
          <a:gsLst>
            <a:gs pos="0">
              <a:schemeClr val="accent2">
                <a:hueOff val="-2034338"/>
                <a:satOff val="-1242"/>
                <a:lumOff val="4853"/>
                <a:alphaOff val="0"/>
                <a:tint val="96000"/>
                <a:lumMod val="100000"/>
              </a:schemeClr>
            </a:gs>
            <a:gs pos="78000">
              <a:schemeClr val="accent2">
                <a:hueOff val="-2034338"/>
                <a:satOff val="-1242"/>
                <a:lumOff val="4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Balance Sheet</a:t>
          </a:r>
        </a:p>
      </dsp:txBody>
      <dsp:txXfrm>
        <a:off x="37696" y="3156151"/>
        <a:ext cx="6617421" cy="696808"/>
      </dsp:txXfrm>
    </dsp:sp>
    <dsp:sp modelId="{81AF816D-582D-4552-BA6E-4D949C3F9F30}">
      <dsp:nvSpPr>
        <dsp:cNvPr id="0" name=""/>
        <dsp:cNvSpPr/>
      </dsp:nvSpPr>
      <dsp:spPr>
        <a:xfrm>
          <a:off x="0" y="3985695"/>
          <a:ext cx="6692813" cy="7722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TE Import Audit</a:t>
          </a:r>
        </a:p>
      </dsp:txBody>
      <dsp:txXfrm>
        <a:off x="37696" y="4023391"/>
        <a:ext cx="6617421" cy="6968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AD082-41AB-4A63-A711-12D5F6976B47}">
      <dsp:nvSpPr>
        <dsp:cNvPr id="0" name=""/>
        <dsp:cNvSpPr/>
      </dsp:nvSpPr>
      <dsp:spPr>
        <a:xfrm>
          <a:off x="0" y="166995"/>
          <a:ext cx="6692813" cy="678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TE Closeout</a:t>
          </a:r>
        </a:p>
      </dsp:txBody>
      <dsp:txXfrm>
        <a:off x="33127" y="200122"/>
        <a:ext cx="6626559" cy="612346"/>
      </dsp:txXfrm>
    </dsp:sp>
    <dsp:sp modelId="{F393FC6F-4BB6-44AD-A00F-AB54A253FCA6}">
      <dsp:nvSpPr>
        <dsp:cNvPr id="0" name=""/>
        <dsp:cNvSpPr/>
      </dsp:nvSpPr>
      <dsp:spPr>
        <a:xfrm>
          <a:off x="0" y="929115"/>
          <a:ext cx="6692813" cy="678600"/>
        </a:xfrm>
        <a:prstGeom prst="roundRect">
          <a:avLst/>
        </a:prstGeom>
        <a:gradFill rotWithShape="0">
          <a:gsLst>
            <a:gs pos="0">
              <a:schemeClr val="accent2">
                <a:hueOff val="-542490"/>
                <a:satOff val="-331"/>
                <a:lumOff val="1294"/>
                <a:alphaOff val="0"/>
                <a:tint val="96000"/>
                <a:lumMod val="100000"/>
              </a:schemeClr>
            </a:gs>
            <a:gs pos="78000">
              <a:schemeClr val="accent2">
                <a:hueOff val="-542490"/>
                <a:satOff val="-331"/>
                <a:lumOff val="129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Review of 2019-20 Enrollment  Report</a:t>
          </a:r>
        </a:p>
      </dsp:txBody>
      <dsp:txXfrm>
        <a:off x="33127" y="962242"/>
        <a:ext cx="6626559" cy="612346"/>
      </dsp:txXfrm>
    </dsp:sp>
    <dsp:sp modelId="{D3D2A468-027E-4F4A-B68D-8F27DA52CFC1}">
      <dsp:nvSpPr>
        <dsp:cNvPr id="0" name=""/>
        <dsp:cNvSpPr/>
      </dsp:nvSpPr>
      <dsp:spPr>
        <a:xfrm>
          <a:off x="0" y="1691235"/>
          <a:ext cx="6692813" cy="678600"/>
        </a:xfrm>
        <a:prstGeom prst="roundRect">
          <a:avLst/>
        </a:prstGeom>
        <a:gradFill rotWithShape="0">
          <a:gsLst>
            <a:gs pos="0">
              <a:schemeClr val="accent2">
                <a:hueOff val="-1084980"/>
                <a:satOff val="-662"/>
                <a:lumOff val="2588"/>
                <a:alphaOff val="0"/>
                <a:tint val="96000"/>
                <a:lumMod val="100000"/>
              </a:schemeClr>
            </a:gs>
            <a:gs pos="78000">
              <a:schemeClr val="accent2">
                <a:hueOff val="-1084980"/>
                <a:satOff val="-662"/>
                <a:lumOff val="258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Dues and Participation fees</a:t>
          </a:r>
        </a:p>
      </dsp:txBody>
      <dsp:txXfrm>
        <a:off x="33127" y="1724362"/>
        <a:ext cx="6626559" cy="612346"/>
      </dsp:txXfrm>
    </dsp:sp>
    <dsp:sp modelId="{806ABD3B-21F3-4E5A-B85A-A773D63ACDF9}">
      <dsp:nvSpPr>
        <dsp:cNvPr id="0" name=""/>
        <dsp:cNvSpPr/>
      </dsp:nvSpPr>
      <dsp:spPr>
        <a:xfrm>
          <a:off x="0" y="2453355"/>
          <a:ext cx="6692813" cy="678600"/>
        </a:xfrm>
        <a:prstGeom prst="roundRect">
          <a:avLst/>
        </a:prstGeom>
        <a:gradFill rotWithShape="0">
          <a:gsLst>
            <a:gs pos="0">
              <a:schemeClr val="accent2">
                <a:hueOff val="-1627470"/>
                <a:satOff val="-994"/>
                <a:lumOff val="3883"/>
                <a:alphaOff val="0"/>
                <a:tint val="96000"/>
                <a:lumMod val="100000"/>
              </a:schemeClr>
            </a:gs>
            <a:gs pos="78000">
              <a:schemeClr val="accent2">
                <a:hueOff val="-1627470"/>
                <a:satOff val="-994"/>
                <a:lumOff val="38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Claiming 2020-21 students</a:t>
          </a:r>
        </a:p>
      </dsp:txBody>
      <dsp:txXfrm>
        <a:off x="33127" y="2486482"/>
        <a:ext cx="6626559" cy="612346"/>
      </dsp:txXfrm>
    </dsp:sp>
    <dsp:sp modelId="{27ADF1CC-3079-45E9-BC23-3BC0593AC4E5}">
      <dsp:nvSpPr>
        <dsp:cNvPr id="0" name=""/>
        <dsp:cNvSpPr/>
      </dsp:nvSpPr>
      <dsp:spPr>
        <a:xfrm>
          <a:off x="0" y="3215475"/>
          <a:ext cx="6692813" cy="678600"/>
        </a:xfrm>
        <a:prstGeom prst="roundRect">
          <a:avLst/>
        </a:prstGeom>
        <a:gradFill rotWithShape="0">
          <a:gsLst>
            <a:gs pos="0">
              <a:schemeClr val="accent2">
                <a:hueOff val="-2169960"/>
                <a:satOff val="-1325"/>
                <a:lumOff val="5177"/>
                <a:alphaOff val="0"/>
                <a:tint val="96000"/>
                <a:lumMod val="100000"/>
              </a:schemeClr>
            </a:gs>
            <a:gs pos="78000">
              <a:schemeClr val="accent2">
                <a:hueOff val="-2169960"/>
                <a:satOff val="-1325"/>
                <a:lumOff val="51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Reminders</a:t>
          </a:r>
        </a:p>
      </dsp:txBody>
      <dsp:txXfrm>
        <a:off x="33127" y="3248602"/>
        <a:ext cx="6626559" cy="612346"/>
      </dsp:txXfrm>
    </dsp:sp>
    <dsp:sp modelId="{2F04F2D9-B269-48F0-B3B1-02D3775F25C4}">
      <dsp:nvSpPr>
        <dsp:cNvPr id="0" name=""/>
        <dsp:cNvSpPr/>
      </dsp:nvSpPr>
      <dsp:spPr>
        <a:xfrm>
          <a:off x="0" y="3977595"/>
          <a:ext cx="6692813" cy="6786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News and updates</a:t>
          </a:r>
        </a:p>
      </dsp:txBody>
      <dsp:txXfrm>
        <a:off x="33127" y="4010722"/>
        <a:ext cx="6626559" cy="612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1E0C5-7897-41F4-B308-C5B4E403057A}">
      <dsp:nvSpPr>
        <dsp:cNvPr id="0" name=""/>
        <dsp:cNvSpPr/>
      </dsp:nvSpPr>
      <dsp:spPr>
        <a:xfrm>
          <a:off x="6287" y="1368"/>
          <a:ext cx="4240038" cy="2692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C27619-FE43-4993-8D4D-14B52C6AD9BC}">
      <dsp:nvSpPr>
        <dsp:cNvPr id="0" name=""/>
        <dsp:cNvSpPr/>
      </dsp:nvSpPr>
      <dsp:spPr>
        <a:xfrm>
          <a:off x="477403" y="448927"/>
          <a:ext cx="4240038" cy="2692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Export Schools did their work by clicking the RECERTIFY Button on the Enrollment Report</a:t>
          </a:r>
        </a:p>
      </dsp:txBody>
      <dsp:txXfrm>
        <a:off x="556261" y="527785"/>
        <a:ext cx="4082322" cy="2534708"/>
      </dsp:txXfrm>
    </dsp:sp>
    <dsp:sp modelId="{81BD48A5-3472-43A5-905C-F51CE4A25B78}">
      <dsp:nvSpPr>
        <dsp:cNvPr id="0" name=""/>
        <dsp:cNvSpPr/>
      </dsp:nvSpPr>
      <dsp:spPr>
        <a:xfrm>
          <a:off x="5188557" y="1368"/>
          <a:ext cx="4240038" cy="2692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BB09B0-09F6-4E65-B34D-4CE4DDDE1FF7}">
      <dsp:nvSpPr>
        <dsp:cNvPr id="0" name=""/>
        <dsp:cNvSpPr/>
      </dsp:nvSpPr>
      <dsp:spPr>
        <a:xfrm>
          <a:off x="5659673" y="448927"/>
          <a:ext cx="4240038" cy="2692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Import Schools need to approve the individual student and update the record – see next slide</a:t>
          </a:r>
        </a:p>
      </dsp:txBody>
      <dsp:txXfrm>
        <a:off x="5738531" y="527785"/>
        <a:ext cx="4082322" cy="2534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71961-78B7-449A-8290-A9184C26BE5D}">
      <dsp:nvSpPr>
        <dsp:cNvPr id="0" name=""/>
        <dsp:cNvSpPr/>
      </dsp:nvSpPr>
      <dsp:spPr>
        <a:xfrm>
          <a:off x="1049" y="576898"/>
          <a:ext cx="3683234" cy="23388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773FB-7038-4C44-AE31-B9F0F7498FDD}">
      <dsp:nvSpPr>
        <dsp:cNvPr id="0" name=""/>
        <dsp:cNvSpPr/>
      </dsp:nvSpPr>
      <dsp:spPr>
        <a:xfrm>
          <a:off x="410297" y="965684"/>
          <a:ext cx="3683234" cy="2338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you have students in the status of recertify, you will receive an email reminder from </a:t>
          </a:r>
          <a:r>
            <a:rPr lang="en-US" sz="1700" kern="1200" dirty="0">
              <a:hlinkClick xmlns:r="http://schemas.openxmlformats.org/officeDocument/2006/relationships" r:id="rId1"/>
            </a:rPr>
            <a:t>INFO@tuitionexchange.org</a:t>
          </a:r>
          <a:r>
            <a:rPr lang="en-US" sz="1700" kern="1200" dirty="0"/>
            <a:t> </a:t>
          </a:r>
        </a:p>
      </dsp:txBody>
      <dsp:txXfrm>
        <a:off x="478800" y="1034187"/>
        <a:ext cx="3546228" cy="2201847"/>
      </dsp:txXfrm>
    </dsp:sp>
    <dsp:sp modelId="{8B9FCF8C-B342-4487-B1EA-8616C51A6309}">
      <dsp:nvSpPr>
        <dsp:cNvPr id="0" name=""/>
        <dsp:cNvSpPr/>
      </dsp:nvSpPr>
      <dsp:spPr>
        <a:xfrm>
          <a:off x="4502780" y="576898"/>
          <a:ext cx="3683234" cy="23388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E1A43-7E7C-41A5-BA1C-C55C1A50C9F9}">
      <dsp:nvSpPr>
        <dsp:cNvPr id="0" name=""/>
        <dsp:cNvSpPr/>
      </dsp:nvSpPr>
      <dsp:spPr>
        <a:xfrm>
          <a:off x="4912028" y="965684"/>
          <a:ext cx="3683234" cy="2338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you have continuing students yet to be recertified for the following academic year.  Students can be recertified on the Enrollment Report located in the Liaison Portal located at </a:t>
          </a:r>
          <a:r>
            <a:rPr lang="en-US" sz="1700" u="sng" kern="1200" dirty="0">
              <a:hlinkClick xmlns:r="http://schemas.openxmlformats.org/officeDocument/2006/relationships" r:id="rId2"/>
            </a:rPr>
            <a:t>https://telo.tuitionexchange.org</a:t>
          </a:r>
          <a:r>
            <a:rPr lang="en-US" sz="1700" kern="1200" dirty="0"/>
            <a:t>.</a:t>
          </a:r>
        </a:p>
      </dsp:txBody>
      <dsp:txXfrm>
        <a:off x="4980531" y="1034187"/>
        <a:ext cx="3546228" cy="2201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C0F67-954A-4E31-BE3F-527A18D649E5}">
      <dsp:nvSpPr>
        <dsp:cNvPr id="0" name=""/>
        <dsp:cNvSpPr/>
      </dsp:nvSpPr>
      <dsp:spPr>
        <a:xfrm>
          <a:off x="471996" y="693719"/>
          <a:ext cx="1475437" cy="14754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C0BDC-190B-4A50-86F7-ABD41BD583F7}">
      <dsp:nvSpPr>
        <dsp:cNvPr id="0" name=""/>
        <dsp:cNvSpPr/>
      </dsp:nvSpPr>
      <dsp:spPr>
        <a:xfrm>
          <a:off x="800981" y="1066318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0FC2E-14EF-4FB5-BC1B-DB94CC1B4A06}">
      <dsp:nvSpPr>
        <dsp:cNvPr id="0" name=""/>
        <dsp:cNvSpPr/>
      </dsp:nvSpPr>
      <dsp:spPr>
        <a:xfrm>
          <a:off x="14888" y="2686881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cap="none" dirty="0">
              <a:latin typeface="Arial Narrow" panose="020B0606020202030204" pitchFamily="34" charset="0"/>
            </a:rPr>
            <a:t>If your school is an E/I 3 school with open E/I 3 slots, you will receive the following email reminder from </a:t>
          </a:r>
          <a:r>
            <a:rPr lang="en-US" sz="1300" kern="1200" cap="none" dirty="0">
              <a:solidFill>
                <a:schemeClr val="tx1"/>
              </a:solidFill>
              <a:latin typeface="Arial Narrow" panose="020B0606020202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info@tuitionexchange.Org</a:t>
          </a:r>
          <a:r>
            <a:rPr lang="en-US" sz="1300" kern="1200" cap="none" dirty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</a:p>
      </dsp:txBody>
      <dsp:txXfrm>
        <a:off x="14888" y="2686881"/>
        <a:ext cx="2418750" cy="720000"/>
      </dsp:txXfrm>
    </dsp:sp>
    <dsp:sp modelId="{8C6848FC-D43D-4ECD-8C2A-937F5A7B8369}">
      <dsp:nvSpPr>
        <dsp:cNvPr id="0" name=""/>
        <dsp:cNvSpPr/>
      </dsp:nvSpPr>
      <dsp:spPr>
        <a:xfrm>
          <a:off x="3328575" y="751881"/>
          <a:ext cx="1475437" cy="14754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FC7BB-FF7E-41EC-AAC9-301619C6442E}">
      <dsp:nvSpPr>
        <dsp:cNvPr id="0" name=""/>
        <dsp:cNvSpPr/>
      </dsp:nvSpPr>
      <dsp:spPr>
        <a:xfrm>
          <a:off x="3643013" y="1066318"/>
          <a:ext cx="846562" cy="84656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D68D1-DCC9-43CD-A19B-4EE659E7E490}">
      <dsp:nvSpPr>
        <dsp:cNvPr id="0" name=""/>
        <dsp:cNvSpPr/>
      </dsp:nvSpPr>
      <dsp:spPr>
        <a:xfrm>
          <a:off x="2856919" y="2686881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cap="none" dirty="0">
              <a:latin typeface="Arial Narrow" panose="020B0606020202030204" pitchFamily="34" charset="0"/>
            </a:rPr>
            <a:t>The email is your reminder of open E/I 3 slots students are selected inside the enrollment report</a:t>
          </a:r>
        </a:p>
      </dsp:txBody>
      <dsp:txXfrm>
        <a:off x="2856919" y="2686881"/>
        <a:ext cx="2418750" cy="720000"/>
      </dsp:txXfrm>
    </dsp:sp>
    <dsp:sp modelId="{FD938D61-C9EF-47B3-9D3B-D67A1D164D96}">
      <dsp:nvSpPr>
        <dsp:cNvPr id="0" name=""/>
        <dsp:cNvSpPr/>
      </dsp:nvSpPr>
      <dsp:spPr>
        <a:xfrm>
          <a:off x="6170607" y="751881"/>
          <a:ext cx="1475437" cy="14754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48FFE-CB01-44CC-8EF6-AAE4F0D8F9F2}">
      <dsp:nvSpPr>
        <dsp:cNvPr id="0" name=""/>
        <dsp:cNvSpPr/>
      </dsp:nvSpPr>
      <dsp:spPr>
        <a:xfrm>
          <a:off x="6485044" y="1066318"/>
          <a:ext cx="846562" cy="84656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BDBA8-5314-443A-A0ED-FD39BF39169A}">
      <dsp:nvSpPr>
        <dsp:cNvPr id="0" name=""/>
        <dsp:cNvSpPr/>
      </dsp:nvSpPr>
      <dsp:spPr>
        <a:xfrm>
          <a:off x="5698950" y="2686881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cap="none" dirty="0">
              <a:solidFill>
                <a:schemeClr val="tx1"/>
              </a:solidFill>
              <a:latin typeface="Arial Narrow" panose="020B0606020202030204" pitchFamily="34" charset="0"/>
            </a:rPr>
            <a:t>See slide 22 for a visual how-to reminder</a:t>
          </a:r>
        </a:p>
      </dsp:txBody>
      <dsp:txXfrm>
        <a:off x="5698950" y="2686881"/>
        <a:ext cx="2418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693F9-D94B-4967-8413-759B2747F584}">
      <dsp:nvSpPr>
        <dsp:cNvPr id="0" name=""/>
        <dsp:cNvSpPr/>
      </dsp:nvSpPr>
      <dsp:spPr>
        <a:xfrm>
          <a:off x="108989" y="21654"/>
          <a:ext cx="1282575" cy="12825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F5723-6AAF-47CF-8BD2-2217DD4229A9}">
      <dsp:nvSpPr>
        <dsp:cNvPr id="0" name=""/>
        <dsp:cNvSpPr/>
      </dsp:nvSpPr>
      <dsp:spPr>
        <a:xfrm>
          <a:off x="378329" y="290994"/>
          <a:ext cx="743893" cy="7438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ACB4A-E979-4F8D-8232-4C71B9D0741C}">
      <dsp:nvSpPr>
        <dsp:cNvPr id="0" name=""/>
        <dsp:cNvSpPr/>
      </dsp:nvSpPr>
      <dsp:spPr>
        <a:xfrm>
          <a:off x="1666401" y="21654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Every time you click Submit on your Enrollment Report a new Participation Fee Statement generates</a:t>
          </a:r>
        </a:p>
      </dsp:txBody>
      <dsp:txXfrm>
        <a:off x="1666401" y="21654"/>
        <a:ext cx="3023212" cy="1282575"/>
      </dsp:txXfrm>
    </dsp:sp>
    <dsp:sp modelId="{187B29B4-3C7E-4D65-A6F0-9BEA215817C6}">
      <dsp:nvSpPr>
        <dsp:cNvPr id="0" name=""/>
        <dsp:cNvSpPr/>
      </dsp:nvSpPr>
      <dsp:spPr>
        <a:xfrm>
          <a:off x="5216385" y="21654"/>
          <a:ext cx="1282575" cy="1282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25172-64B3-4648-A57C-E9B39D4E6B9B}">
      <dsp:nvSpPr>
        <dsp:cNvPr id="0" name=""/>
        <dsp:cNvSpPr/>
      </dsp:nvSpPr>
      <dsp:spPr>
        <a:xfrm>
          <a:off x="5485726" y="290994"/>
          <a:ext cx="743893" cy="7438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36797-73B9-4633-BEF4-491165A78CA0}">
      <dsp:nvSpPr>
        <dsp:cNvPr id="0" name=""/>
        <dsp:cNvSpPr/>
      </dsp:nvSpPr>
      <dsp:spPr>
        <a:xfrm>
          <a:off x="6773798" y="21654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your Participation Fee Statement carefully</a:t>
          </a:r>
        </a:p>
      </dsp:txBody>
      <dsp:txXfrm>
        <a:off x="6773798" y="21654"/>
        <a:ext cx="3023212" cy="1282575"/>
      </dsp:txXfrm>
    </dsp:sp>
    <dsp:sp modelId="{AADBD47C-62B3-48C1-B094-1E3EF2585293}">
      <dsp:nvSpPr>
        <dsp:cNvPr id="0" name=""/>
        <dsp:cNvSpPr/>
      </dsp:nvSpPr>
      <dsp:spPr>
        <a:xfrm>
          <a:off x="108989" y="1838491"/>
          <a:ext cx="1282575" cy="12825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8AC5E-8ECC-4B4B-BA4B-832E72EC5C6F}">
      <dsp:nvSpPr>
        <dsp:cNvPr id="0" name=""/>
        <dsp:cNvSpPr/>
      </dsp:nvSpPr>
      <dsp:spPr>
        <a:xfrm>
          <a:off x="378329" y="2107832"/>
          <a:ext cx="743893" cy="7438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C17FB-B259-4D78-A01B-61374A12C190}">
      <dsp:nvSpPr>
        <dsp:cNvPr id="0" name=""/>
        <dsp:cNvSpPr/>
      </dsp:nvSpPr>
      <dsp:spPr>
        <a:xfrm>
          <a:off x="1666401" y="1838491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you owe – please remit payment upon receipt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Due to COVID-19 we updated our billing address, please note the change on your Invoice.</a:t>
          </a:r>
        </a:p>
      </dsp:txBody>
      <dsp:txXfrm>
        <a:off x="1666401" y="1838491"/>
        <a:ext cx="3023212" cy="1282575"/>
      </dsp:txXfrm>
    </dsp:sp>
    <dsp:sp modelId="{A7203532-AA88-4C95-8B5F-6D5A85AA5217}">
      <dsp:nvSpPr>
        <dsp:cNvPr id="0" name=""/>
        <dsp:cNvSpPr/>
      </dsp:nvSpPr>
      <dsp:spPr>
        <a:xfrm>
          <a:off x="5216385" y="1838491"/>
          <a:ext cx="1282575" cy="12825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8602C-75F4-48EC-9005-D0F797583A29}">
      <dsp:nvSpPr>
        <dsp:cNvPr id="0" name=""/>
        <dsp:cNvSpPr/>
      </dsp:nvSpPr>
      <dsp:spPr>
        <a:xfrm>
          <a:off x="5485726" y="2107832"/>
          <a:ext cx="743893" cy="7438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72957-5A17-4C1D-9474-D18B7AB364F1}">
      <dsp:nvSpPr>
        <dsp:cNvPr id="0" name=""/>
        <dsp:cNvSpPr/>
      </dsp:nvSpPr>
      <dsp:spPr>
        <a:xfrm>
          <a:off x="6773798" y="1838491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you have a zero balance – THANK YOU!</a:t>
          </a:r>
        </a:p>
      </dsp:txBody>
      <dsp:txXfrm>
        <a:off x="6773798" y="1838491"/>
        <a:ext cx="3023212" cy="1282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D45C6-B940-4D25-9B4C-E9C9787699EB}">
      <dsp:nvSpPr>
        <dsp:cNvPr id="0" name=""/>
        <dsp:cNvSpPr/>
      </dsp:nvSpPr>
      <dsp:spPr>
        <a:xfrm>
          <a:off x="0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0AE1B-AFE3-4C1A-BE18-AE2333957F92}">
      <dsp:nvSpPr>
        <dsp:cNvPr id="0" name=""/>
        <dsp:cNvSpPr/>
      </dsp:nvSpPr>
      <dsp:spPr>
        <a:xfrm>
          <a:off x="300566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Your Balance Sheet helps you to understand your current program standing</a:t>
          </a:r>
        </a:p>
      </dsp:txBody>
      <dsp:txXfrm>
        <a:off x="350877" y="1380951"/>
        <a:ext cx="2604477" cy="1617116"/>
      </dsp:txXfrm>
    </dsp:sp>
    <dsp:sp modelId="{355D807C-76EE-4EFB-8B48-8010A734B399}">
      <dsp:nvSpPr>
        <dsp:cNvPr id="0" name=""/>
        <dsp:cNvSpPr/>
      </dsp:nvSpPr>
      <dsp:spPr>
        <a:xfrm>
          <a:off x="3306233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F5C29-80BB-43A6-8D2B-F7F865D7C2C9}">
      <dsp:nvSpPr>
        <dsp:cNvPr id="0" name=""/>
        <dsp:cNvSpPr/>
      </dsp:nvSpPr>
      <dsp:spPr>
        <a:xfrm>
          <a:off x="3606799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Balance Sheet adjusts with each Enrollment Report modification</a:t>
          </a:r>
        </a:p>
      </dsp:txBody>
      <dsp:txXfrm>
        <a:off x="3657110" y="1380951"/>
        <a:ext cx="2604477" cy="1617116"/>
      </dsp:txXfrm>
    </dsp:sp>
    <dsp:sp modelId="{B17B64D6-5ED5-4AAB-8BB4-144BBF928EE2}">
      <dsp:nvSpPr>
        <dsp:cNvPr id="0" name=""/>
        <dsp:cNvSpPr/>
      </dsp:nvSpPr>
      <dsp:spPr>
        <a:xfrm>
          <a:off x="6612466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73271-DA20-45E5-BCF6-7AE4E8D29994}">
      <dsp:nvSpPr>
        <dsp:cNvPr id="0" name=""/>
        <dsp:cNvSpPr/>
      </dsp:nvSpPr>
      <dsp:spPr>
        <a:xfrm>
          <a:off x="6913033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When you review your Enrollment Report it is important to review your Balance Sheet too</a:t>
          </a:r>
        </a:p>
      </dsp:txBody>
      <dsp:txXfrm>
        <a:off x="6963344" y="1380951"/>
        <a:ext cx="2604477" cy="1617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CFAAD-42CD-4751-B6C9-684E619FF7D5}">
      <dsp:nvSpPr>
        <dsp:cNvPr id="0" name=""/>
        <dsp:cNvSpPr/>
      </dsp:nvSpPr>
      <dsp:spPr>
        <a:xfrm>
          <a:off x="0" y="1560"/>
          <a:ext cx="6692813" cy="6648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7E8A3-54D4-40A5-9385-E3AF53316D88}">
      <dsp:nvSpPr>
        <dsp:cNvPr id="0" name=""/>
        <dsp:cNvSpPr/>
      </dsp:nvSpPr>
      <dsp:spPr>
        <a:xfrm>
          <a:off x="201113" y="151148"/>
          <a:ext cx="365660" cy="3656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DF234-FB6E-4656-85E8-47133F05D5E0}">
      <dsp:nvSpPr>
        <dsp:cNvPr id="0" name=""/>
        <dsp:cNvSpPr/>
      </dsp:nvSpPr>
      <dsp:spPr>
        <a:xfrm>
          <a:off x="767886" y="1560"/>
          <a:ext cx="5924927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Early June TE Central emails your Annual Dues Invoice</a:t>
          </a:r>
        </a:p>
      </dsp:txBody>
      <dsp:txXfrm>
        <a:off x="767886" y="1560"/>
        <a:ext cx="5924927" cy="664837"/>
      </dsp:txXfrm>
    </dsp:sp>
    <dsp:sp modelId="{6B119F2F-91A8-4474-A87E-9B4509CEBFB9}">
      <dsp:nvSpPr>
        <dsp:cNvPr id="0" name=""/>
        <dsp:cNvSpPr/>
      </dsp:nvSpPr>
      <dsp:spPr>
        <a:xfrm>
          <a:off x="0" y="832606"/>
          <a:ext cx="6692813" cy="6648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4F1C7-E508-4A4F-B530-35B8570291AE}">
      <dsp:nvSpPr>
        <dsp:cNvPr id="0" name=""/>
        <dsp:cNvSpPr/>
      </dsp:nvSpPr>
      <dsp:spPr>
        <a:xfrm>
          <a:off x="201113" y="982195"/>
          <a:ext cx="365660" cy="3656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2CE1C-E5FB-4198-9101-EEF6872DD040}">
      <dsp:nvSpPr>
        <dsp:cNvPr id="0" name=""/>
        <dsp:cNvSpPr/>
      </dsp:nvSpPr>
      <dsp:spPr>
        <a:xfrm>
          <a:off x="767886" y="832606"/>
          <a:ext cx="5924927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Dues for 2020-21 are $550</a:t>
          </a:r>
        </a:p>
      </dsp:txBody>
      <dsp:txXfrm>
        <a:off x="767886" y="832606"/>
        <a:ext cx="5924927" cy="664837"/>
      </dsp:txXfrm>
    </dsp:sp>
    <dsp:sp modelId="{E85FF324-CBCB-448C-BF41-E23F10EAB03D}">
      <dsp:nvSpPr>
        <dsp:cNvPr id="0" name=""/>
        <dsp:cNvSpPr/>
      </dsp:nvSpPr>
      <dsp:spPr>
        <a:xfrm>
          <a:off x="0" y="1663653"/>
          <a:ext cx="6692813" cy="6648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51FD6-A19E-4C95-AE2A-67F491DEE345}">
      <dsp:nvSpPr>
        <dsp:cNvPr id="0" name=""/>
        <dsp:cNvSpPr/>
      </dsp:nvSpPr>
      <dsp:spPr>
        <a:xfrm>
          <a:off x="201113" y="1813241"/>
          <a:ext cx="365660" cy="3656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D5D95-74CD-4579-BF45-56723A570AF2}">
      <dsp:nvSpPr>
        <dsp:cNvPr id="0" name=""/>
        <dsp:cNvSpPr/>
      </dsp:nvSpPr>
      <dsp:spPr>
        <a:xfrm>
          <a:off x="767886" y="1663653"/>
          <a:ext cx="5924927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Dues payment is expected July 1 </a:t>
          </a:r>
        </a:p>
      </dsp:txBody>
      <dsp:txXfrm>
        <a:off x="767886" y="1663653"/>
        <a:ext cx="5924927" cy="664837"/>
      </dsp:txXfrm>
    </dsp:sp>
    <dsp:sp modelId="{55445C7A-4B34-46E4-BCD9-B9F7CDB62D0D}">
      <dsp:nvSpPr>
        <dsp:cNvPr id="0" name=""/>
        <dsp:cNvSpPr/>
      </dsp:nvSpPr>
      <dsp:spPr>
        <a:xfrm>
          <a:off x="0" y="2494699"/>
          <a:ext cx="6692813" cy="6648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5A558-D7F2-410D-BF2B-98F86D2BB7C4}">
      <dsp:nvSpPr>
        <dsp:cNvPr id="0" name=""/>
        <dsp:cNvSpPr/>
      </dsp:nvSpPr>
      <dsp:spPr>
        <a:xfrm>
          <a:off x="201113" y="2644288"/>
          <a:ext cx="365660" cy="3656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7008B-AE14-49E1-ABE5-937BCEBFDD50}">
      <dsp:nvSpPr>
        <dsp:cNvPr id="0" name=""/>
        <dsp:cNvSpPr/>
      </dsp:nvSpPr>
      <dsp:spPr>
        <a:xfrm>
          <a:off x="767886" y="2494699"/>
          <a:ext cx="5924927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Any outstanding dues after October 1 are accessed a $50 late fee </a:t>
          </a:r>
        </a:p>
      </dsp:txBody>
      <dsp:txXfrm>
        <a:off x="767886" y="2494699"/>
        <a:ext cx="5924927" cy="664837"/>
      </dsp:txXfrm>
    </dsp:sp>
    <dsp:sp modelId="{39E285E7-C698-46E0-84AC-5C3F170F57FE}">
      <dsp:nvSpPr>
        <dsp:cNvPr id="0" name=""/>
        <dsp:cNvSpPr/>
      </dsp:nvSpPr>
      <dsp:spPr>
        <a:xfrm>
          <a:off x="0" y="3325746"/>
          <a:ext cx="6692813" cy="6648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980C2-39B6-42CD-9DD9-597C615BBE21}">
      <dsp:nvSpPr>
        <dsp:cNvPr id="0" name=""/>
        <dsp:cNvSpPr/>
      </dsp:nvSpPr>
      <dsp:spPr>
        <a:xfrm>
          <a:off x="201113" y="3475334"/>
          <a:ext cx="365660" cy="3656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52A12-0CFD-4F60-BB85-666827BEDA3E}">
      <dsp:nvSpPr>
        <dsp:cNvPr id="0" name=""/>
        <dsp:cNvSpPr/>
      </dsp:nvSpPr>
      <dsp:spPr>
        <a:xfrm>
          <a:off x="767886" y="3325746"/>
          <a:ext cx="3011766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 Central accepts checks and ACH payments</a:t>
          </a:r>
        </a:p>
      </dsp:txBody>
      <dsp:txXfrm>
        <a:off x="767886" y="3325746"/>
        <a:ext cx="3011766" cy="664837"/>
      </dsp:txXfrm>
    </dsp:sp>
    <dsp:sp modelId="{5AB8AD03-696E-485E-9660-775AF5C45DE0}">
      <dsp:nvSpPr>
        <dsp:cNvPr id="0" name=""/>
        <dsp:cNvSpPr/>
      </dsp:nvSpPr>
      <dsp:spPr>
        <a:xfrm>
          <a:off x="3779653" y="3325746"/>
          <a:ext cx="2913160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Interested in ACH contact Kristine Lev directly</a:t>
          </a:r>
        </a:p>
      </dsp:txBody>
      <dsp:txXfrm>
        <a:off x="3779653" y="3325746"/>
        <a:ext cx="2913160" cy="664837"/>
      </dsp:txXfrm>
    </dsp:sp>
    <dsp:sp modelId="{1CDBC194-5BD3-4B79-A77B-61B9F0518567}">
      <dsp:nvSpPr>
        <dsp:cNvPr id="0" name=""/>
        <dsp:cNvSpPr/>
      </dsp:nvSpPr>
      <dsp:spPr>
        <a:xfrm>
          <a:off x="0" y="4156792"/>
          <a:ext cx="6692813" cy="6648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DB033-63CD-410A-B398-9C44C1A4B5E2}">
      <dsp:nvSpPr>
        <dsp:cNvPr id="0" name=""/>
        <dsp:cNvSpPr/>
      </dsp:nvSpPr>
      <dsp:spPr>
        <a:xfrm>
          <a:off x="201113" y="4306380"/>
          <a:ext cx="365660" cy="3656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FF3EB-732E-4D9B-B1FD-6AE4750B5CCC}">
      <dsp:nvSpPr>
        <dsp:cNvPr id="0" name=""/>
        <dsp:cNvSpPr/>
      </dsp:nvSpPr>
      <dsp:spPr>
        <a:xfrm>
          <a:off x="767886" y="4156792"/>
          <a:ext cx="5924927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Need a W-9 it is available inside the TELO Only Resource Section under Annual Reports</a:t>
          </a:r>
        </a:p>
      </dsp:txBody>
      <dsp:txXfrm>
        <a:off x="767886" y="4156792"/>
        <a:ext cx="5924927" cy="6648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42661-9D62-4933-943E-D6769F85EE26}">
      <dsp:nvSpPr>
        <dsp:cNvPr id="0" name=""/>
        <dsp:cNvSpPr/>
      </dsp:nvSpPr>
      <dsp:spPr>
        <a:xfrm>
          <a:off x="0" y="69069"/>
          <a:ext cx="6692813" cy="2293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TE Central electronically retains your June 30 Enrollment Report and Balance Sheet</a:t>
          </a:r>
        </a:p>
      </dsp:txBody>
      <dsp:txXfrm>
        <a:off x="111963" y="181032"/>
        <a:ext cx="6468887" cy="2069639"/>
      </dsp:txXfrm>
    </dsp:sp>
    <dsp:sp modelId="{50AA48D1-5B82-41E6-A3DA-5B9E70013AAA}">
      <dsp:nvSpPr>
        <dsp:cNvPr id="0" name=""/>
        <dsp:cNvSpPr/>
      </dsp:nvSpPr>
      <dsp:spPr>
        <a:xfrm>
          <a:off x="0" y="2460555"/>
          <a:ext cx="6692813" cy="2293565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You should retain your Enrollment Report and Balance Sheet every time you make a change</a:t>
          </a:r>
        </a:p>
      </dsp:txBody>
      <dsp:txXfrm>
        <a:off x="111963" y="2572518"/>
        <a:ext cx="6468887" cy="20696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9BE45-48C4-41A4-AF5C-BE1C1C3233AD}">
      <dsp:nvSpPr>
        <dsp:cNvPr id="0" name=""/>
        <dsp:cNvSpPr/>
      </dsp:nvSpPr>
      <dsp:spPr>
        <a:xfrm>
          <a:off x="0" y="18714"/>
          <a:ext cx="6692813" cy="15395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 cap="none" dirty="0">
              <a:latin typeface="Arial Narrow" panose="020B0606020202030204" pitchFamily="34" charset="0"/>
            </a:rPr>
            <a:t>Available seat survey available now and will be published April 15 and continually updated with new schools </a:t>
          </a:r>
        </a:p>
      </dsp:txBody>
      <dsp:txXfrm>
        <a:off x="75156" y="93870"/>
        <a:ext cx="6542501" cy="1389261"/>
      </dsp:txXfrm>
    </dsp:sp>
    <dsp:sp modelId="{B3A6580C-398D-4C86-AE47-ECF71558F707}">
      <dsp:nvSpPr>
        <dsp:cNvPr id="0" name=""/>
        <dsp:cNvSpPr/>
      </dsp:nvSpPr>
      <dsp:spPr>
        <a:xfrm>
          <a:off x="0" y="1641808"/>
          <a:ext cx="6692813" cy="1539573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 cap="none" dirty="0">
              <a:latin typeface="Arial Narrow" panose="020B0606020202030204" pitchFamily="34" charset="0"/>
            </a:rPr>
            <a:t>The results of the available seat survey will be posted to the front page of the TE website and pushed to app holders</a:t>
          </a:r>
        </a:p>
      </dsp:txBody>
      <dsp:txXfrm>
        <a:off x="75156" y="1716964"/>
        <a:ext cx="6542501" cy="1389261"/>
      </dsp:txXfrm>
    </dsp:sp>
    <dsp:sp modelId="{13E30EE5-A094-4306-86EC-3A029D0DE11F}">
      <dsp:nvSpPr>
        <dsp:cNvPr id="0" name=""/>
        <dsp:cNvSpPr/>
      </dsp:nvSpPr>
      <dsp:spPr>
        <a:xfrm>
          <a:off x="0" y="3264901"/>
          <a:ext cx="6692813" cy="1539573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 cap="none" dirty="0"/>
            <a:t>This is our sixth year providing the May 1 open seats announcements</a:t>
          </a:r>
        </a:p>
      </dsp:txBody>
      <dsp:txXfrm>
        <a:off x="75156" y="3340057"/>
        <a:ext cx="6542501" cy="1389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8T20:12:03.07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28A0C472-52F3-4DDB-9241-7C7C8739190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3CDAF693-708B-4F9D-8D64-EB93E065A0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58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67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53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67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17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60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59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89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72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4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07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59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72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8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9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48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1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2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1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09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3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15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5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5217-09EC-423C-9247-A8FB1636BE25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0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3063-8BAD-4F27-8122-FD1D281720B9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4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5D41-3FDB-47F0-8EBC-D928AD412CE0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49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3D16-8D72-43AE-9347-0524C54EBA0D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7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ABB9-9D21-42FD-BF31-50BCD412D7AA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409C-B481-4DC3-9769-D279AEECDA9A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6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6E7B-CDA8-47D9-89AE-505256F4E02A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5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40B9-2835-40C0-8C93-FF9DFF0C7066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6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A706-248B-41E0-B15A-8092BB94AF43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4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9F3C-5410-43FE-8F73-79280C332400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1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34F2-B772-44D6-A966-E99216F51D25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8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3F7D-EE8A-47A4-A880-F126C8E07846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2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1BA0-6A4B-46FE-9D00-6F068A83677C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5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76BF-72E5-43FC-A0E2-7C65D6DA2FB5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9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C533-A686-413D-96DA-E997601BA623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C912-1460-4D42-B3D3-0333017D43BE}" type="datetime1">
              <a:rPr lang="en-US" smtClean="0"/>
              <a:t>4/8/2020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7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BEE2-CCA9-4785-A78B-A9A3807062BE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2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tuitionexchang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1.xml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hrbartender.com/2017/well-being-wellness/resources-employee-wellness-progra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Isosceles Triangle 1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15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7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en-US" dirty="0"/>
              <a:t>Janet Hanson, Director of Communications</a:t>
            </a:r>
          </a:p>
          <a:p>
            <a:r>
              <a:rPr lang="en-US" dirty="0"/>
              <a:t>Bob Shorb, CEO/Executive Director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r>
              <a:rPr lang="en-US" dirty="0"/>
              <a:t>End of year closeout </a:t>
            </a:r>
            <a:br>
              <a:rPr lang="en-US" dirty="0"/>
            </a:br>
            <a:r>
              <a:rPr lang="en-US" dirty="0"/>
              <a:t>Tuition Exchange – </a:t>
            </a:r>
            <a:br>
              <a:rPr lang="en-US" dirty="0"/>
            </a:br>
            <a:r>
              <a:rPr lang="en-US" dirty="0"/>
              <a:t>April 2020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16999" y="6041362"/>
            <a:ext cx="132080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E6E0D37-C072-4FD3-86F0-85BEEDA58CBC}" type="datetime1">
              <a:rPr lang="en-US" smtClean="0">
                <a:solidFill>
                  <a:srgbClr val="FFFFFF"/>
                </a:solidFill>
              </a:rPr>
              <a:t>4/8/2020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02529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8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54F7-24FD-46ED-9FDF-ADCD9094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1323"/>
          </a:xfrm>
        </p:spPr>
        <p:txBody>
          <a:bodyPr>
            <a:normAutofit fontScale="90000"/>
          </a:bodyPr>
          <a:lstStyle/>
          <a:p>
            <a:r>
              <a:rPr lang="en-US" dirty="0"/>
              <a:t>Updating Expiration Date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B29B8-651B-4157-936C-5707CEE4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7B12-0774-4FC1-8574-255DFC293A7E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04B4F-0C2A-469A-963D-AA89FD95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3F439-96FF-423F-AE51-BCE6F0D19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" y="4229045"/>
            <a:ext cx="8484185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AE068-3FAF-4D14-9C20-1EBD6CE73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49" y="1408967"/>
            <a:ext cx="3874313" cy="10858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D32E17-E7A3-4FAE-9F67-2FF0777F9DC1}"/>
              </a:ext>
            </a:extLst>
          </p:cNvPr>
          <p:cNvSpPr/>
          <p:nvPr/>
        </p:nvSpPr>
        <p:spPr>
          <a:xfrm>
            <a:off x="4150549" y="1122632"/>
            <a:ext cx="5301182" cy="156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the student’s name</a:t>
            </a:r>
          </a:p>
          <a:p>
            <a:pPr algn="ctr"/>
            <a:r>
              <a:rPr lang="en-US" dirty="0"/>
              <a:t>Then again</a:t>
            </a:r>
          </a:p>
          <a:p>
            <a:pPr algn="ctr"/>
            <a:r>
              <a:rPr lang="en-US" dirty="0"/>
              <a:t>Scroll to the bottom on the student’s record and click on Drop at the END of THIS semester or </a:t>
            </a:r>
          </a:p>
          <a:p>
            <a:pPr algn="ctr"/>
            <a:r>
              <a:rPr lang="en-US" dirty="0"/>
              <a:t> Drop at the end LAST semester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44742F-0662-4746-B770-2AEE54969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52" y="2822129"/>
            <a:ext cx="5086350" cy="13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 Closeout</a:t>
            </a:r>
            <a:br>
              <a:rPr lang="en-US" dirty="0"/>
            </a:br>
            <a:r>
              <a:rPr lang="en-US" dirty="0"/>
              <a:t>Continuing students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302769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64BC36-24F6-4221-A95A-9466FDD040F4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5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688" y="222891"/>
            <a:ext cx="3847882" cy="688970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TE Closeout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6331" y="4275777"/>
            <a:ext cx="4844875" cy="2359331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For eligible continuing students to appear in the VIEW Submissions area you MUST click the recertify button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Import New Continuing Forms </a:t>
            </a:r>
            <a:r>
              <a:rPr lang="en-US" sz="1600" dirty="0">
                <a:solidFill>
                  <a:schemeClr val="tx1"/>
                </a:solidFill>
              </a:rPr>
              <a:t>are Export recertified continuing students that need funding in order to move to the 2020-21 academic year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Exports Approved Continuing Forms</a:t>
            </a:r>
            <a:r>
              <a:rPr lang="en-US" sz="1600" dirty="0">
                <a:solidFill>
                  <a:schemeClr val="tx1"/>
                </a:solidFill>
              </a:rPr>
              <a:t> are students funded by the Import school for the 2020-21 academic year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1345" y="6356350"/>
            <a:ext cx="2426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09315C6-23C8-454D-A347-83A2D73D0D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15624" y="6356350"/>
            <a:ext cx="6381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882D8-00B1-437F-A154-A6E68971D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20" y="222891"/>
            <a:ext cx="3630421" cy="4052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131D7-6CF1-4F16-B0E0-383C75F34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505" y="1333500"/>
            <a:ext cx="4705350" cy="36004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9DF455-B080-4A05-9AB0-C4449293FBFB}"/>
              </a:ext>
            </a:extLst>
          </p:cNvPr>
          <p:cNvCxnSpPr/>
          <p:nvPr/>
        </p:nvCxnSpPr>
        <p:spPr>
          <a:xfrm flipV="1">
            <a:off x="3472962" y="2092569"/>
            <a:ext cx="2980592" cy="3332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76418B-4487-4346-9375-502F7E7D92B4}"/>
              </a:ext>
            </a:extLst>
          </p:cNvPr>
          <p:cNvCxnSpPr/>
          <p:nvPr/>
        </p:nvCxnSpPr>
        <p:spPr>
          <a:xfrm flipV="1">
            <a:off x="2514600" y="4202723"/>
            <a:ext cx="3824654" cy="1802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55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C6EF6-C2AE-446E-9A03-245DF03A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F67D-1D73-4496-A717-5E1127BCEE6B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0308E-CB6E-40B1-BF66-A3A24EE1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86DAB-DFB9-4C60-94CF-4D6AE3E29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14" y="328612"/>
            <a:ext cx="6143625" cy="6200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7532DF-75B7-424E-B836-26A584BE4345}"/>
              </a:ext>
            </a:extLst>
          </p:cNvPr>
          <p:cNvSpPr/>
          <p:nvPr/>
        </p:nvSpPr>
        <p:spPr>
          <a:xfrm>
            <a:off x="2281382" y="3814618"/>
            <a:ext cx="2669309" cy="28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Tuition or Set-Rate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66465-A8B7-4992-A81D-CF67DE3A051D}"/>
              </a:ext>
            </a:extLst>
          </p:cNvPr>
          <p:cNvSpPr/>
          <p:nvPr/>
        </p:nvSpPr>
        <p:spPr>
          <a:xfrm>
            <a:off x="2281382" y="4237892"/>
            <a:ext cx="2669309" cy="28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4 for all students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28C608-51BB-4274-8A93-84E479F0070D}"/>
              </a:ext>
            </a:extLst>
          </p:cNvPr>
          <p:cNvSpPr/>
          <p:nvPr/>
        </p:nvSpPr>
        <p:spPr>
          <a:xfrm>
            <a:off x="4062045" y="4593404"/>
            <a:ext cx="5336931" cy="28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Click YES if eligible   Click NO if no longer eligible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483C3A-9B8B-440D-A05E-709A51FA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39" y="5102137"/>
            <a:ext cx="2669310" cy="493819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6D779B37-A508-4AC8-8BBC-3FFCA628B9D7}"/>
              </a:ext>
            </a:extLst>
          </p:cNvPr>
          <p:cNvSpPr/>
          <p:nvPr/>
        </p:nvSpPr>
        <p:spPr>
          <a:xfrm rot="5400000">
            <a:off x="3284477" y="5671997"/>
            <a:ext cx="484632" cy="1003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28EB3D-688E-4328-942D-AC223973226B}"/>
              </a:ext>
            </a:extLst>
          </p:cNvPr>
          <p:cNvSpPr/>
          <p:nvPr/>
        </p:nvSpPr>
        <p:spPr>
          <a:xfrm>
            <a:off x="6752492" y="773723"/>
            <a:ext cx="2646484" cy="2013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Import Recertification</a:t>
            </a:r>
          </a:p>
        </p:txBody>
      </p:sp>
    </p:spTree>
    <p:extLst>
      <p:ext uri="{BB962C8B-B14F-4D97-AF65-F5344CB8AC3E}">
        <p14:creationId xmlns:p14="http://schemas.microsoft.com/office/powerpoint/2010/main" val="107416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8E7BB-0D28-47D7-B496-0FB726F8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8BC0801-1BEC-4DFF-9C05-540D025DA4AB}" type="datetime1">
              <a:rPr lang="en-US" smtClean="0">
                <a:solidFill>
                  <a:srgbClr val="FFFFFF"/>
                </a:solidFill>
              </a:rPr>
              <a:t>4/8/2020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41711-28F6-41F0-B2FC-084AAA7A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14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295407-8907-4C58-9F84-F173EA385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280" y="204787"/>
            <a:ext cx="4943475" cy="6448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86853-AB47-4CD3-8D2B-9F54A9DC9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7" y="1402052"/>
            <a:ext cx="3657917" cy="28897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B0CEAD-C54D-42F1-8183-2E2D38AE24EF}"/>
              </a:ext>
            </a:extLst>
          </p:cNvPr>
          <p:cNvSpPr/>
          <p:nvPr/>
        </p:nvSpPr>
        <p:spPr>
          <a:xfrm>
            <a:off x="6251331" y="2778369"/>
            <a:ext cx="2347546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is shared between TELO’s only</a:t>
            </a:r>
          </a:p>
        </p:txBody>
      </p:sp>
    </p:spTree>
    <p:extLst>
      <p:ext uri="{BB962C8B-B14F-4D97-AF65-F5344CB8AC3E}">
        <p14:creationId xmlns:p14="http://schemas.microsoft.com/office/powerpoint/2010/main" val="59640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6C43D-DBFB-4DEF-AC54-B8967DA8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TE Closeout email to IMPORT TELO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30CBE-524C-4BFB-A978-1797F59B0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0" y="1865745"/>
            <a:ext cx="4418219" cy="263236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33582D-F0F5-44C7-A325-4842042E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email to the left is shared with the IMPORT school</a:t>
            </a:r>
          </a:p>
          <a:p>
            <a:r>
              <a:rPr lang="en-US" dirty="0">
                <a:solidFill>
                  <a:srgbClr val="FFFFFF"/>
                </a:solidFill>
              </a:rPr>
              <a:t>The IMPORT school now has a valid continuing application for the 2020-21 academic year</a:t>
            </a:r>
          </a:p>
          <a:p>
            <a:r>
              <a:rPr lang="en-US" dirty="0">
                <a:solidFill>
                  <a:srgbClr val="FFFFFF"/>
                </a:solidFill>
              </a:rPr>
              <a:t>DO NOT FORWARD THIS EMAIL TO FAMILIES – it only causes confusion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3A5D8-53DB-4677-8435-05235BB8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63825" y="6041362"/>
            <a:ext cx="911939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A632517B-7D82-4C1B-B20C-D111C01D6698}" type="datetime1">
              <a:rPr lang="en-US" smtClean="0">
                <a:solidFill>
                  <a:srgbClr val="FFFFFF"/>
                </a:solidFill>
              </a:rPr>
              <a:t>4/8/2020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45041-4A10-421A-9854-32AFD481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1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7399-0E2D-4C8A-9D9C-DB96A804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 Closeout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659E8A8-C461-4831-8679-08EA8EAB8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1281330"/>
            <a:ext cx="3251701" cy="41422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A79978-A043-4E38-AAB4-EB4EB835BDB4}"/>
              </a:ext>
            </a:extLst>
          </p:cNvPr>
          <p:cNvSpPr txBox="1"/>
          <p:nvPr/>
        </p:nvSpPr>
        <p:spPr>
          <a:xfrm>
            <a:off x="4349123" y="2160590"/>
            <a:ext cx="4921876" cy="373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out Brother Greek.  The EXPORT school recertified his continuing application.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is now in the NEW Continuing Forms section. 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means Brother’s IMPORT School is responsible to APPROVE or DENY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2020-21 TE scholarship award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2020-21 Set Rate is $38,000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a reminder – IMPORT schools confirm continuing student awards once Spring grades are available.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FIRST YEAR parents are anxious.  Remind them TE scholarship awards now hinge on the student’s academic success too plus the employee’s continued eligibility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021D8-E129-473A-844C-FBADF9F8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B2C382E-6E8A-49B3-A1D8-9A8ACCF4A3F5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0FCC8-02BE-44DF-A783-DDE4A543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12CF66-486A-444E-A0CD-4DC3E6712E98}"/>
              </a:ext>
            </a:extLst>
          </p:cNvPr>
          <p:cNvSpPr/>
          <p:nvPr/>
        </p:nvSpPr>
        <p:spPr>
          <a:xfrm>
            <a:off x="1101968" y="396238"/>
            <a:ext cx="157968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Export </a:t>
            </a:r>
          </a:p>
        </p:txBody>
      </p:sp>
    </p:spTree>
    <p:extLst>
      <p:ext uri="{BB962C8B-B14F-4D97-AF65-F5344CB8AC3E}">
        <p14:creationId xmlns:p14="http://schemas.microsoft.com/office/powerpoint/2010/main" val="172223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4D19-7C90-4D04-85D2-6E5FC081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Import school continuing students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11A599-2330-4585-ADD1-7C304CA0A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 dirty="0"/>
              <a:t>Imports – </a:t>
            </a:r>
            <a:r>
              <a:rPr lang="en-US" dirty="0">
                <a:highlight>
                  <a:srgbClr val="FFFF00"/>
                </a:highlight>
              </a:rPr>
              <a:t>New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Continuing Forms </a:t>
            </a:r>
            <a:r>
              <a:rPr lang="en-US" dirty="0"/>
              <a:t>– these students are awaiting IMPORT school funding.  </a:t>
            </a:r>
          </a:p>
          <a:p>
            <a:r>
              <a:rPr lang="en-US" dirty="0"/>
              <a:t>Imports – </a:t>
            </a:r>
            <a:r>
              <a:rPr lang="en-US" dirty="0">
                <a:highlight>
                  <a:srgbClr val="FFFF00"/>
                </a:highlight>
              </a:rPr>
              <a:t>Rejected Continuing Forms </a:t>
            </a:r>
            <a:r>
              <a:rPr lang="en-US" dirty="0"/>
              <a:t>– these students will not be funded for the 2020-21 academic year.  You can open the record to review any comments provided.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0A4AA3-14D6-4AAD-8BF2-F3A159739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6" b="-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26F33-4A90-42CF-A859-DBFE1B5B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8B8544D-D1C6-4782-9542-B5DB5CFF1784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218BD-3A05-4643-A13F-58803CED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836A-94D2-4BAF-A33F-DD3515E4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5418666" cy="1549731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Import school’s </a:t>
            </a:r>
            <a:br>
              <a:rPr lang="en-US" dirty="0"/>
            </a:br>
            <a:r>
              <a:rPr lang="en-US" dirty="0"/>
              <a:t>recertification action </a:t>
            </a:r>
            <a:br>
              <a:rPr lang="en-US" dirty="0"/>
            </a:br>
            <a:r>
              <a:rPr lang="en-US" dirty="0"/>
              <a:t>required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C90043-56BA-4493-9EF4-55148D4D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288" y="468008"/>
            <a:ext cx="2934714" cy="3069519"/>
          </a:xfrm>
        </p:spPr>
        <p:txBody>
          <a:bodyPr>
            <a:normAutofit/>
          </a:bodyPr>
          <a:lstStyle/>
          <a:p>
            <a:r>
              <a:rPr lang="en-US" dirty="0"/>
              <a:t>The Import school funded the student.  </a:t>
            </a:r>
          </a:p>
          <a:p>
            <a:r>
              <a:rPr lang="en-US" dirty="0"/>
              <a:t>Families can monitor the applications progress online at </a:t>
            </a:r>
            <a:r>
              <a:rPr lang="en-US" dirty="0">
                <a:hlinkClick r:id="rId2"/>
              </a:rPr>
              <a:t>www.tuitionexchange.org</a:t>
            </a:r>
            <a:r>
              <a:rPr lang="en-US" dirty="0"/>
              <a:t> Families – Continuing Student Recertification Status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20C6B-D0A3-43C8-B210-BBA0B81F5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54" r="3" b="4265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AA1B1-43CF-4C25-8B29-10D4FD12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01162B-AE17-4883-89FF-07B3BDAB8196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F8C68-ADA7-42F9-A084-84A49AF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D5AD05-06F3-4B0B-AFF6-E6CEA7F91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89" y="3508578"/>
            <a:ext cx="38576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AF1A-2844-4645-940D-1594874E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TE Closeout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84E3BF-0BE9-4BE4-8B3D-F3EBC43CB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42" y="1928202"/>
            <a:ext cx="4459287" cy="26390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Once the IMPORT school approves the continuing student’s 2020-21 </a:t>
            </a:r>
          </a:p>
          <a:p>
            <a:r>
              <a:rPr lang="en-US" sz="2000" dirty="0"/>
              <a:t>Renewal application, the EXPORT school receives the email above</a:t>
            </a:r>
          </a:p>
          <a:p>
            <a:r>
              <a:rPr lang="en-US" sz="2000" dirty="0"/>
              <a:t>Please do not share this email with families – it only causes confusion.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2F34C-4A83-470D-8EDB-D37EA571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6921" y="634047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54264F2-7C73-4BAD-B54F-07A2B5A480FE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E36EB-460C-47E8-99CB-52C6D1EC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340472"/>
            <a:ext cx="7710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/>
              <a:pPr defTabSz="914400"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16E7D6-922D-4C6A-BCBC-89B72A8FE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251" y="1692275"/>
            <a:ext cx="5703929" cy="34734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83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309" y="609600"/>
            <a:ext cx="4276692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Today’s focus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05C8114-F85F-412B-A368-000EC9ABF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878" y="1416524"/>
            <a:ext cx="3861905" cy="38619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823" y="2160589"/>
            <a:ext cx="4285176" cy="3768573"/>
          </a:xfrm>
        </p:spPr>
        <p:txBody>
          <a:bodyPr>
            <a:normAutofit/>
          </a:bodyPr>
          <a:lstStyle/>
          <a:p>
            <a:r>
              <a:rPr lang="en-US" dirty="0"/>
              <a:t>TE Closeout</a:t>
            </a:r>
          </a:p>
          <a:p>
            <a:r>
              <a:rPr lang="en-US" dirty="0"/>
              <a:t>Review of 2019-20 Enrollment Report</a:t>
            </a:r>
          </a:p>
          <a:p>
            <a:r>
              <a:rPr lang="en-US" dirty="0"/>
              <a:t>Dues and Participation fees</a:t>
            </a:r>
          </a:p>
          <a:p>
            <a:r>
              <a:rPr lang="en-US" dirty="0"/>
              <a:t>Claiming 2020-21 students</a:t>
            </a:r>
          </a:p>
          <a:p>
            <a:r>
              <a:rPr lang="en-US" dirty="0"/>
              <a:t>Reminders</a:t>
            </a:r>
          </a:p>
          <a:p>
            <a:r>
              <a:rPr lang="en-US" dirty="0"/>
              <a:t>News and updates</a:t>
            </a:r>
          </a:p>
          <a:p>
            <a:r>
              <a:rPr lang="en-US" dirty="0"/>
              <a:t>Recap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26273A-06C0-43AF-A9F8-D116E790D5F6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50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TE Closeout – upcoming tasks and reminders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1C9F71A-736D-4B43-AD95-1EB8D50FD125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graphicFrame>
        <p:nvGraphicFramePr>
          <p:cNvPr id="12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736144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8426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E82D-69E6-470A-AE7C-C85AB241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Export/Import 3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(E/I3)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4D6E3-D85F-4B59-82F0-05D46D16F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595293"/>
            <a:ext cx="5676637" cy="3463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Is your school an E/I 3 school?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What does it mean to be an E/I 3 school?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A1AB6-7AB7-47C8-B1F4-927D97D9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767" y="6350238"/>
            <a:ext cx="365760" cy="365125"/>
          </a:xfrm>
          <a:prstGeom prst="ellipse">
            <a:avLst/>
          </a:prstGeom>
          <a:solidFill>
            <a:srgbClr val="595959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 defTabSz="914400">
              <a:spcAft>
                <a:spcPts val="600"/>
              </a:spcAft>
            </a:pPr>
            <a:fld id="{01D848B1-F08E-4356-A513-D930A84BA980}" type="slidenum">
              <a:rPr lang="en-US" sz="1050">
                <a:solidFill>
                  <a:srgbClr val="FFFFFF"/>
                </a:solidFill>
              </a:rPr>
              <a:pPr algn="ctr" defTabSz="914400">
                <a:spcAft>
                  <a:spcPts val="600"/>
                </a:spcAft>
              </a:pPr>
              <a:t>21</a:t>
            </a:fld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EA6B5-0CDE-4C7B-A1C2-4059441A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0761" y="6350238"/>
            <a:ext cx="294014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38F6E4BB-7FD5-49A3-8A0F-31D999192B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3912B-3D40-4CE4-B4F6-372536610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560" y="594360"/>
            <a:ext cx="3238500" cy="25908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810AD0-CBFE-48D2-A66F-5F5A041C6949}"/>
              </a:ext>
            </a:extLst>
          </p:cNvPr>
          <p:cNvCxnSpPr>
            <a:cxnSpLocks/>
          </p:cNvCxnSpPr>
          <p:nvPr/>
        </p:nvCxnSpPr>
        <p:spPr>
          <a:xfrm>
            <a:off x="3797461" y="2484290"/>
            <a:ext cx="3341893" cy="346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9C4F8E8-30BA-4C51-81C9-873049576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15" y="2484290"/>
            <a:ext cx="31146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69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37408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E/I3 school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2AEEE33-BF34-4409-A388-17046394B41C}" type="datetime1">
              <a:rPr lang="en-US" smtClean="0">
                <a:solidFill>
                  <a:srgbClr val="FFFFFF"/>
                </a:solidFill>
              </a:rPr>
              <a:t>4/8/2020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22</a:t>
            </a:fld>
            <a:endParaRPr lang="en-US" dirty="0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F046F1F-FAA4-43B9-B1D9-7933BEFF6D10}"/>
                  </a:ext>
                </a:extLst>
              </p14:cNvPr>
              <p14:cNvContentPartPr/>
              <p14:nvPr/>
            </p14:nvContentPartPr>
            <p14:xfrm>
              <a:off x="8090336" y="3083358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F046F1F-FAA4-43B9-B1D9-7933BEFF6D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81336" y="30743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201C78D-F6FC-42E9-9670-CAD846CF46B4}"/>
              </a:ext>
            </a:extLst>
          </p:cNvPr>
          <p:cNvSpPr txBox="1"/>
          <p:nvPr/>
        </p:nvSpPr>
        <p:spPr>
          <a:xfrm>
            <a:off x="1894114" y="4022334"/>
            <a:ext cx="6366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up to three NEW students annually as E/I 3 students on your current on your Enrollment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the newest students so that you receive the most credit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cannot replace students in future years should the student graduate or terminate their educational journey early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515EA-0299-4335-AC5E-8AFAA819B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8152" y="479382"/>
            <a:ext cx="12287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3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13C5432-6672-46F6-A949-306A0C51C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48B31E8-DAC6-4331-8386-FF58C8EA6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59B3FC-25D3-488E-A1B2-2F8C7E417B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6F2E580-2026-4FCA-89C2-5B075781F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BB81B2A1-3E60-4D61-AAC8-1B3FBD418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33DB1607-DA87-4633-A463-06F8528C4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901D6A0-A75C-4E97-9890-03FD4B266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053603B4-A67B-407A-87C5-130820BAE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368A30BB-02D2-4588-AC48-DA341B49C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26F19370-4474-42AB-BE69-F72E658F5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A1C6EF0-AB3B-4DBC-ABC9-A89FB2ABF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E78E68-BE03-43CC-A026-D16E89B7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360" y="452621"/>
            <a:ext cx="2360955" cy="1277276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dirty="0"/>
              <a:t>E/I 3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32DBEA4-099A-4C03-8247-9B66BBF6E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514" y="1912687"/>
            <a:ext cx="3165212" cy="238675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lists grows each year you select E/I 3 students.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Only the first year you selected the student will you have record of the student’s name.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Always select the students with the largest number of remaining semester.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03651-D535-4337-B66F-00B8BDAD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35710" y="452621"/>
            <a:ext cx="14296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DB6A542-477F-41EA-BE37-D2B365410663}" type="datetime1">
              <a:rPr lang="en-US" smtClean="0"/>
              <a:t>4/8/2020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00527F-22B2-4CE7-95CA-5E9565838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14" r="5660" b="1"/>
          <a:stretch/>
        </p:blipFill>
        <p:spPr>
          <a:xfrm>
            <a:off x="1227229" y="1026907"/>
            <a:ext cx="3151535" cy="3420496"/>
          </a:xfrm>
          <a:custGeom>
            <a:avLst/>
            <a:gdLst/>
            <a:ahLst/>
            <a:cxnLst/>
            <a:rect l="l" t="t" r="r" b="b"/>
            <a:pathLst>
              <a:path w="3151535" h="3420496">
                <a:moveTo>
                  <a:pt x="512005" y="0"/>
                </a:moveTo>
                <a:lnTo>
                  <a:pt x="3151535" y="0"/>
                </a:lnTo>
                <a:lnTo>
                  <a:pt x="2640616" y="3420496"/>
                </a:lnTo>
                <a:lnTo>
                  <a:pt x="0" y="3420496"/>
                </a:lnTo>
                <a:close/>
              </a:path>
            </a:pathLst>
          </a:cu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B812AA-D5A0-4C06-B21B-6FF396A77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9203" y="3437504"/>
            <a:ext cx="5276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B8DD555-A93D-4469-AE2B-ACCE69249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43799" y="0"/>
            <a:ext cx="1028788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06C31-1059-4356-A303-B8E49AC6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/>
              <a:pPr defTabSz="914400">
                <a:spcAft>
                  <a:spcPts val="600"/>
                </a:spcAft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6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0FA65-452F-489F-BA70-04815BFF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4DA9FB2-B127-4D51-8184-F14253671BD6}" type="datetime1">
              <a:rPr lang="en-US" smtClean="0">
                <a:solidFill>
                  <a:srgbClr val="FFFFFF"/>
                </a:solidFill>
              </a:rPr>
              <a:t>4/8/2020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B3497-5775-4AB0-B9AD-C11F02A9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24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5E629-CCE4-42EE-B6BF-DE97DBD30CC2}"/>
              </a:ext>
            </a:extLst>
          </p:cNvPr>
          <p:cNvSpPr txBox="1"/>
          <p:nvPr/>
        </p:nvSpPr>
        <p:spPr>
          <a:xfrm>
            <a:off x="5819498" y="2505670"/>
            <a:ext cx="4041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Balance Sheet to the left does</a:t>
            </a:r>
          </a:p>
          <a:p>
            <a:r>
              <a:rPr lang="en-US" dirty="0"/>
              <a:t>include E/I 3 student credits.</a:t>
            </a:r>
          </a:p>
          <a:p>
            <a:r>
              <a:rPr lang="en-US" dirty="0"/>
              <a:t>TE Member school is in good standing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80629DC-6CAD-4ABE-9D87-8E707741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65" y="213946"/>
            <a:ext cx="5758635" cy="1320800"/>
          </a:xfrm>
        </p:spPr>
        <p:txBody>
          <a:bodyPr>
            <a:normAutofit/>
          </a:bodyPr>
          <a:lstStyle/>
          <a:p>
            <a:r>
              <a:rPr lang="en-US" dirty="0"/>
              <a:t>The value of being an E/I 3 school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36C8A-E79C-4828-B5ED-E3786E9B7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5" y="1432902"/>
            <a:ext cx="4848225" cy="55435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6351A3-8E34-4B00-82A4-CC828583A02F}"/>
              </a:ext>
            </a:extLst>
          </p:cNvPr>
          <p:cNvSpPr/>
          <p:nvPr/>
        </p:nvSpPr>
        <p:spPr>
          <a:xfrm>
            <a:off x="5934808" y="3640015"/>
            <a:ext cx="2892669" cy="1248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(3/7) * 100 = 43%</a:t>
            </a:r>
          </a:p>
        </p:txBody>
      </p:sp>
    </p:spTree>
    <p:extLst>
      <p:ext uri="{BB962C8B-B14F-4D97-AF65-F5344CB8AC3E}">
        <p14:creationId xmlns:p14="http://schemas.microsoft.com/office/powerpoint/2010/main" val="2521645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9C67-84AF-425A-9B27-4691C15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817858" cy="1320800"/>
          </a:xfrm>
        </p:spPr>
        <p:txBody>
          <a:bodyPr/>
          <a:lstStyle/>
          <a:p>
            <a:r>
              <a:rPr lang="en-US" dirty="0"/>
              <a:t>The value of being an E/I 3 school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EADA4-6C25-4B01-9F71-D910C53F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5EE6-A14E-40A4-B7B8-537CAC226BC5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869D1-07A7-4DA7-A5A8-ACBFA279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121F8-FB37-4AA5-870C-A4C26CACF085}"/>
              </a:ext>
            </a:extLst>
          </p:cNvPr>
          <p:cNvSpPr/>
          <p:nvPr/>
        </p:nvSpPr>
        <p:spPr>
          <a:xfrm>
            <a:off x="5799992" y="2481499"/>
            <a:ext cx="4249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Same school, but this Balance Sheet does not include E/I 3 student credits.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TE Member school is not in good standing, as their standing is &lt;128%&gt;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This school cannot EXPORT any more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students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16926-09B8-490A-BEF5-FBEC0CCD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23" y="1811607"/>
            <a:ext cx="4481273" cy="48055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E66A44-36BB-437D-987F-39BBFDEA48A8}"/>
              </a:ext>
            </a:extLst>
          </p:cNvPr>
          <p:cNvSpPr/>
          <p:nvPr/>
        </p:nvSpPr>
        <p:spPr>
          <a:xfrm>
            <a:off x="4572000" y="4784436"/>
            <a:ext cx="295564" cy="14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FE522E-193C-4F28-965F-8A49E160E3D7}"/>
              </a:ext>
            </a:extLst>
          </p:cNvPr>
          <p:cNvSpPr/>
          <p:nvPr/>
        </p:nvSpPr>
        <p:spPr>
          <a:xfrm>
            <a:off x="4369777" y="5671038"/>
            <a:ext cx="497787" cy="211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AC59EB-908F-4845-A124-75AF666FD687}"/>
              </a:ext>
            </a:extLst>
          </p:cNvPr>
          <p:cNvSpPr/>
          <p:nvPr/>
        </p:nvSpPr>
        <p:spPr>
          <a:xfrm>
            <a:off x="4867564" y="5671038"/>
            <a:ext cx="497787" cy="211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r>
              <a:rPr lang="en-US" sz="1600" dirty="0"/>
              <a:t>9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91AFFB-B3B8-41F4-88EF-4D3EEB77C3AA}"/>
              </a:ext>
            </a:extLst>
          </p:cNvPr>
          <p:cNvSpPr/>
          <p:nvPr/>
        </p:nvSpPr>
        <p:spPr>
          <a:xfrm>
            <a:off x="5011615" y="5143500"/>
            <a:ext cx="184639" cy="211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DC757-2BAF-424B-B8A5-59D62FA7971E}"/>
              </a:ext>
            </a:extLst>
          </p:cNvPr>
          <p:cNvSpPr/>
          <p:nvPr/>
        </p:nvSpPr>
        <p:spPr>
          <a:xfrm>
            <a:off x="4369777" y="5143500"/>
            <a:ext cx="497787" cy="211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971B25-99A1-448C-A87B-7CE709B73799}"/>
              </a:ext>
            </a:extLst>
          </p:cNvPr>
          <p:cNvSpPr/>
          <p:nvPr/>
        </p:nvSpPr>
        <p:spPr>
          <a:xfrm>
            <a:off x="3912577" y="5143500"/>
            <a:ext cx="313149" cy="211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C8CA25-B4D4-44D1-A866-8BC874C368C7}"/>
              </a:ext>
            </a:extLst>
          </p:cNvPr>
          <p:cNvSpPr/>
          <p:nvPr/>
        </p:nvSpPr>
        <p:spPr>
          <a:xfrm>
            <a:off x="6242538" y="4364893"/>
            <a:ext cx="2505808" cy="1125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(-9/7) * 100 = &lt;128%&gt;</a:t>
            </a:r>
          </a:p>
        </p:txBody>
      </p:sp>
    </p:spTree>
    <p:extLst>
      <p:ext uri="{BB962C8B-B14F-4D97-AF65-F5344CB8AC3E}">
        <p14:creationId xmlns:p14="http://schemas.microsoft.com/office/powerpoint/2010/main" val="2981960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E/I 3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472B8FB-7F27-4770-9F8A-94AA80E7F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198575"/>
              </p:ext>
            </p:extLst>
          </p:nvPr>
        </p:nvGraphicFramePr>
        <p:xfrm>
          <a:off x="799743" y="1600200"/>
          <a:ext cx="8132589" cy="415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93AA181-3196-45B5-883B-B9E5E6D1D2A9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28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 Closeout</a:t>
            </a:r>
            <a:br>
              <a:rPr lang="en-US" dirty="0"/>
            </a:br>
            <a:r>
              <a:rPr lang="en-US" dirty="0"/>
              <a:t>Participation Fees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76FF025-BBD5-4D62-8187-538228CFA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288457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808A9A6-8B5A-4064-894A-3C9143688DCD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79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TE Closeout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95669" y="1384734"/>
            <a:ext cx="5207839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Participation Fee Invoice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$40 per enrolled EXPORT and Double Credit 3 student associated with your school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Participation Fee payments are due upon submission of the Enrollment Report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As a reminder, every time a change is made to the Enrollment Report, you are responsible for any additional Participation Fees that may be due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A new invoice creates every time you submit your Enrollment Report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TE Central will access a $50 late fee beginning November 1, 2020 for all unpaid Fall, 2020 Participation Fees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Due to Maryland’s requirement to Shelter in Place – we are asking all payments be sent to the updated address on the invoice.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3C804E-2C95-45F8-B062-F327A240DB90}" type="datetime1">
              <a:rPr lang="en-US" smtClean="0"/>
              <a:t>4/8/2020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956EF-F9AC-4212-85D7-A62B8ADBD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" r="-3" b="-3"/>
          <a:stretch/>
        </p:blipFill>
        <p:spPr>
          <a:xfrm>
            <a:off x="603443" y="1743695"/>
            <a:ext cx="3144597" cy="38823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54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TE Closeout</a:t>
            </a:r>
            <a:br>
              <a:rPr lang="en-US" dirty="0"/>
            </a:br>
            <a:r>
              <a:rPr lang="en-US" dirty="0"/>
              <a:t>Balance Sheet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09002" y="6182876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2C5305F-22CB-47E5-A400-0EC58F4F7EB1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B73E8D3-D5B3-46FF-A89B-88A8EC775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74258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597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90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F58FB96-83C1-4A78-8CC7-9F080A211D12}" type="datetime1">
              <a:rPr lang="en-US" smtClean="0"/>
              <a:t>4/8/2020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TE Closeout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AC7F707-8D70-4C98-B945-3986D346CD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084386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180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1EC66C-E107-4F2B-AA93-C44AF407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/>
              <a:t>Balance Sheet Review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45D87-88BA-490F-A6B3-256A6D76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78D9F3C-5410-43FE-8F73-79280C332400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1DA9E-DE3F-4A62-A47C-99AB4796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73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B6C989-EA67-48B8-9780-8524DC70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936" y="482130"/>
            <a:ext cx="3178002" cy="3685591"/>
          </a:xfrm>
        </p:spPr>
        <p:txBody>
          <a:bodyPr/>
          <a:lstStyle/>
          <a:p>
            <a:r>
              <a:rPr lang="en-US" dirty="0"/>
              <a:t>Scenario One</a:t>
            </a:r>
          </a:p>
          <a:p>
            <a:pPr marL="0" indent="0">
              <a:buNone/>
            </a:pPr>
            <a:r>
              <a:rPr lang="en-US" dirty="0"/>
              <a:t>This school is not an E/I 3 school but should be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22 imports</a:t>
            </a:r>
          </a:p>
          <a:p>
            <a:pPr marL="0" indent="0">
              <a:buNone/>
            </a:pPr>
            <a:r>
              <a:rPr lang="en-US" dirty="0"/>
              <a:t>-52 exports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-30 difference</a:t>
            </a:r>
          </a:p>
          <a:p>
            <a:pPr marL="0" indent="0">
              <a:buNone/>
            </a:pPr>
            <a:r>
              <a:rPr lang="en-US" dirty="0"/>
              <a:t>(-30/22) *100 = -136%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D8EE21A-C6A9-4531-9BF3-668ED618E070}" type="datetime1">
              <a:rPr lang="en-US" smtClean="0">
                <a:solidFill>
                  <a:srgbClr val="FFFFFF"/>
                </a:solidFill>
              </a:rPr>
              <a:t>4/8/2020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31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D3B10-6BD6-4083-A53C-03F28C5CD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1" y="207012"/>
            <a:ext cx="5523455" cy="5363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E57CA-C074-426E-BF06-E0D8FD014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47451"/>
            <a:ext cx="546858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35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0E278D4-7388-4EFC-8563-3C2042AB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A99B93-6AA8-4E9D-BA84-18AB98AE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789" y="616341"/>
            <a:ext cx="4513541" cy="5526437"/>
          </a:xfrm>
        </p:spPr>
        <p:txBody>
          <a:bodyPr/>
          <a:lstStyle/>
          <a:p>
            <a:r>
              <a:rPr lang="en-US" dirty="0"/>
              <a:t>Scenario One as an E/I 3 school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22 imports</a:t>
            </a:r>
          </a:p>
          <a:p>
            <a:pPr marL="0" indent="0">
              <a:buNone/>
            </a:pPr>
            <a:r>
              <a:rPr lang="en-US" u="sng" dirty="0"/>
              <a:t>	-46 exports (E/I 3)</a:t>
            </a:r>
          </a:p>
          <a:p>
            <a:pPr marL="0" indent="0">
              <a:buNone/>
            </a:pPr>
            <a:r>
              <a:rPr lang="en-US" dirty="0"/>
              <a:t>       -24</a:t>
            </a:r>
          </a:p>
          <a:p>
            <a:pPr marL="0" indent="0">
              <a:buNone/>
            </a:pPr>
            <a:r>
              <a:rPr lang="en-US" dirty="0"/>
              <a:t>(-24/22) x 100 = -109%</a:t>
            </a:r>
          </a:p>
          <a:p>
            <a:pPr marL="0" indent="0">
              <a:buNone/>
            </a:pPr>
            <a:r>
              <a:rPr lang="en-US" dirty="0"/>
              <a:t>Still on Restrictions but…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FEEFF2-9B6C-43F8-A798-84D243DF9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64815-9682-4C8F-8937-461DB942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240BBB7D-3CAF-4CA0-9B5E-51E0E0FBEFA5}" type="datetime1">
              <a:rPr lang="en-US" smtClean="0">
                <a:solidFill>
                  <a:srgbClr val="FFFFFF"/>
                </a:solidFill>
              </a:rPr>
              <a:t>4/8/2020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C9C2C-A190-486A-BE17-773B4B7E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32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5D3112-BF17-4CF2-9E98-685AC18D3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45" y="352634"/>
            <a:ext cx="5523455" cy="60538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04A82-DC14-4305-8700-E5FD4F1B2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177" y="5038595"/>
            <a:ext cx="5462489" cy="9998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958002-439E-4F3B-8C5F-C175C876F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231" y="3954882"/>
            <a:ext cx="2286198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68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705" y="3565865"/>
            <a:ext cx="4893404" cy="25385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5898" y="640080"/>
            <a:ext cx="4174853" cy="365125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7CC417F5-7782-4554-9689-B1D334A9555C}" type="datetime1">
              <a:rPr lang="en-US" sz="1100" smtClean="0">
                <a:solidFill>
                  <a:schemeClr val="bg1">
                    <a:alpha val="80000"/>
                  </a:schemeClr>
                </a:solidFill>
              </a:rPr>
              <a:t>4/8/2020</a:t>
            </a:fld>
            <a:endParaRPr lang="en-US" sz="11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00232" y="603504"/>
            <a:ext cx="548640" cy="548640"/>
          </a:xfrm>
          <a:prstGeom prst="ellipse">
            <a:avLst/>
          </a:prstGeom>
          <a:solidFill>
            <a:srgbClr val="282C51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01D848B1-F08E-4356-A513-D930A84BA980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33</a:t>
            </a:fld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A724E-585C-4471-9955-0F41506D0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15" y="445457"/>
            <a:ext cx="5663675" cy="54259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607A06-7CC6-4451-B688-4489971D842E}"/>
              </a:ext>
            </a:extLst>
          </p:cNvPr>
          <p:cNvSpPr txBox="1"/>
          <p:nvPr/>
        </p:nvSpPr>
        <p:spPr>
          <a:xfrm>
            <a:off x="6730981" y="877824"/>
            <a:ext cx="4174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Scenario Two before Double Credit 3</a:t>
            </a:r>
          </a:p>
          <a:p>
            <a:r>
              <a:rPr lang="en-US" dirty="0"/>
              <a:t>And Export/Import 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57 import credits</a:t>
            </a:r>
          </a:p>
          <a:p>
            <a:pPr marL="285750" indent="-285750">
              <a:buFontTx/>
              <a:buChar char="-"/>
            </a:pPr>
            <a:r>
              <a:rPr lang="en-US" u="sng" dirty="0"/>
              <a:t>87 export credits</a:t>
            </a:r>
          </a:p>
          <a:p>
            <a:r>
              <a:rPr lang="en-US" dirty="0"/>
              <a:t>     -30</a:t>
            </a:r>
          </a:p>
          <a:p>
            <a:r>
              <a:rPr lang="en-US" dirty="0"/>
              <a:t>(-30/57) x 100 = -53%</a:t>
            </a:r>
          </a:p>
        </p:txBody>
      </p:sp>
    </p:spTree>
    <p:extLst>
      <p:ext uri="{BB962C8B-B14F-4D97-AF65-F5344CB8AC3E}">
        <p14:creationId xmlns:p14="http://schemas.microsoft.com/office/powerpoint/2010/main" val="2765573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B62B8-CDFE-4CB7-8B88-20ABF3E2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A706-248B-41E0-B15A-8092BB94AF43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7F9DB-4E60-43DE-B5F5-1795773C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8A152-CA55-4968-8F8E-F1537417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2" y="426796"/>
            <a:ext cx="5657578" cy="54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B677F-66FF-4DC0-865E-F936AA137F5D}"/>
              </a:ext>
            </a:extLst>
          </p:cNvPr>
          <p:cNvSpPr txBox="1"/>
          <p:nvPr/>
        </p:nvSpPr>
        <p:spPr>
          <a:xfrm>
            <a:off x="6475445" y="830424"/>
            <a:ext cx="3284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Scenario Two after Double Credit 3 and Export/Import 3 School</a:t>
            </a:r>
          </a:p>
          <a:p>
            <a:endParaRPr lang="en-US" dirty="0"/>
          </a:p>
          <a:p>
            <a:r>
              <a:rPr lang="en-US" dirty="0"/>
              <a:t>     72 import credits</a:t>
            </a:r>
          </a:p>
          <a:p>
            <a:pPr marL="285750" indent="-285750">
              <a:buFontTx/>
              <a:buChar char="-"/>
            </a:pPr>
            <a:r>
              <a:rPr lang="en-US" u="sng" dirty="0"/>
              <a:t>63 export credits</a:t>
            </a:r>
            <a:endParaRPr lang="en-US" dirty="0"/>
          </a:p>
          <a:p>
            <a:r>
              <a:rPr lang="en-US" dirty="0"/>
              <a:t>       9</a:t>
            </a:r>
          </a:p>
          <a:p>
            <a:r>
              <a:rPr lang="en-US" dirty="0"/>
              <a:t>(9/72) x 100 = 12.5%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47E158-0FC5-443B-89DD-0744D636D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367" y="3653824"/>
            <a:ext cx="5005250" cy="10059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F8F276-6553-4D03-81C7-4938ED671591}"/>
              </a:ext>
            </a:extLst>
          </p:cNvPr>
          <p:cNvSpPr/>
          <p:nvPr/>
        </p:nvSpPr>
        <p:spPr>
          <a:xfrm>
            <a:off x="6335486" y="5066522"/>
            <a:ext cx="1931436" cy="877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E/I 3 status trumps all other status</a:t>
            </a:r>
          </a:p>
        </p:txBody>
      </p:sp>
    </p:spTree>
    <p:extLst>
      <p:ext uri="{BB962C8B-B14F-4D97-AF65-F5344CB8AC3E}">
        <p14:creationId xmlns:p14="http://schemas.microsoft.com/office/powerpoint/2010/main" val="2069888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2C9430-6424-410E-B89B-65164F1A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76BF-72E5-43FC-A0E2-7C65D6DA2FB5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71BFA-A30F-41CC-97AC-388EFF62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35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C9225-1AB2-45E7-A8E9-9938265E3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90" y="444089"/>
            <a:ext cx="2780017" cy="2536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89A553-2FB9-4653-8FC9-68816E3FB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86" y="3125882"/>
            <a:ext cx="3639627" cy="1390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7D630-8D53-4E7C-84C7-BEF9BB153BF0}"/>
              </a:ext>
            </a:extLst>
          </p:cNvPr>
          <p:cNvSpPr txBox="1"/>
          <p:nvPr/>
        </p:nvSpPr>
        <p:spPr>
          <a:xfrm>
            <a:off x="6195527" y="998376"/>
            <a:ext cx="27542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Scenario Three</a:t>
            </a:r>
          </a:p>
          <a:p>
            <a:endParaRPr lang="en-US" dirty="0"/>
          </a:p>
          <a:p>
            <a:r>
              <a:rPr lang="en-US" dirty="0"/>
              <a:t>     462 Import semesters</a:t>
            </a:r>
          </a:p>
          <a:p>
            <a:pPr marL="285750" indent="-285750">
              <a:buFontTx/>
              <a:buChar char="-"/>
            </a:pPr>
            <a:r>
              <a:rPr lang="en-US" u="sng" dirty="0"/>
              <a:t>333 Export semesters</a:t>
            </a:r>
          </a:p>
          <a:p>
            <a:r>
              <a:rPr lang="en-US" dirty="0"/>
              <a:t>    129</a:t>
            </a:r>
          </a:p>
          <a:p>
            <a:endParaRPr lang="en-US" dirty="0"/>
          </a:p>
          <a:p>
            <a:r>
              <a:rPr lang="en-US" dirty="0"/>
              <a:t>(129/462) x 100 = 28% </a:t>
            </a:r>
          </a:p>
          <a:p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4532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C4ED90-6EC3-448A-8A50-45E52F39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do the math</a:t>
            </a:r>
            <a:br>
              <a:rPr lang="en-US" dirty="0"/>
            </a:br>
            <a:r>
              <a:rPr lang="en-US" dirty="0"/>
              <a:t>	remember it is the order of operation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E12534-BB45-4B42-B3D7-FFCBCF862A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Print out your Balance Sheet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Five-year total </a:t>
            </a:r>
          </a:p>
          <a:p>
            <a:pPr marL="0" indent="0">
              <a:buNone/>
            </a:pPr>
            <a:r>
              <a:rPr lang="en-US" dirty="0"/>
              <a:t>number of Imports  _______________</a:t>
            </a:r>
          </a:p>
          <a:p>
            <a:pPr marL="0" indent="0">
              <a:buNone/>
            </a:pPr>
            <a:r>
              <a:rPr lang="en-US" dirty="0"/>
              <a:t>minus</a:t>
            </a:r>
          </a:p>
          <a:p>
            <a:pPr marL="0" indent="0">
              <a:buNone/>
            </a:pPr>
            <a:r>
              <a:rPr lang="en-US" dirty="0"/>
              <a:t>Five-year total</a:t>
            </a:r>
          </a:p>
          <a:p>
            <a:pPr marL="0" indent="0">
              <a:buNone/>
            </a:pPr>
            <a:r>
              <a:rPr lang="en-US" dirty="0"/>
              <a:t>number of Exports 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this box</a:t>
            </a:r>
          </a:p>
          <a:p>
            <a:pPr marL="0" indent="0">
              <a:buNone/>
            </a:pPr>
            <a:r>
              <a:rPr lang="en-US" dirty="0"/>
              <a:t>               is your X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449A33-82CC-496A-A4FD-4B47FF563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546399" cy="32906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(X divided by # 5 year of imports) = ___ ?</a:t>
            </a:r>
          </a:p>
          <a:p>
            <a:pPr marL="0" indent="0">
              <a:buNone/>
            </a:pPr>
            <a:r>
              <a:rPr lang="en-US" dirty="0"/>
              <a:t>? X 100 =____ %</a:t>
            </a:r>
          </a:p>
          <a:p>
            <a:r>
              <a:rPr lang="en-US" dirty="0"/>
              <a:t>Status</a:t>
            </a:r>
          </a:p>
          <a:p>
            <a:pPr lvl="1"/>
            <a:r>
              <a:rPr lang="en-US" dirty="0"/>
              <a:t>Any positive % to -59% is good standing</a:t>
            </a:r>
          </a:p>
          <a:p>
            <a:pPr lvl="1"/>
            <a:r>
              <a:rPr lang="en-US" dirty="0"/>
              <a:t>-59 to -99 is Alert</a:t>
            </a:r>
          </a:p>
          <a:p>
            <a:pPr lvl="1"/>
            <a:r>
              <a:rPr lang="en-US" dirty="0"/>
              <a:t>-100 and beyond is Restriction</a:t>
            </a:r>
          </a:p>
          <a:p>
            <a:pPr marL="457200" lvl="1" indent="0">
              <a:buNone/>
            </a:pPr>
            <a:r>
              <a:rPr lang="en-US" dirty="0"/>
              <a:t>Remember an E/I 3 school can always export three NEW students every year!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52579-89CD-414C-B0CA-A48F0729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76BF-72E5-43FC-A0E2-7C65D6DA2FB5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CCF8E8-A6BD-45EF-8E84-7E90AEDE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092E1F-72C6-4764-B37B-143362EE56B7}"/>
              </a:ext>
            </a:extLst>
          </p:cNvPr>
          <p:cNvSpPr/>
          <p:nvPr/>
        </p:nvSpPr>
        <p:spPr>
          <a:xfrm>
            <a:off x="3029878" y="5031353"/>
            <a:ext cx="1250302" cy="83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76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TE Closeout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1900" dirty="0"/>
              <a:t>There is no reason for any TE school to be on Restriction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E/I 3 provides three NEW exports each year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In return, TE Central expects schools to offer to all eligible TE applicants a TE award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There is no additional cost for this program beyond the $40 Participation Fee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Update your Mandatory Institutional Profile  by answering YES to question 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8EE5845-1993-4F2A-9DC3-D51C92D6620A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37</a:t>
            </a:fld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/>
          <a:srcRect l="6445" r="12224" b="-2"/>
          <a:stretch/>
        </p:blipFill>
        <p:spPr>
          <a:xfrm>
            <a:off x="6206069" y="1483939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600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69E30-CDDF-4A96-BC23-9F1BA66C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 Import verification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6022176-0F9D-40D4-925E-BDE6A9C8F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F31ABC-1CC3-436F-91CE-400143CE00EB}"/>
              </a:ext>
            </a:extLst>
          </p:cNvPr>
          <p:cNvSpPr txBox="1"/>
          <p:nvPr/>
        </p:nvSpPr>
        <p:spPr>
          <a:xfrm>
            <a:off x="7181725" y="2837329"/>
            <a:ext cx="4512988" cy="3204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Thank you to those schools working with FA on this report</a:t>
            </a:r>
          </a:p>
          <a:p>
            <a:pPr marL="28575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We continue to add students to the system, but the number is dwindling </a:t>
            </a:r>
          </a:p>
          <a:p>
            <a:pPr marL="28575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This is an ongoing event every March</a:t>
            </a:r>
          </a:p>
          <a:p>
            <a:pPr marL="28575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IMPORT information from the Enrollment Report is sent to the Financial Aid Office for confirmation and the TELO is copied</a:t>
            </a:r>
          </a:p>
          <a:p>
            <a:pPr marL="28575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6428F-1A0A-45DA-A843-CFF175E1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63825" y="6041362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ADEB3BB-B1E9-4D04-AE65-7BD81CCB4B24}" type="datetime1">
              <a:rPr lang="en-US" smtClean="0">
                <a:solidFill>
                  <a:srgbClr val="FFFFFF"/>
                </a:solidFill>
              </a:rPr>
              <a:t>4/8/2020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B0687-DCEF-4DEB-9948-0B778F5F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33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90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4F6C36-AFDD-4C81-956F-E9C4B1CAD74F}" type="datetime1">
              <a:rPr lang="en-US" smtClean="0"/>
              <a:t>4/8/2020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Annual TE Dues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C8B4A3C-9317-43DE-AADC-5E8E2B305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256342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687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1190624"/>
            <a:ext cx="4455661" cy="724803"/>
          </a:xfrm>
        </p:spPr>
        <p:txBody>
          <a:bodyPr anchor="b">
            <a:normAutofit/>
          </a:bodyPr>
          <a:lstStyle/>
          <a:p>
            <a:pPr algn="r"/>
            <a:r>
              <a:rPr lang="en-US" dirty="0"/>
              <a:t>TE Closeout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581" y="1971366"/>
            <a:ext cx="6586489" cy="2743818"/>
          </a:xfrm>
        </p:spPr>
        <p:txBody>
          <a:bodyPr>
            <a:normAutofit/>
          </a:bodyPr>
          <a:lstStyle/>
          <a:p>
            <a:r>
              <a:rPr lang="en-US" sz="1800" dirty="0"/>
              <a:t>Enrollment Report</a:t>
            </a:r>
          </a:p>
          <a:p>
            <a:pPr lvl="1"/>
            <a:r>
              <a:rPr lang="en-US" sz="1800" dirty="0"/>
              <a:t>Fluid</a:t>
            </a:r>
          </a:p>
          <a:p>
            <a:pPr lvl="1"/>
            <a:r>
              <a:rPr lang="en-US" sz="1800" dirty="0"/>
              <a:t>Changes occur when either the EXPORT or IMPORT school update a shared student</a:t>
            </a:r>
          </a:p>
          <a:p>
            <a:pPr lvl="1"/>
            <a:r>
              <a:rPr lang="en-US" sz="1800" dirty="0"/>
              <a:t>EXPORT Schools</a:t>
            </a:r>
          </a:p>
          <a:p>
            <a:pPr lvl="2"/>
            <a:r>
              <a:rPr lang="en-US" sz="1800" dirty="0"/>
              <a:t>Recertification of eligible current students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3919-EE2D-406F-80A6-6E539CB6EF62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75AB9-DF34-4B40-AB12-5A4DFD826FC1}"/>
              </a:ext>
            </a:extLst>
          </p:cNvPr>
          <p:cNvSpPr txBox="1"/>
          <p:nvPr/>
        </p:nvSpPr>
        <p:spPr>
          <a:xfrm>
            <a:off x="1371806" y="5672030"/>
            <a:ext cx="559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REMEMBER:  Recertification refers to Continuing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47535-1B63-47B8-A002-D2250DF1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8" y="203080"/>
            <a:ext cx="2871184" cy="530236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108BCA-5664-4533-90AA-1860038659B4}"/>
              </a:ext>
            </a:extLst>
          </p:cNvPr>
          <p:cNvCxnSpPr/>
          <p:nvPr/>
        </p:nvCxnSpPr>
        <p:spPr>
          <a:xfrm flipH="1">
            <a:off x="2352675" y="2195513"/>
            <a:ext cx="3019425" cy="129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948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90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FF3E69-0A31-4D19-BC44-1BEE92464AE2}" type="datetime1">
              <a:rPr lang="en-US" smtClean="0"/>
              <a:t>4/8/2020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TE Closeout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13923A8-A75C-4061-8E2C-089B78469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199668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1061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Claiming 2020-21 students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 dirty="0"/>
              <a:t>View Applicants is the spot housing all NEW 2020-21  student applications</a:t>
            </a:r>
          </a:p>
          <a:p>
            <a:r>
              <a:rPr lang="en-US" dirty="0"/>
              <a:t>You are encouraged to visit soon and often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E2D4A-84D3-44AF-974A-DC6ECA171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65" b="-1"/>
          <a:stretch/>
        </p:blipFill>
        <p:spPr>
          <a:xfrm>
            <a:off x="4654035" y="1088658"/>
            <a:ext cx="4602747" cy="41761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1FE0F7-7A7F-49EF-AC1F-279F45A8F2EE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58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anchor="ctr">
            <a:normAutofit/>
          </a:bodyPr>
          <a:lstStyle/>
          <a:p>
            <a:r>
              <a:rPr lang="en-US" dirty="0"/>
              <a:t>Claiming 2020-21 students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3208334"/>
          </a:xfrm>
        </p:spPr>
        <p:txBody>
          <a:bodyPr>
            <a:normAutofit/>
          </a:bodyPr>
          <a:lstStyle/>
          <a:p>
            <a:r>
              <a:rPr lang="en-US" dirty="0"/>
              <a:t>Review all Import Decision Pending and decide</a:t>
            </a:r>
          </a:p>
          <a:p>
            <a:r>
              <a:rPr lang="en-US" dirty="0"/>
              <a:t>Approve</a:t>
            </a:r>
          </a:p>
          <a:p>
            <a:r>
              <a:rPr lang="en-US" dirty="0"/>
              <a:t>Decision Pending you need to act!</a:t>
            </a:r>
          </a:p>
          <a:p>
            <a:r>
              <a:rPr lang="en-US" dirty="0"/>
              <a:t>Rejected</a:t>
            </a:r>
          </a:p>
          <a:p>
            <a:pPr lvl="1"/>
            <a:r>
              <a:rPr lang="en-US" dirty="0"/>
              <a:t>You say no OR</a:t>
            </a:r>
          </a:p>
          <a:p>
            <a:pPr lvl="1"/>
            <a:r>
              <a:rPr lang="en-US" dirty="0"/>
              <a:t>The student says no</a:t>
            </a:r>
          </a:p>
          <a:p>
            <a:r>
              <a:rPr lang="en-US" dirty="0"/>
              <a:t>Waitlist</a:t>
            </a:r>
          </a:p>
          <a:p>
            <a:r>
              <a:rPr lang="en-US" dirty="0"/>
              <a:t>Withdrawn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2E1C8DF-8BE6-42F4-A05D-1CB746BB97EF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42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E197D-F98F-4718-B42A-D41544C5B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69" y="4675078"/>
            <a:ext cx="4977866" cy="16178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0014F9-37DE-4B44-B7E9-E0593BEA1788}"/>
              </a:ext>
            </a:extLst>
          </p:cNvPr>
          <p:cNvSpPr txBox="1"/>
          <p:nvPr/>
        </p:nvSpPr>
        <p:spPr>
          <a:xfrm>
            <a:off x="3154329" y="4568011"/>
            <a:ext cx="665406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Click the + sign to open the folder.  Once you make decisions, </a:t>
            </a:r>
          </a:p>
          <a:p>
            <a:pPr>
              <a:spcAft>
                <a:spcPts val="600"/>
              </a:spcAft>
            </a:pPr>
            <a:r>
              <a:rPr lang="en-US" dirty="0"/>
              <a:t>the student record moves to the updated category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2459AA0-4782-4FA7-8026-FDB7A4AD4257}"/>
              </a:ext>
            </a:extLst>
          </p:cNvPr>
          <p:cNvCxnSpPr/>
          <p:nvPr/>
        </p:nvCxnSpPr>
        <p:spPr>
          <a:xfrm flipV="1">
            <a:off x="9185402" y="5095188"/>
            <a:ext cx="2451988" cy="53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616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15159" r="4243" b="-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43" y="318737"/>
            <a:ext cx="3667039" cy="1255539"/>
          </a:xfrm>
        </p:spPr>
        <p:txBody>
          <a:bodyPr>
            <a:normAutofit/>
          </a:bodyPr>
          <a:lstStyle/>
          <a:p>
            <a:r>
              <a:rPr lang="en-US" dirty="0"/>
              <a:t>Claiming 2020-21 Students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2945" y="1448585"/>
            <a:ext cx="3667037" cy="4320619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IMPORT schools complete all information with the R</a:t>
            </a:r>
          </a:p>
          <a:p>
            <a:r>
              <a:rPr lang="en-US" sz="1800" dirty="0"/>
              <a:t>Remember Approved means this student receives a TE Award  </a:t>
            </a:r>
          </a:p>
          <a:p>
            <a:pPr lvl="1"/>
            <a:r>
              <a:rPr lang="en-US" sz="1400" dirty="0"/>
              <a:t>Student and parent receive email notification</a:t>
            </a:r>
          </a:p>
          <a:p>
            <a:r>
              <a:rPr lang="en-US" sz="1800" dirty="0"/>
              <a:t>Denied means this student is NOT receiving a TE Award</a:t>
            </a:r>
          </a:p>
          <a:p>
            <a:pPr lvl="1"/>
            <a:r>
              <a:rPr lang="en-US" sz="1400" dirty="0"/>
              <a:t>An email is sent telling the parent and student the TE application status recently changed</a:t>
            </a:r>
          </a:p>
          <a:p>
            <a:r>
              <a:rPr lang="en-US" sz="1800" dirty="0"/>
              <a:t>Waitlist means maybe the student might receive a TE Award</a:t>
            </a:r>
          </a:p>
          <a:p>
            <a:pPr lvl="1"/>
            <a:r>
              <a:rPr lang="en-US" sz="1400" dirty="0"/>
              <a:t>An email is sent telling the parent and student the TE application status recently changed</a:t>
            </a:r>
          </a:p>
          <a:p>
            <a:r>
              <a:rPr lang="en-US" sz="1800" dirty="0"/>
              <a:t>ONLY export schools can select the Withdraw option</a:t>
            </a:r>
          </a:p>
          <a:p>
            <a:pPr lvl="1"/>
            <a:r>
              <a:rPr lang="en-US" sz="1400" dirty="0"/>
              <a:t>No email notification launched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6EED-E916-4F57-ACD5-B8999D74E65C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43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0618" y="937849"/>
            <a:ext cx="914400" cy="315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618" y="1805954"/>
            <a:ext cx="926672" cy="499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618" y="5611158"/>
            <a:ext cx="926672" cy="4999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DCD2A0-08CC-4732-B656-7337B3287396}"/>
              </a:ext>
            </a:extLst>
          </p:cNvPr>
          <p:cNvSpPr/>
          <p:nvPr/>
        </p:nvSpPr>
        <p:spPr>
          <a:xfrm>
            <a:off x="9274002" y="1477818"/>
            <a:ext cx="2123671" cy="1126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must click full tuition OR set-rate, the box will automagically fill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88F6F5-33ED-48DF-B721-7477DB2F1972}"/>
              </a:ext>
            </a:extLst>
          </p:cNvPr>
          <p:cNvCxnSpPr/>
          <p:nvPr/>
        </p:nvCxnSpPr>
        <p:spPr>
          <a:xfrm flipH="1">
            <a:off x="8590663" y="1740877"/>
            <a:ext cx="1784260" cy="10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F83A96-2513-4F89-B21E-5AA0146A2DEB}"/>
              </a:ext>
            </a:extLst>
          </p:cNvPr>
          <p:cNvCxnSpPr/>
          <p:nvPr/>
        </p:nvCxnSpPr>
        <p:spPr>
          <a:xfrm flipH="1">
            <a:off x="8887976" y="2305869"/>
            <a:ext cx="880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23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174" y="2420169"/>
            <a:ext cx="5170711" cy="254788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ln>
            <a:solidFill>
              <a:srgbClr val="FFFF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84" y="1037493"/>
            <a:ext cx="3603171" cy="4942704"/>
          </a:xfrm>
        </p:spPr>
        <p:txBody>
          <a:bodyPr anchor="ctr">
            <a:normAutofit fontScale="92500"/>
          </a:bodyPr>
          <a:lstStyle/>
          <a:p>
            <a:r>
              <a:rPr lang="en-US" sz="1900" dirty="0">
                <a:solidFill>
                  <a:schemeClr val="tx1"/>
                </a:solidFill>
              </a:rPr>
              <a:t>Mandatory profile updates cannot occur until the 2020-21 Enrollment Report year closes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July 15 at the latest</a:t>
            </a:r>
          </a:p>
          <a:p>
            <a:r>
              <a:rPr lang="en-US" sz="1900" dirty="0">
                <a:solidFill>
                  <a:schemeClr val="tx1"/>
                </a:solidFill>
              </a:rPr>
              <a:t>Please update your Institutional information application deadline seen to the left</a:t>
            </a:r>
          </a:p>
          <a:p>
            <a:r>
              <a:rPr lang="en-US" sz="1900" dirty="0">
                <a:solidFill>
                  <a:schemeClr val="tx1"/>
                </a:solidFill>
              </a:rPr>
              <a:t>Online degree programs that are TE Scholarship eligible</a:t>
            </a:r>
          </a:p>
          <a:p>
            <a:r>
              <a:rPr lang="en-US" sz="1900" dirty="0">
                <a:solidFill>
                  <a:schemeClr val="tx1"/>
                </a:solidFill>
              </a:rPr>
              <a:t>Provide the name of your AP for Invoice</a:t>
            </a:r>
          </a:p>
          <a:p>
            <a:r>
              <a:rPr lang="en-US" sz="1900" dirty="0">
                <a:solidFill>
                  <a:schemeClr val="tx1"/>
                </a:solidFill>
              </a:rPr>
              <a:t>We strongly encourage using the TE-EZ application process</a:t>
            </a:r>
          </a:p>
          <a:p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9C13BA-2B2E-4D7B-921B-9722F2169C78}" type="datetime1">
              <a:rPr lang="en-US" smtClean="0">
                <a:solidFill>
                  <a:srgbClr val="FFFFFF">
                    <a:alpha val="80000"/>
                  </a:srgbClr>
                </a:solidFill>
              </a:rPr>
              <a:t>4/8/2020</a:t>
            </a:fld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92584" y="6356350"/>
            <a:ext cx="96121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44</a:t>
            </a:fld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A0E32EDF-09F5-4064-930A-7D4BC377DC56}"/>
              </a:ext>
            </a:extLst>
          </p:cNvPr>
          <p:cNvSpPr/>
          <p:nvPr/>
        </p:nvSpPr>
        <p:spPr>
          <a:xfrm>
            <a:off x="9163050" y="3985814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36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90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90734E-A857-4BA3-A889-360139A78BA0}" type="datetime1">
              <a:rPr lang="en-US" smtClean="0"/>
              <a:t>4/8/2020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Reminders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May 1 Available Seat Survey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C6B5736-5D5F-44CD-A845-9CB1401FE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996506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0687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C3C0-E947-4D8E-9A06-854BE895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6864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News and Updates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A6450-0D8C-4604-9232-7F5D5AC3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6921" y="634047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F669FAF-18D8-4919-A240-DD1C03545E1A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2B34E-DB5C-45E8-94FE-7EA9C2B8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340472"/>
            <a:ext cx="7710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/>
              <a:pPr defTabSz="914400">
                <a:spcAft>
                  <a:spcPts val="600"/>
                </a:spcAft>
              </a:pPr>
              <a:t>46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1243A-A681-44C6-AA17-10A03B85BFA3}"/>
              </a:ext>
            </a:extLst>
          </p:cNvPr>
          <p:cNvSpPr txBox="1"/>
          <p:nvPr/>
        </p:nvSpPr>
        <p:spPr>
          <a:xfrm>
            <a:off x="1141412" y="1557338"/>
            <a:ext cx="4459287" cy="4657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Be sure you are accessing the TELO portal with YOUR login credentials only</a:t>
            </a:r>
          </a:p>
          <a:p>
            <a:pPr lvl="1"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Do not share your login</a:t>
            </a:r>
          </a:p>
          <a:p>
            <a:pPr marL="628650" lvl="1"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TE Central is happy to create additional and personalized TELO logins</a:t>
            </a:r>
          </a:p>
          <a:p>
            <a:pPr lvl="2"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email Janet Hanson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A variety of notification emails are in the system and launch as changes happen to a student’s TE record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Print your final Enrollment Report and Balance Sheet just before June 30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pic>
        <p:nvPicPr>
          <p:cNvPr id="29" name="Graphic 13">
            <a:extLst>
              <a:ext uri="{FF2B5EF4-FFF2-40B4-BE49-F238E27FC236}">
                <a16:creationId xmlns:a16="http://schemas.microsoft.com/office/drawing/2014/main" id="{0D20834C-6D87-4B4E-BD86-3ABB81CEA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688386"/>
            <a:ext cx="5456279" cy="545627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984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90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706319-8BAE-418F-B1FA-363AA790C0BC}" type="datetime1">
              <a:rPr lang="en-US" smtClean="0"/>
              <a:t>4/8/2020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Recap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532FA2E-52B5-46B2-8C56-723F3CA35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234519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7660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That’s all folks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work all summer too so contact us if you get stuck along the way!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all that you do every day promoting higher education.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Stay well!  </a:t>
            </a:r>
          </a:p>
        </p:txBody>
      </p:sp>
      <p:pic>
        <p:nvPicPr>
          <p:cNvPr id="10" name="Picture 9" descr="A picture containing outdoor, road, yellow, walking&#10;&#10;Description automatically generated">
            <a:extLst>
              <a:ext uri="{FF2B5EF4-FFF2-40B4-BE49-F238E27FC236}">
                <a16:creationId xmlns:a16="http://schemas.microsoft.com/office/drawing/2014/main" id="{2352D3CF-A20A-4ADC-BAE2-5626422C3F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421" r="29102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4" name="Isosceles Triangle 1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92706" y="6041362"/>
            <a:ext cx="107379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84317D-F1C3-4BF4-909A-9D3420997A15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 smtClean="0"/>
              <a:pPr>
                <a:spcAft>
                  <a:spcPts val="600"/>
                </a:spcAft>
              </a:pPr>
              <a:t>48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6E555-F8BE-4972-80AD-C31C92B84EB4}"/>
              </a:ext>
            </a:extLst>
          </p:cNvPr>
          <p:cNvSpPr txBox="1"/>
          <p:nvPr/>
        </p:nvSpPr>
        <p:spPr>
          <a:xfrm>
            <a:off x="9505047" y="6657945"/>
            <a:ext cx="26869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www.hrbartender.com/2017/well-being-wellness/resources-employee-wellness-progra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8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 Closeout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0103" y="1852830"/>
            <a:ext cx="3973943" cy="3440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Are your eligible students recertified for 2020-21?</a:t>
            </a:r>
          </a:p>
          <a:p>
            <a:r>
              <a:rPr lang="en-US" dirty="0">
                <a:solidFill>
                  <a:schemeClr val="bg1"/>
                </a:solidFill>
              </a:rPr>
              <a:t>Please update each student soon</a:t>
            </a:r>
          </a:p>
          <a:p>
            <a:r>
              <a:rPr lang="en-US" dirty="0">
                <a:solidFill>
                  <a:schemeClr val="bg1"/>
                </a:solidFill>
              </a:rPr>
              <a:t>Should the student lose eligibility, update the expiration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27A34-F8C2-44AC-BD5F-A32ACC03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89" y="861788"/>
            <a:ext cx="5143500" cy="231457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3755" y="6182876"/>
            <a:ext cx="335059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1E8B9B9C-027A-4648-837A-B3CCAF4FF10F}" type="datetime1">
              <a:rPr lang="en-US" smtClean="0">
                <a:solidFill>
                  <a:schemeClr val="bg1"/>
                </a:solidFill>
              </a:rPr>
              <a:t>4/8/2020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13BCF7-47EA-4E99-9565-6D695DDE5E19}"/>
              </a:ext>
            </a:extLst>
          </p:cNvPr>
          <p:cNvSpPr txBox="1"/>
          <p:nvPr/>
        </p:nvSpPr>
        <p:spPr>
          <a:xfrm>
            <a:off x="8667750" y="3969514"/>
            <a:ext cx="352425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Re-certify requires attention</a:t>
            </a:r>
          </a:p>
          <a:p>
            <a:pPr>
              <a:spcAft>
                <a:spcPts val="600"/>
              </a:spcAft>
            </a:pPr>
            <a:r>
              <a:rPr lang="en-US" dirty="0"/>
              <a:t>Re-certified means all is complete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6D3F47-8E8C-4DF2-8B0D-61AF2B09E6F5}"/>
              </a:ext>
            </a:extLst>
          </p:cNvPr>
          <p:cNvCxnSpPr>
            <a:cxnSpLocks/>
          </p:cNvCxnSpPr>
          <p:nvPr/>
        </p:nvCxnSpPr>
        <p:spPr>
          <a:xfrm flipV="1">
            <a:off x="9320252" y="1810327"/>
            <a:ext cx="895166" cy="2227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6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2FD0-EBBD-4AE1-BFA1-7E6ABE14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 Closeout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5CFE1B-6D48-46B5-8AD1-668F22FDE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9742" y="383876"/>
            <a:ext cx="6510674" cy="493098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6B1CC-BA00-4DAA-9626-9062A1657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051570D-7CDF-42FF-B127-E4C9A4BCCDD8}" type="datetime1">
              <a:rPr lang="en-US" smtClean="0">
                <a:solidFill>
                  <a:srgbClr val="FFFFFF"/>
                </a:solidFill>
              </a:rPr>
              <a:t>4/8/2020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B3009-FB42-4002-B597-95A67287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9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F9BE97-3ABC-4BF4-886A-D62FA3FFB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2" y="2648546"/>
            <a:ext cx="4650004" cy="156937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EA16174-0758-4288-B6C7-257FEFE14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67" y="2654357"/>
            <a:ext cx="4650004" cy="155775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0A65B-D746-4897-85A2-0595090C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2556" y="6420107"/>
            <a:ext cx="430589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10CF51-9279-4343-B269-9BD5AF1AB47D}" type="datetime1">
              <a:rPr lang="en-US" smtClean="0">
                <a:solidFill>
                  <a:srgbClr val="FFFFFF"/>
                </a:solidFill>
              </a:rPr>
              <a:t>4/8/2020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2F639-E97C-469D-BC17-A6DAC7BF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0438" y="6420107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C311EF-FE1A-4760-B251-2C8CA9680C49}"/>
              </a:ext>
            </a:extLst>
          </p:cNvPr>
          <p:cNvSpPr/>
          <p:nvPr/>
        </p:nvSpPr>
        <p:spPr>
          <a:xfrm>
            <a:off x="2196662" y="4168238"/>
            <a:ext cx="154007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Student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71C2C6-3108-48DD-98FE-FACBFC96DC80}"/>
              </a:ext>
            </a:extLst>
          </p:cNvPr>
          <p:cNvSpPr/>
          <p:nvPr/>
        </p:nvSpPr>
        <p:spPr>
          <a:xfrm>
            <a:off x="7739740" y="4148551"/>
            <a:ext cx="150584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Parent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F09C05-3E9E-4347-BC25-12BB48DE32AC}"/>
              </a:ext>
            </a:extLst>
          </p:cNvPr>
          <p:cNvSpPr/>
          <p:nvPr/>
        </p:nvSpPr>
        <p:spPr>
          <a:xfrm>
            <a:off x="4535983" y="780498"/>
            <a:ext cx="3007348" cy="993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Recertification Emails to Family</a:t>
            </a:r>
          </a:p>
        </p:txBody>
      </p:sp>
    </p:spTree>
    <p:extLst>
      <p:ext uri="{BB962C8B-B14F-4D97-AF65-F5344CB8AC3E}">
        <p14:creationId xmlns:p14="http://schemas.microsoft.com/office/powerpoint/2010/main" val="161559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1098C-6BD0-4F6A-BC38-ED0721F9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332C-B7B5-45A3-960D-05CDE2886C8E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4FF9EB-9747-4343-960B-C09C025C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5F81ED-4D64-4657-BB09-2F5496A70D0F}"/>
              </a:ext>
            </a:extLst>
          </p:cNvPr>
          <p:cNvSpPr/>
          <p:nvPr/>
        </p:nvSpPr>
        <p:spPr>
          <a:xfrm>
            <a:off x="794326" y="443345"/>
            <a:ext cx="8479675" cy="576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Reviewing the continuing student’s application status</a:t>
            </a: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FC50A-0BEB-49A2-88CB-665A207D9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57" y="4430465"/>
            <a:ext cx="7134225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85C0FF-EAA2-44D1-960A-A86876CB4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26" y="1271220"/>
            <a:ext cx="307657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B89EE7-3E2C-43C4-9A3D-EF546C094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316" y="1341853"/>
            <a:ext cx="5126246" cy="230639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4049F52-85A7-457E-B14E-1AA92FD044D2}"/>
              </a:ext>
            </a:extLst>
          </p:cNvPr>
          <p:cNvSpPr/>
          <p:nvPr/>
        </p:nvSpPr>
        <p:spPr>
          <a:xfrm>
            <a:off x="4200883" y="3484440"/>
            <a:ext cx="412021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information must match 100%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260CBA-DB0A-401D-9ED5-86FFA3FDD9D4}"/>
              </a:ext>
            </a:extLst>
          </p:cNvPr>
          <p:cNvCxnSpPr/>
          <p:nvPr/>
        </p:nvCxnSpPr>
        <p:spPr>
          <a:xfrm flipV="1">
            <a:off x="5424854" y="2723782"/>
            <a:ext cx="0" cy="1178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D43DE5-E131-4C2A-A8A7-ACA1058250DB}"/>
              </a:ext>
            </a:extLst>
          </p:cNvPr>
          <p:cNvCxnSpPr/>
          <p:nvPr/>
        </p:nvCxnSpPr>
        <p:spPr>
          <a:xfrm flipH="1" flipV="1">
            <a:off x="5442438" y="2083777"/>
            <a:ext cx="1762695" cy="1793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6B7E4D4-F92E-4DF9-9DC1-AD775D0F9775}"/>
              </a:ext>
            </a:extLst>
          </p:cNvPr>
          <p:cNvSpPr/>
          <p:nvPr/>
        </p:nvSpPr>
        <p:spPr>
          <a:xfrm>
            <a:off x="1028699" y="5503985"/>
            <a:ext cx="61764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Families tend to email or call TE Central.  We do not provide personal identifiable information – we send them back to you.  </a:t>
            </a:r>
          </a:p>
        </p:txBody>
      </p:sp>
    </p:spTree>
    <p:extLst>
      <p:ext uri="{BB962C8B-B14F-4D97-AF65-F5344CB8AC3E}">
        <p14:creationId xmlns:p14="http://schemas.microsoft.com/office/powerpoint/2010/main" val="102269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EEAD36-AADD-40E2-9268-8521CC36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/>
          <a:lstStyle/>
          <a:p>
            <a:r>
              <a:rPr lang="en-US" dirty="0"/>
              <a:t>Understanding the status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302F2-C7E0-4070-AE7B-59641187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6103-F93A-4D38-BC8C-160386F7F6AD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D556D-13B4-4DD5-AC82-6E39B047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EE1B8-4421-4C42-AC4C-0E79D3145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18" y="1459619"/>
            <a:ext cx="7132938" cy="82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3D0EF-FD3C-4972-9B7E-FCFA4C66D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73" y="2348350"/>
            <a:ext cx="6427859" cy="40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896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2169</Words>
  <Application>Microsoft Office PowerPoint</Application>
  <PresentationFormat>Widescreen</PresentationFormat>
  <Paragraphs>391</Paragraphs>
  <Slides>48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Narrow</vt:lpstr>
      <vt:lpstr>Calibri</vt:lpstr>
      <vt:lpstr>Trebuchet MS</vt:lpstr>
      <vt:lpstr>Wingdings 3</vt:lpstr>
      <vt:lpstr>Facet</vt:lpstr>
      <vt:lpstr>End of year closeout  Tuition Exchange –  April 2020</vt:lpstr>
      <vt:lpstr>Today’s focus</vt:lpstr>
      <vt:lpstr>TE Closeout</vt:lpstr>
      <vt:lpstr>TE Closeout</vt:lpstr>
      <vt:lpstr>TE Closeout</vt:lpstr>
      <vt:lpstr>TE Closeout</vt:lpstr>
      <vt:lpstr>PowerPoint Presentation</vt:lpstr>
      <vt:lpstr>PowerPoint Presentation</vt:lpstr>
      <vt:lpstr>Understanding the status</vt:lpstr>
      <vt:lpstr>Updating Expiration Date</vt:lpstr>
      <vt:lpstr>TE Closeout Continuing students</vt:lpstr>
      <vt:lpstr>TE Closeout</vt:lpstr>
      <vt:lpstr>PowerPoint Presentation</vt:lpstr>
      <vt:lpstr>PowerPoint Presentation</vt:lpstr>
      <vt:lpstr>TE Closeout email to IMPORT TELO</vt:lpstr>
      <vt:lpstr>TE Closeout</vt:lpstr>
      <vt:lpstr>Import school continuing students</vt:lpstr>
      <vt:lpstr>Import school’s  recertification action  required</vt:lpstr>
      <vt:lpstr>TE Closeout</vt:lpstr>
      <vt:lpstr>TE Closeout – upcoming tasks and reminders</vt:lpstr>
      <vt:lpstr>Export/Import 3 (E/I3)</vt:lpstr>
      <vt:lpstr>E/I3 school</vt:lpstr>
      <vt:lpstr>E/I 3</vt:lpstr>
      <vt:lpstr>The value of being an E/I 3 school</vt:lpstr>
      <vt:lpstr>The value of being an E/I 3 school</vt:lpstr>
      <vt:lpstr>E/I 3 </vt:lpstr>
      <vt:lpstr>TE Closeout Participation Fees</vt:lpstr>
      <vt:lpstr>TE Closeout</vt:lpstr>
      <vt:lpstr>TE Closeout Balance Sheet</vt:lpstr>
      <vt:lpstr>Balance Sheet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do the math  remember it is the order of operation</vt:lpstr>
      <vt:lpstr>TE Closeout </vt:lpstr>
      <vt:lpstr>TE Import verification</vt:lpstr>
      <vt:lpstr>Annual TE Dues</vt:lpstr>
      <vt:lpstr>TE Closeout</vt:lpstr>
      <vt:lpstr>Claiming 2020-21 students </vt:lpstr>
      <vt:lpstr>Claiming 2020-21 students</vt:lpstr>
      <vt:lpstr>Claiming 2020-21 Students</vt:lpstr>
      <vt:lpstr>Reminders</vt:lpstr>
      <vt:lpstr>Reminders May 1 Available Seat Survey</vt:lpstr>
      <vt:lpstr>News and Updates</vt:lpstr>
      <vt:lpstr>Recap</vt:lpstr>
      <vt:lpstr>That’s all folks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year closeout  Tuition Exchange –  April 2020</dc:title>
  <dc:creator>Janet Hanson</dc:creator>
  <cp:lastModifiedBy>Janet Hanson</cp:lastModifiedBy>
  <cp:revision>9</cp:revision>
  <dcterms:created xsi:type="dcterms:W3CDTF">2020-04-08T17:01:07Z</dcterms:created>
  <dcterms:modified xsi:type="dcterms:W3CDTF">2020-04-08T21:44:28Z</dcterms:modified>
</cp:coreProperties>
</file>