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notesMasterIdLst>
    <p:notesMasterId r:id="rId35"/>
  </p:notesMasterIdLst>
  <p:sldIdLst>
    <p:sldId id="256" r:id="rId2"/>
    <p:sldId id="257" r:id="rId3"/>
    <p:sldId id="258" r:id="rId4"/>
    <p:sldId id="276" r:id="rId5"/>
    <p:sldId id="289" r:id="rId6"/>
    <p:sldId id="292" r:id="rId7"/>
    <p:sldId id="290" r:id="rId8"/>
    <p:sldId id="291" r:id="rId9"/>
    <p:sldId id="288" r:id="rId10"/>
    <p:sldId id="293" r:id="rId11"/>
    <p:sldId id="294" r:id="rId12"/>
    <p:sldId id="271" r:id="rId13"/>
    <p:sldId id="295" r:id="rId14"/>
    <p:sldId id="309" r:id="rId15"/>
    <p:sldId id="337" r:id="rId16"/>
    <p:sldId id="338" r:id="rId17"/>
    <p:sldId id="306" r:id="rId18"/>
    <p:sldId id="319" r:id="rId19"/>
    <p:sldId id="307" r:id="rId20"/>
    <p:sldId id="312" r:id="rId21"/>
    <p:sldId id="286" r:id="rId22"/>
    <p:sldId id="287" r:id="rId23"/>
    <p:sldId id="308" r:id="rId24"/>
    <p:sldId id="275" r:id="rId25"/>
    <p:sldId id="332" r:id="rId26"/>
    <p:sldId id="277" r:id="rId27"/>
    <p:sldId id="333" r:id="rId28"/>
    <p:sldId id="340" r:id="rId29"/>
    <p:sldId id="334" r:id="rId30"/>
    <p:sldId id="283" r:id="rId31"/>
    <p:sldId id="335" r:id="rId32"/>
    <p:sldId id="261" r:id="rId33"/>
    <p:sldId id="341" r:id="rId3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09746-72C7-4EBE-8138-8785F1C01FF5}" v="13" dt="2023-08-08T23:50:0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LeAnce" userId="604b2913d704a7e6" providerId="LiveId" clId="{877687D1-1D8A-4559-8D5A-93C6024F1444}"/>
    <pc:docChg chg="custSel modSld">
      <pc:chgData name="Suzanne LeAnce" userId="604b2913d704a7e6" providerId="LiveId" clId="{877687D1-1D8A-4559-8D5A-93C6024F1444}" dt="2023-08-09T20:53:20.508" v="4" actId="27636"/>
      <pc:docMkLst>
        <pc:docMk/>
      </pc:docMkLst>
      <pc:sldChg chg="modSp mod">
        <pc:chgData name="Suzanne LeAnce" userId="604b2913d704a7e6" providerId="LiveId" clId="{877687D1-1D8A-4559-8D5A-93C6024F1444}" dt="2023-08-09T20:53:20.508" v="4" actId="27636"/>
        <pc:sldMkLst>
          <pc:docMk/>
          <pc:sldMk cId="454932326" sldId="257"/>
        </pc:sldMkLst>
        <pc:spChg chg="mod">
          <ac:chgData name="Suzanne LeAnce" userId="604b2913d704a7e6" providerId="LiveId" clId="{877687D1-1D8A-4559-8D5A-93C6024F1444}" dt="2023-08-09T20:53:10.220" v="0" actId="14100"/>
          <ac:spMkLst>
            <pc:docMk/>
            <pc:sldMk cId="454932326" sldId="257"/>
            <ac:spMk id="2" creationId="{3600E92B-CC46-494D-809C-9C9FA111FC16}"/>
          </ac:spMkLst>
        </pc:spChg>
        <pc:spChg chg="mod">
          <ac:chgData name="Suzanne LeAnce" userId="604b2913d704a7e6" providerId="LiveId" clId="{877687D1-1D8A-4559-8D5A-93C6024F1444}" dt="2023-08-09T20:53:20.508" v="4" actId="27636"/>
          <ac:spMkLst>
            <pc:docMk/>
            <pc:sldMk cId="454932326" sldId="257"/>
            <ac:spMk id="3" creationId="{47ECE277-AE22-4A5C-93F6-6605F2CCCE9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2DC3A-8FA7-41D0-9A3C-622B0DD075E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B539D-52F9-49DD-A953-0813FFE0A2E4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Institution Account is where…</a:t>
          </a:r>
        </a:p>
      </dgm:t>
    </dgm:pt>
    <dgm:pt modelId="{C51CDFF5-EE8A-4A60-8982-43135736FF40}" type="parTrans" cxnId="{6F8C3554-8121-4320-B7BF-E38C346CAE3E}">
      <dgm:prSet/>
      <dgm:spPr/>
      <dgm:t>
        <a:bodyPr/>
        <a:lstStyle/>
        <a:p>
          <a:endParaRPr lang="en-US"/>
        </a:p>
      </dgm:t>
    </dgm:pt>
    <dgm:pt modelId="{280DFD19-F2C9-40FE-8870-0349BF82EB59}" type="sibTrans" cxnId="{6F8C3554-8121-4320-B7BF-E38C346CAE3E}">
      <dgm:prSet/>
      <dgm:spPr/>
      <dgm:t>
        <a:bodyPr/>
        <a:lstStyle/>
        <a:p>
          <a:endParaRPr lang="en-US"/>
        </a:p>
      </dgm:t>
    </dgm:pt>
    <dgm:pt modelId="{6E5D74D6-43A4-4576-BF6E-E70E994AFCD6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TELO’s update information here</a:t>
          </a:r>
        </a:p>
      </dgm:t>
    </dgm:pt>
    <dgm:pt modelId="{22472CB1-85F2-4918-9ED6-FCDE2C5309F6}" type="parTrans" cxnId="{748B5026-0179-4988-A91D-17451EEBBA6E}">
      <dgm:prSet/>
      <dgm:spPr/>
      <dgm:t>
        <a:bodyPr/>
        <a:lstStyle/>
        <a:p>
          <a:endParaRPr lang="en-US"/>
        </a:p>
      </dgm:t>
    </dgm:pt>
    <dgm:pt modelId="{9DE93E39-17D1-453B-BA67-B6CBB7017442}" type="sibTrans" cxnId="{748B5026-0179-4988-A91D-17451EEBBA6E}">
      <dgm:prSet/>
      <dgm:spPr/>
      <dgm:t>
        <a:bodyPr/>
        <a:lstStyle/>
        <a:p>
          <a:endParaRPr lang="en-US"/>
        </a:p>
      </dgm:t>
    </dgm:pt>
    <dgm:pt modelId="{E816E0C6-DCA2-4352-A791-0DF38D86ED2B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User’s update their password – must include at least 1capital letter</a:t>
          </a:r>
        </a:p>
      </dgm:t>
    </dgm:pt>
    <dgm:pt modelId="{AAF26F72-C554-4A26-88FF-B0EA6D706B7B}" type="parTrans" cxnId="{F57CFB73-A220-42A5-95CC-BE3BF05B27E3}">
      <dgm:prSet/>
      <dgm:spPr/>
      <dgm:t>
        <a:bodyPr/>
        <a:lstStyle/>
        <a:p>
          <a:endParaRPr lang="en-US"/>
        </a:p>
      </dgm:t>
    </dgm:pt>
    <dgm:pt modelId="{400F9442-3DD6-4403-ABB4-308AC8E118AD}" type="sibTrans" cxnId="{F57CFB73-A220-42A5-95CC-BE3BF05B27E3}">
      <dgm:prSet/>
      <dgm:spPr/>
      <dgm:t>
        <a:bodyPr/>
        <a:lstStyle/>
        <a:p>
          <a:endParaRPr lang="en-US"/>
        </a:p>
      </dgm:t>
    </dgm:pt>
    <dgm:pt modelId="{14735A2D-8FCE-4769-BB2D-3D547EC22A1D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Manage, review, and update the Enrollment Report</a:t>
          </a:r>
        </a:p>
      </dgm:t>
    </dgm:pt>
    <dgm:pt modelId="{30F7200D-BBF5-49FB-8E54-E57B07CC0BC3}" type="parTrans" cxnId="{BD47162F-A383-4532-8D94-96C025F4F76C}">
      <dgm:prSet/>
      <dgm:spPr/>
      <dgm:t>
        <a:bodyPr/>
        <a:lstStyle/>
        <a:p>
          <a:endParaRPr lang="en-US"/>
        </a:p>
      </dgm:t>
    </dgm:pt>
    <dgm:pt modelId="{26FEC2AA-68EC-4A2F-9124-A49558F079F0}" type="sibTrans" cxnId="{BD47162F-A383-4532-8D94-96C025F4F76C}">
      <dgm:prSet/>
      <dgm:spPr/>
      <dgm:t>
        <a:bodyPr/>
        <a:lstStyle/>
        <a:p>
          <a:endParaRPr lang="en-US"/>
        </a:p>
      </dgm:t>
    </dgm:pt>
    <dgm:pt modelId="{253EA8EF-095D-4F5B-96C2-0DC7223D0AEB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See the Balance Sheet</a:t>
          </a:r>
        </a:p>
      </dgm:t>
    </dgm:pt>
    <dgm:pt modelId="{3B8DFAC6-9115-40C7-891F-B350C1AAA60D}" type="parTrans" cxnId="{B27C78AD-C72E-49EB-9B3F-086B9D044D68}">
      <dgm:prSet/>
      <dgm:spPr/>
      <dgm:t>
        <a:bodyPr/>
        <a:lstStyle/>
        <a:p>
          <a:endParaRPr lang="en-US"/>
        </a:p>
      </dgm:t>
    </dgm:pt>
    <dgm:pt modelId="{44FA1B5E-9CCC-460A-B3BF-6C0AA1144519}" type="sibTrans" cxnId="{B27C78AD-C72E-49EB-9B3F-086B9D044D68}">
      <dgm:prSet/>
      <dgm:spPr/>
      <dgm:t>
        <a:bodyPr/>
        <a:lstStyle/>
        <a:p>
          <a:endParaRPr lang="en-US"/>
        </a:p>
      </dgm:t>
    </dgm:pt>
    <dgm:pt modelId="{34D9E2AA-73F1-497C-BF76-BC2F3E1C16D1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Review continuing scholars Balance Sheet style</a:t>
          </a:r>
        </a:p>
      </dgm:t>
    </dgm:pt>
    <dgm:pt modelId="{FC2B3894-0EF8-49AE-8B20-1BE847C85380}" type="parTrans" cxnId="{0117B0B4-11F2-4C03-8D91-DDC086FC9271}">
      <dgm:prSet/>
      <dgm:spPr/>
      <dgm:t>
        <a:bodyPr/>
        <a:lstStyle/>
        <a:p>
          <a:endParaRPr lang="en-US"/>
        </a:p>
      </dgm:t>
    </dgm:pt>
    <dgm:pt modelId="{CE50D7BA-C0F9-420E-8434-3F105A58670E}" type="sibTrans" cxnId="{0117B0B4-11F2-4C03-8D91-DDC086FC9271}">
      <dgm:prSet/>
      <dgm:spPr/>
      <dgm:t>
        <a:bodyPr/>
        <a:lstStyle/>
        <a:p>
          <a:endParaRPr lang="en-US"/>
        </a:p>
      </dgm:t>
    </dgm:pt>
    <dgm:pt modelId="{720EC7B8-2A0D-45AA-914D-23698BE74C44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Observe continuing scholars Enrollment Report</a:t>
          </a:r>
        </a:p>
      </dgm:t>
    </dgm:pt>
    <dgm:pt modelId="{F91EED37-BA87-47EB-AC61-DD5AC4993459}" type="parTrans" cxnId="{2AAC8731-8DD1-4E20-89F2-B20F0683C67C}">
      <dgm:prSet/>
      <dgm:spPr/>
      <dgm:t>
        <a:bodyPr/>
        <a:lstStyle/>
        <a:p>
          <a:endParaRPr lang="en-US"/>
        </a:p>
      </dgm:t>
    </dgm:pt>
    <dgm:pt modelId="{E4E2CB00-3FA9-40E9-AB90-2D40EAB7C7BC}" type="sibTrans" cxnId="{2AAC8731-8DD1-4E20-89F2-B20F0683C67C}">
      <dgm:prSet/>
      <dgm:spPr/>
      <dgm:t>
        <a:bodyPr/>
        <a:lstStyle/>
        <a:p>
          <a:endParaRPr lang="en-US"/>
        </a:p>
      </dgm:t>
    </dgm:pt>
    <dgm:pt modelId="{70A6DB3C-0C82-400D-B4EE-7C94B655EA24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Confirm Annual Membership dues paid</a:t>
          </a:r>
        </a:p>
      </dgm:t>
    </dgm:pt>
    <dgm:pt modelId="{6E68253E-3E11-4366-B3C5-13D2DDE54048}" type="parTrans" cxnId="{47F5A359-05EE-4F9A-A47C-44C91099F49A}">
      <dgm:prSet/>
      <dgm:spPr/>
      <dgm:t>
        <a:bodyPr/>
        <a:lstStyle/>
        <a:p>
          <a:endParaRPr lang="en-US"/>
        </a:p>
      </dgm:t>
    </dgm:pt>
    <dgm:pt modelId="{D7899C96-0D76-4916-8017-7FAAB6913F25}" type="sibTrans" cxnId="{47F5A359-05EE-4F9A-A47C-44C91099F49A}">
      <dgm:prSet/>
      <dgm:spPr/>
      <dgm:t>
        <a:bodyPr/>
        <a:lstStyle/>
        <a:p>
          <a:endParaRPr lang="en-US"/>
        </a:p>
      </dgm:t>
    </dgm:pt>
    <dgm:pt modelId="{8C7E2533-DE0E-4B73-AF03-BF9BDA13A044}" type="pres">
      <dgm:prSet presAssocID="{0172DC3A-8FA7-41D0-9A3C-622B0DD075E0}" presName="vert0" presStyleCnt="0">
        <dgm:presLayoutVars>
          <dgm:dir/>
          <dgm:animOne val="branch"/>
          <dgm:animLvl val="lvl"/>
        </dgm:presLayoutVars>
      </dgm:prSet>
      <dgm:spPr/>
    </dgm:pt>
    <dgm:pt modelId="{A5E09258-F2F2-4D9D-AC39-51EBAC6DD7FA}" type="pres">
      <dgm:prSet presAssocID="{41EB539D-52F9-49DD-A953-0813FFE0A2E4}" presName="thickLine" presStyleLbl="alignNode1" presStyleIdx="0" presStyleCnt="8"/>
      <dgm:spPr/>
    </dgm:pt>
    <dgm:pt modelId="{FFD7FDE0-7511-4FCF-89FA-CE75D8D99330}" type="pres">
      <dgm:prSet presAssocID="{41EB539D-52F9-49DD-A953-0813FFE0A2E4}" presName="horz1" presStyleCnt="0"/>
      <dgm:spPr/>
    </dgm:pt>
    <dgm:pt modelId="{013070DE-E16F-49B1-9FF9-951C25B6D1D8}" type="pres">
      <dgm:prSet presAssocID="{41EB539D-52F9-49DD-A953-0813FFE0A2E4}" presName="tx1" presStyleLbl="revTx" presStyleIdx="0" presStyleCnt="8"/>
      <dgm:spPr/>
    </dgm:pt>
    <dgm:pt modelId="{4CE44784-6199-4964-908F-9577675EA1F0}" type="pres">
      <dgm:prSet presAssocID="{41EB539D-52F9-49DD-A953-0813FFE0A2E4}" presName="vert1" presStyleCnt="0"/>
      <dgm:spPr/>
    </dgm:pt>
    <dgm:pt modelId="{BB66888E-3139-4C53-A205-9C591873665A}" type="pres">
      <dgm:prSet presAssocID="{6E5D74D6-43A4-4576-BF6E-E70E994AFCD6}" presName="thickLine" presStyleLbl="alignNode1" presStyleIdx="1" presStyleCnt="8"/>
      <dgm:spPr/>
    </dgm:pt>
    <dgm:pt modelId="{261EF167-1769-47A1-A398-53D3313135D8}" type="pres">
      <dgm:prSet presAssocID="{6E5D74D6-43A4-4576-BF6E-E70E994AFCD6}" presName="horz1" presStyleCnt="0"/>
      <dgm:spPr/>
    </dgm:pt>
    <dgm:pt modelId="{7B074BA3-591B-4106-87FF-8F55969DA266}" type="pres">
      <dgm:prSet presAssocID="{6E5D74D6-43A4-4576-BF6E-E70E994AFCD6}" presName="tx1" presStyleLbl="revTx" presStyleIdx="1" presStyleCnt="8"/>
      <dgm:spPr/>
    </dgm:pt>
    <dgm:pt modelId="{0F80F0D9-C31B-4FD0-AD23-5A32B587FF88}" type="pres">
      <dgm:prSet presAssocID="{6E5D74D6-43A4-4576-BF6E-E70E994AFCD6}" presName="vert1" presStyleCnt="0"/>
      <dgm:spPr/>
    </dgm:pt>
    <dgm:pt modelId="{6DC1B706-0E7A-47E5-93A6-231F5E9E3FCC}" type="pres">
      <dgm:prSet presAssocID="{E816E0C6-DCA2-4352-A791-0DF38D86ED2B}" presName="thickLine" presStyleLbl="alignNode1" presStyleIdx="2" presStyleCnt="8"/>
      <dgm:spPr/>
    </dgm:pt>
    <dgm:pt modelId="{4725BDA2-4D5E-4155-A45B-84A89424E084}" type="pres">
      <dgm:prSet presAssocID="{E816E0C6-DCA2-4352-A791-0DF38D86ED2B}" presName="horz1" presStyleCnt="0"/>
      <dgm:spPr/>
    </dgm:pt>
    <dgm:pt modelId="{014B1E0B-4708-436A-B3D2-011C73F68528}" type="pres">
      <dgm:prSet presAssocID="{E816E0C6-DCA2-4352-A791-0DF38D86ED2B}" presName="tx1" presStyleLbl="revTx" presStyleIdx="2" presStyleCnt="8"/>
      <dgm:spPr/>
    </dgm:pt>
    <dgm:pt modelId="{527D22E6-51D8-4F40-87E8-D1FE1D399501}" type="pres">
      <dgm:prSet presAssocID="{E816E0C6-DCA2-4352-A791-0DF38D86ED2B}" presName="vert1" presStyleCnt="0"/>
      <dgm:spPr/>
    </dgm:pt>
    <dgm:pt modelId="{EBA426C8-63E0-4D9B-9FE8-E8E211C2FC6E}" type="pres">
      <dgm:prSet presAssocID="{14735A2D-8FCE-4769-BB2D-3D547EC22A1D}" presName="thickLine" presStyleLbl="alignNode1" presStyleIdx="3" presStyleCnt="8"/>
      <dgm:spPr/>
    </dgm:pt>
    <dgm:pt modelId="{00F2346D-C82F-49BB-B557-D0638586702B}" type="pres">
      <dgm:prSet presAssocID="{14735A2D-8FCE-4769-BB2D-3D547EC22A1D}" presName="horz1" presStyleCnt="0"/>
      <dgm:spPr/>
    </dgm:pt>
    <dgm:pt modelId="{22B2C824-2FE5-4DF9-8179-F97428CE7F90}" type="pres">
      <dgm:prSet presAssocID="{14735A2D-8FCE-4769-BB2D-3D547EC22A1D}" presName="tx1" presStyleLbl="revTx" presStyleIdx="3" presStyleCnt="8"/>
      <dgm:spPr/>
    </dgm:pt>
    <dgm:pt modelId="{8B8AB57B-B36D-419F-AC20-F732EB213CC2}" type="pres">
      <dgm:prSet presAssocID="{14735A2D-8FCE-4769-BB2D-3D547EC22A1D}" presName="vert1" presStyleCnt="0"/>
      <dgm:spPr/>
    </dgm:pt>
    <dgm:pt modelId="{C072302C-8923-4EF5-A3A5-B3AC8B6C6105}" type="pres">
      <dgm:prSet presAssocID="{253EA8EF-095D-4F5B-96C2-0DC7223D0AEB}" presName="thickLine" presStyleLbl="alignNode1" presStyleIdx="4" presStyleCnt="8" custLinFactNeighborX="-6537" custLinFactNeighborY="-2691"/>
      <dgm:spPr/>
    </dgm:pt>
    <dgm:pt modelId="{39F7160D-18E6-4AAC-8CB3-A7C7F937DE44}" type="pres">
      <dgm:prSet presAssocID="{253EA8EF-095D-4F5B-96C2-0DC7223D0AEB}" presName="horz1" presStyleCnt="0"/>
      <dgm:spPr/>
    </dgm:pt>
    <dgm:pt modelId="{476DD3DC-9EF8-4152-9B49-B6C5482B3E16}" type="pres">
      <dgm:prSet presAssocID="{253EA8EF-095D-4F5B-96C2-0DC7223D0AEB}" presName="tx1" presStyleLbl="revTx" presStyleIdx="4" presStyleCnt="8"/>
      <dgm:spPr/>
    </dgm:pt>
    <dgm:pt modelId="{17ADDF96-622E-4754-840A-5430C109E0BB}" type="pres">
      <dgm:prSet presAssocID="{253EA8EF-095D-4F5B-96C2-0DC7223D0AEB}" presName="vert1" presStyleCnt="0"/>
      <dgm:spPr/>
    </dgm:pt>
    <dgm:pt modelId="{7FF349C1-0EEB-481F-90D7-3E55D62E8064}" type="pres">
      <dgm:prSet presAssocID="{34D9E2AA-73F1-497C-BF76-BC2F3E1C16D1}" presName="thickLine" presStyleLbl="alignNode1" presStyleIdx="5" presStyleCnt="8"/>
      <dgm:spPr/>
    </dgm:pt>
    <dgm:pt modelId="{ACECC0F3-5C26-4C73-A296-5F7C9C305739}" type="pres">
      <dgm:prSet presAssocID="{34D9E2AA-73F1-497C-BF76-BC2F3E1C16D1}" presName="horz1" presStyleCnt="0"/>
      <dgm:spPr/>
    </dgm:pt>
    <dgm:pt modelId="{950BFBEE-6FBB-4147-B690-699390F349B0}" type="pres">
      <dgm:prSet presAssocID="{34D9E2AA-73F1-497C-BF76-BC2F3E1C16D1}" presName="tx1" presStyleLbl="revTx" presStyleIdx="5" presStyleCnt="8"/>
      <dgm:spPr/>
    </dgm:pt>
    <dgm:pt modelId="{4F35747B-1628-4157-A382-38C48D02C1D9}" type="pres">
      <dgm:prSet presAssocID="{34D9E2AA-73F1-497C-BF76-BC2F3E1C16D1}" presName="vert1" presStyleCnt="0"/>
      <dgm:spPr/>
    </dgm:pt>
    <dgm:pt modelId="{27C2FD4E-CA8A-46AA-A3EE-D77D3BF77D3C}" type="pres">
      <dgm:prSet presAssocID="{720EC7B8-2A0D-45AA-914D-23698BE74C44}" presName="thickLine" presStyleLbl="alignNode1" presStyleIdx="6" presStyleCnt="8"/>
      <dgm:spPr/>
    </dgm:pt>
    <dgm:pt modelId="{742C4235-2870-4515-98AA-FDE330456641}" type="pres">
      <dgm:prSet presAssocID="{720EC7B8-2A0D-45AA-914D-23698BE74C44}" presName="horz1" presStyleCnt="0"/>
      <dgm:spPr/>
    </dgm:pt>
    <dgm:pt modelId="{B037EAE0-CB07-4BAD-AD2E-443BB0BB3640}" type="pres">
      <dgm:prSet presAssocID="{720EC7B8-2A0D-45AA-914D-23698BE74C44}" presName="tx1" presStyleLbl="revTx" presStyleIdx="6" presStyleCnt="8" custScaleX="98833" custScaleY="103026"/>
      <dgm:spPr/>
    </dgm:pt>
    <dgm:pt modelId="{2118794D-57B5-4E20-BF73-4C53FC32DD7A}" type="pres">
      <dgm:prSet presAssocID="{720EC7B8-2A0D-45AA-914D-23698BE74C44}" presName="vert1" presStyleCnt="0"/>
      <dgm:spPr/>
    </dgm:pt>
    <dgm:pt modelId="{8B029256-9BAF-4D17-9123-7134BA2D7099}" type="pres">
      <dgm:prSet presAssocID="{70A6DB3C-0C82-400D-B4EE-7C94B655EA24}" presName="thickLine" presStyleLbl="alignNode1" presStyleIdx="7" presStyleCnt="8"/>
      <dgm:spPr/>
    </dgm:pt>
    <dgm:pt modelId="{AEE2CD65-7C08-4EB0-BEA3-84B4B96C0E45}" type="pres">
      <dgm:prSet presAssocID="{70A6DB3C-0C82-400D-B4EE-7C94B655EA24}" presName="horz1" presStyleCnt="0"/>
      <dgm:spPr/>
    </dgm:pt>
    <dgm:pt modelId="{B775CEB3-D7A5-42A7-AE0B-EA0EF3EBDA6E}" type="pres">
      <dgm:prSet presAssocID="{70A6DB3C-0C82-400D-B4EE-7C94B655EA24}" presName="tx1" presStyleLbl="revTx" presStyleIdx="7" presStyleCnt="8"/>
      <dgm:spPr/>
    </dgm:pt>
    <dgm:pt modelId="{549FD20E-79DA-4E8D-9B2D-27AF9EC44F4E}" type="pres">
      <dgm:prSet presAssocID="{70A6DB3C-0C82-400D-B4EE-7C94B655EA24}" presName="vert1" presStyleCnt="0"/>
      <dgm:spPr/>
    </dgm:pt>
  </dgm:ptLst>
  <dgm:cxnLst>
    <dgm:cxn modelId="{F269D902-7BA9-4821-A566-06364B0A4E15}" type="presOf" srcId="{14735A2D-8FCE-4769-BB2D-3D547EC22A1D}" destId="{22B2C824-2FE5-4DF9-8179-F97428CE7F90}" srcOrd="0" destOrd="0" presId="urn:microsoft.com/office/officeart/2008/layout/LinedList"/>
    <dgm:cxn modelId="{748B5026-0179-4988-A91D-17451EEBBA6E}" srcId="{0172DC3A-8FA7-41D0-9A3C-622B0DD075E0}" destId="{6E5D74D6-43A4-4576-BF6E-E70E994AFCD6}" srcOrd="1" destOrd="0" parTransId="{22472CB1-85F2-4918-9ED6-FCDE2C5309F6}" sibTransId="{9DE93E39-17D1-453B-BA67-B6CBB7017442}"/>
    <dgm:cxn modelId="{BD47162F-A383-4532-8D94-96C025F4F76C}" srcId="{0172DC3A-8FA7-41D0-9A3C-622B0DD075E0}" destId="{14735A2D-8FCE-4769-BB2D-3D547EC22A1D}" srcOrd="3" destOrd="0" parTransId="{30F7200D-BBF5-49FB-8E54-E57B07CC0BC3}" sibTransId="{26FEC2AA-68EC-4A2F-9124-A49558F079F0}"/>
    <dgm:cxn modelId="{2AAC8731-8DD1-4E20-89F2-B20F0683C67C}" srcId="{0172DC3A-8FA7-41D0-9A3C-622B0DD075E0}" destId="{720EC7B8-2A0D-45AA-914D-23698BE74C44}" srcOrd="6" destOrd="0" parTransId="{F91EED37-BA87-47EB-AC61-DD5AC4993459}" sibTransId="{E4E2CB00-3FA9-40E9-AB90-2D40EAB7C7BC}"/>
    <dgm:cxn modelId="{C84E4A41-52DD-43EE-9F42-7B904349093F}" type="presOf" srcId="{6E5D74D6-43A4-4576-BF6E-E70E994AFCD6}" destId="{7B074BA3-591B-4106-87FF-8F55969DA266}" srcOrd="0" destOrd="0" presId="urn:microsoft.com/office/officeart/2008/layout/LinedList"/>
    <dgm:cxn modelId="{F57CFB73-A220-42A5-95CC-BE3BF05B27E3}" srcId="{0172DC3A-8FA7-41D0-9A3C-622B0DD075E0}" destId="{E816E0C6-DCA2-4352-A791-0DF38D86ED2B}" srcOrd="2" destOrd="0" parTransId="{AAF26F72-C554-4A26-88FF-B0EA6D706B7B}" sibTransId="{400F9442-3DD6-4403-ABB4-308AC8E118AD}"/>
    <dgm:cxn modelId="{6F8C3554-8121-4320-B7BF-E38C346CAE3E}" srcId="{0172DC3A-8FA7-41D0-9A3C-622B0DD075E0}" destId="{41EB539D-52F9-49DD-A953-0813FFE0A2E4}" srcOrd="0" destOrd="0" parTransId="{C51CDFF5-EE8A-4A60-8982-43135736FF40}" sibTransId="{280DFD19-F2C9-40FE-8870-0349BF82EB59}"/>
    <dgm:cxn modelId="{47F5A359-05EE-4F9A-A47C-44C91099F49A}" srcId="{0172DC3A-8FA7-41D0-9A3C-622B0DD075E0}" destId="{70A6DB3C-0C82-400D-B4EE-7C94B655EA24}" srcOrd="7" destOrd="0" parTransId="{6E68253E-3E11-4366-B3C5-13D2DDE54048}" sibTransId="{D7899C96-0D76-4916-8017-7FAAB6913F25}"/>
    <dgm:cxn modelId="{EFD30582-706F-48FF-A6BA-F208A5383E31}" type="presOf" srcId="{E816E0C6-DCA2-4352-A791-0DF38D86ED2B}" destId="{014B1E0B-4708-436A-B3D2-011C73F68528}" srcOrd="0" destOrd="0" presId="urn:microsoft.com/office/officeart/2008/layout/LinedList"/>
    <dgm:cxn modelId="{2E0DBCA0-1EE3-4174-A9D9-9257C8C78B89}" type="presOf" srcId="{70A6DB3C-0C82-400D-B4EE-7C94B655EA24}" destId="{B775CEB3-D7A5-42A7-AE0B-EA0EF3EBDA6E}" srcOrd="0" destOrd="0" presId="urn:microsoft.com/office/officeart/2008/layout/LinedList"/>
    <dgm:cxn modelId="{B27C78AD-C72E-49EB-9B3F-086B9D044D68}" srcId="{0172DC3A-8FA7-41D0-9A3C-622B0DD075E0}" destId="{253EA8EF-095D-4F5B-96C2-0DC7223D0AEB}" srcOrd="4" destOrd="0" parTransId="{3B8DFAC6-9115-40C7-891F-B350C1AAA60D}" sibTransId="{44FA1B5E-9CCC-460A-B3BF-6C0AA1144519}"/>
    <dgm:cxn modelId="{0117B0B4-11F2-4C03-8D91-DDC086FC9271}" srcId="{0172DC3A-8FA7-41D0-9A3C-622B0DD075E0}" destId="{34D9E2AA-73F1-497C-BF76-BC2F3E1C16D1}" srcOrd="5" destOrd="0" parTransId="{FC2B3894-0EF8-49AE-8B20-1BE847C85380}" sibTransId="{CE50D7BA-C0F9-420E-8434-3F105A58670E}"/>
    <dgm:cxn modelId="{F00490B8-0A3A-409E-A99F-88DA2DA1E464}" type="presOf" srcId="{34D9E2AA-73F1-497C-BF76-BC2F3E1C16D1}" destId="{950BFBEE-6FBB-4147-B690-699390F349B0}" srcOrd="0" destOrd="0" presId="urn:microsoft.com/office/officeart/2008/layout/LinedList"/>
    <dgm:cxn modelId="{DFB38CCF-BB81-46A7-891F-5F9C7CD4A130}" type="presOf" srcId="{720EC7B8-2A0D-45AA-914D-23698BE74C44}" destId="{B037EAE0-CB07-4BAD-AD2E-443BB0BB3640}" srcOrd="0" destOrd="0" presId="urn:microsoft.com/office/officeart/2008/layout/LinedList"/>
    <dgm:cxn modelId="{B8BF41E6-7E30-4035-AC19-56DD73127C6F}" type="presOf" srcId="{253EA8EF-095D-4F5B-96C2-0DC7223D0AEB}" destId="{476DD3DC-9EF8-4152-9B49-B6C5482B3E16}" srcOrd="0" destOrd="0" presId="urn:microsoft.com/office/officeart/2008/layout/LinedList"/>
    <dgm:cxn modelId="{FB1EFFF7-3427-44F8-953B-596CB1920436}" type="presOf" srcId="{41EB539D-52F9-49DD-A953-0813FFE0A2E4}" destId="{013070DE-E16F-49B1-9FF9-951C25B6D1D8}" srcOrd="0" destOrd="0" presId="urn:microsoft.com/office/officeart/2008/layout/LinedList"/>
    <dgm:cxn modelId="{A7907BFF-D27A-497E-A48D-A46BA0030586}" type="presOf" srcId="{0172DC3A-8FA7-41D0-9A3C-622B0DD075E0}" destId="{8C7E2533-DE0E-4B73-AF03-BF9BDA13A044}" srcOrd="0" destOrd="0" presId="urn:microsoft.com/office/officeart/2008/layout/LinedList"/>
    <dgm:cxn modelId="{55E48942-431F-4D6F-9681-966E3B9693A7}" type="presParOf" srcId="{8C7E2533-DE0E-4B73-AF03-BF9BDA13A044}" destId="{A5E09258-F2F2-4D9D-AC39-51EBAC6DD7FA}" srcOrd="0" destOrd="0" presId="urn:microsoft.com/office/officeart/2008/layout/LinedList"/>
    <dgm:cxn modelId="{86A425E0-4017-4C0A-9499-F8A758260B81}" type="presParOf" srcId="{8C7E2533-DE0E-4B73-AF03-BF9BDA13A044}" destId="{FFD7FDE0-7511-4FCF-89FA-CE75D8D99330}" srcOrd="1" destOrd="0" presId="urn:microsoft.com/office/officeart/2008/layout/LinedList"/>
    <dgm:cxn modelId="{002585D2-4360-4676-838A-D369F71713F5}" type="presParOf" srcId="{FFD7FDE0-7511-4FCF-89FA-CE75D8D99330}" destId="{013070DE-E16F-49B1-9FF9-951C25B6D1D8}" srcOrd="0" destOrd="0" presId="urn:microsoft.com/office/officeart/2008/layout/LinedList"/>
    <dgm:cxn modelId="{AF6AED05-4F0B-4D81-B0D6-698305938A82}" type="presParOf" srcId="{FFD7FDE0-7511-4FCF-89FA-CE75D8D99330}" destId="{4CE44784-6199-4964-908F-9577675EA1F0}" srcOrd="1" destOrd="0" presId="urn:microsoft.com/office/officeart/2008/layout/LinedList"/>
    <dgm:cxn modelId="{92935578-E718-4D6F-9B6E-4B9855DC5D5A}" type="presParOf" srcId="{8C7E2533-DE0E-4B73-AF03-BF9BDA13A044}" destId="{BB66888E-3139-4C53-A205-9C591873665A}" srcOrd="2" destOrd="0" presId="urn:microsoft.com/office/officeart/2008/layout/LinedList"/>
    <dgm:cxn modelId="{26889A11-4847-407D-982D-B4958241F8E1}" type="presParOf" srcId="{8C7E2533-DE0E-4B73-AF03-BF9BDA13A044}" destId="{261EF167-1769-47A1-A398-53D3313135D8}" srcOrd="3" destOrd="0" presId="urn:microsoft.com/office/officeart/2008/layout/LinedList"/>
    <dgm:cxn modelId="{F94844EC-EB45-4288-B1EE-52E180838ADC}" type="presParOf" srcId="{261EF167-1769-47A1-A398-53D3313135D8}" destId="{7B074BA3-591B-4106-87FF-8F55969DA266}" srcOrd="0" destOrd="0" presId="urn:microsoft.com/office/officeart/2008/layout/LinedList"/>
    <dgm:cxn modelId="{CECA0D5F-BA3D-4D3F-A9F6-1983AF62B8A5}" type="presParOf" srcId="{261EF167-1769-47A1-A398-53D3313135D8}" destId="{0F80F0D9-C31B-4FD0-AD23-5A32B587FF88}" srcOrd="1" destOrd="0" presId="urn:microsoft.com/office/officeart/2008/layout/LinedList"/>
    <dgm:cxn modelId="{D07B6D57-C3F1-4A49-B683-AB3ADDEBA239}" type="presParOf" srcId="{8C7E2533-DE0E-4B73-AF03-BF9BDA13A044}" destId="{6DC1B706-0E7A-47E5-93A6-231F5E9E3FCC}" srcOrd="4" destOrd="0" presId="urn:microsoft.com/office/officeart/2008/layout/LinedList"/>
    <dgm:cxn modelId="{1BB0A65E-C626-44B3-9E21-304B65843179}" type="presParOf" srcId="{8C7E2533-DE0E-4B73-AF03-BF9BDA13A044}" destId="{4725BDA2-4D5E-4155-A45B-84A89424E084}" srcOrd="5" destOrd="0" presId="urn:microsoft.com/office/officeart/2008/layout/LinedList"/>
    <dgm:cxn modelId="{6F9553BC-F254-4361-B75B-39A9E3B396DB}" type="presParOf" srcId="{4725BDA2-4D5E-4155-A45B-84A89424E084}" destId="{014B1E0B-4708-436A-B3D2-011C73F68528}" srcOrd="0" destOrd="0" presId="urn:microsoft.com/office/officeart/2008/layout/LinedList"/>
    <dgm:cxn modelId="{3B33D59A-B38A-4C0D-8D54-DC7254520880}" type="presParOf" srcId="{4725BDA2-4D5E-4155-A45B-84A89424E084}" destId="{527D22E6-51D8-4F40-87E8-D1FE1D399501}" srcOrd="1" destOrd="0" presId="urn:microsoft.com/office/officeart/2008/layout/LinedList"/>
    <dgm:cxn modelId="{37F252EA-8732-43A7-A717-7BEDB983BA8E}" type="presParOf" srcId="{8C7E2533-DE0E-4B73-AF03-BF9BDA13A044}" destId="{EBA426C8-63E0-4D9B-9FE8-E8E211C2FC6E}" srcOrd="6" destOrd="0" presId="urn:microsoft.com/office/officeart/2008/layout/LinedList"/>
    <dgm:cxn modelId="{A48B39AE-980F-4831-8F06-0BF98B8386F7}" type="presParOf" srcId="{8C7E2533-DE0E-4B73-AF03-BF9BDA13A044}" destId="{00F2346D-C82F-49BB-B557-D0638586702B}" srcOrd="7" destOrd="0" presId="urn:microsoft.com/office/officeart/2008/layout/LinedList"/>
    <dgm:cxn modelId="{B9728919-54DA-4912-B1F6-2AACF087754A}" type="presParOf" srcId="{00F2346D-C82F-49BB-B557-D0638586702B}" destId="{22B2C824-2FE5-4DF9-8179-F97428CE7F90}" srcOrd="0" destOrd="0" presId="urn:microsoft.com/office/officeart/2008/layout/LinedList"/>
    <dgm:cxn modelId="{46A4DCF4-C274-4F9C-9C22-44DFAA833C81}" type="presParOf" srcId="{00F2346D-C82F-49BB-B557-D0638586702B}" destId="{8B8AB57B-B36D-419F-AC20-F732EB213CC2}" srcOrd="1" destOrd="0" presId="urn:microsoft.com/office/officeart/2008/layout/LinedList"/>
    <dgm:cxn modelId="{EF68CE87-E47C-40B8-B171-48D18FAD7C4B}" type="presParOf" srcId="{8C7E2533-DE0E-4B73-AF03-BF9BDA13A044}" destId="{C072302C-8923-4EF5-A3A5-B3AC8B6C6105}" srcOrd="8" destOrd="0" presId="urn:microsoft.com/office/officeart/2008/layout/LinedList"/>
    <dgm:cxn modelId="{D2FC0035-F3B3-4546-A75B-13F87A41F11F}" type="presParOf" srcId="{8C7E2533-DE0E-4B73-AF03-BF9BDA13A044}" destId="{39F7160D-18E6-4AAC-8CB3-A7C7F937DE44}" srcOrd="9" destOrd="0" presId="urn:microsoft.com/office/officeart/2008/layout/LinedList"/>
    <dgm:cxn modelId="{F8D77089-83C4-4488-A28A-D731A9D33426}" type="presParOf" srcId="{39F7160D-18E6-4AAC-8CB3-A7C7F937DE44}" destId="{476DD3DC-9EF8-4152-9B49-B6C5482B3E16}" srcOrd="0" destOrd="0" presId="urn:microsoft.com/office/officeart/2008/layout/LinedList"/>
    <dgm:cxn modelId="{6E9C7655-2EC3-44CA-9468-8E9D85352CC5}" type="presParOf" srcId="{39F7160D-18E6-4AAC-8CB3-A7C7F937DE44}" destId="{17ADDF96-622E-4754-840A-5430C109E0BB}" srcOrd="1" destOrd="0" presId="urn:microsoft.com/office/officeart/2008/layout/LinedList"/>
    <dgm:cxn modelId="{7A31268E-6F57-485E-B5DE-D70FA1DBA93F}" type="presParOf" srcId="{8C7E2533-DE0E-4B73-AF03-BF9BDA13A044}" destId="{7FF349C1-0EEB-481F-90D7-3E55D62E8064}" srcOrd="10" destOrd="0" presId="urn:microsoft.com/office/officeart/2008/layout/LinedList"/>
    <dgm:cxn modelId="{9E9DDB2B-EB32-41A1-A1A1-59307E5EA666}" type="presParOf" srcId="{8C7E2533-DE0E-4B73-AF03-BF9BDA13A044}" destId="{ACECC0F3-5C26-4C73-A296-5F7C9C305739}" srcOrd="11" destOrd="0" presId="urn:microsoft.com/office/officeart/2008/layout/LinedList"/>
    <dgm:cxn modelId="{C73AF552-FBF1-4886-AE57-7E83023BC5BA}" type="presParOf" srcId="{ACECC0F3-5C26-4C73-A296-5F7C9C305739}" destId="{950BFBEE-6FBB-4147-B690-699390F349B0}" srcOrd="0" destOrd="0" presId="urn:microsoft.com/office/officeart/2008/layout/LinedList"/>
    <dgm:cxn modelId="{1B04F836-3AD2-4889-94D6-37DD2A4A117B}" type="presParOf" srcId="{ACECC0F3-5C26-4C73-A296-5F7C9C305739}" destId="{4F35747B-1628-4157-A382-38C48D02C1D9}" srcOrd="1" destOrd="0" presId="urn:microsoft.com/office/officeart/2008/layout/LinedList"/>
    <dgm:cxn modelId="{5FB185A4-9400-4CAD-9386-2F16D2A3CB8C}" type="presParOf" srcId="{8C7E2533-DE0E-4B73-AF03-BF9BDA13A044}" destId="{27C2FD4E-CA8A-46AA-A3EE-D77D3BF77D3C}" srcOrd="12" destOrd="0" presId="urn:microsoft.com/office/officeart/2008/layout/LinedList"/>
    <dgm:cxn modelId="{8E5EB028-56AD-483E-8B37-0BC4B948D566}" type="presParOf" srcId="{8C7E2533-DE0E-4B73-AF03-BF9BDA13A044}" destId="{742C4235-2870-4515-98AA-FDE330456641}" srcOrd="13" destOrd="0" presId="urn:microsoft.com/office/officeart/2008/layout/LinedList"/>
    <dgm:cxn modelId="{F0DC48F0-298D-41DA-97C8-183179747A01}" type="presParOf" srcId="{742C4235-2870-4515-98AA-FDE330456641}" destId="{B037EAE0-CB07-4BAD-AD2E-443BB0BB3640}" srcOrd="0" destOrd="0" presId="urn:microsoft.com/office/officeart/2008/layout/LinedList"/>
    <dgm:cxn modelId="{8231F6CF-51D9-42C8-8A4C-24318C7DCD50}" type="presParOf" srcId="{742C4235-2870-4515-98AA-FDE330456641}" destId="{2118794D-57B5-4E20-BF73-4C53FC32DD7A}" srcOrd="1" destOrd="0" presId="urn:microsoft.com/office/officeart/2008/layout/LinedList"/>
    <dgm:cxn modelId="{D38FC77C-1D48-46CF-81EE-EAC119CDA1E2}" type="presParOf" srcId="{8C7E2533-DE0E-4B73-AF03-BF9BDA13A044}" destId="{8B029256-9BAF-4D17-9123-7134BA2D7099}" srcOrd="14" destOrd="0" presId="urn:microsoft.com/office/officeart/2008/layout/LinedList"/>
    <dgm:cxn modelId="{5DA5F597-5E56-43A7-AF75-78574182AD19}" type="presParOf" srcId="{8C7E2533-DE0E-4B73-AF03-BF9BDA13A044}" destId="{AEE2CD65-7C08-4EB0-BEA3-84B4B96C0E45}" srcOrd="15" destOrd="0" presId="urn:microsoft.com/office/officeart/2008/layout/LinedList"/>
    <dgm:cxn modelId="{A1AA3E37-822C-409B-8BAB-9FC723D47874}" type="presParOf" srcId="{AEE2CD65-7C08-4EB0-BEA3-84B4B96C0E45}" destId="{B775CEB3-D7A5-42A7-AE0B-EA0EF3EBDA6E}" srcOrd="0" destOrd="0" presId="urn:microsoft.com/office/officeart/2008/layout/LinedList"/>
    <dgm:cxn modelId="{1C494EB3-4E82-4E00-B154-DD030A4CF05C}" type="presParOf" srcId="{AEE2CD65-7C08-4EB0-BEA3-84B4B96C0E45}" destId="{549FD20E-79DA-4E8D-9B2D-27AF9EC44F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87BDC-1B5C-403B-934C-ABFEFFC55F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53A809-E7BE-4D29-A083-5B8E075474EE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TE-EZ Online application process has three (3) steps:</a:t>
          </a:r>
        </a:p>
      </dgm:t>
    </dgm:pt>
    <dgm:pt modelId="{37B633B5-7EE7-4CD8-87E4-A2B168D5ED9D}" type="parTrans" cxnId="{A8F40512-AB7E-4F69-9FC1-5540ADCF3566}">
      <dgm:prSet/>
      <dgm:spPr/>
      <dgm:t>
        <a:bodyPr/>
        <a:lstStyle/>
        <a:p>
          <a:endParaRPr lang="en-US"/>
        </a:p>
      </dgm:t>
    </dgm:pt>
    <dgm:pt modelId="{AE693166-0DF0-4192-8D81-067FCA2FB9E0}" type="sibTrans" cxnId="{A8F40512-AB7E-4F69-9FC1-5540ADCF3566}">
      <dgm:prSet/>
      <dgm:spPr/>
      <dgm:t>
        <a:bodyPr/>
        <a:lstStyle/>
        <a:p>
          <a:endParaRPr lang="en-US"/>
        </a:p>
      </dgm:t>
    </dgm:pt>
    <dgm:pt modelId="{BC9C83F8-A965-4480-B503-9B308F83BBE7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The student completes and submits the TE-EZ Online app, and then applies for Admission to the selected TE Member school(s)</a:t>
          </a:r>
        </a:p>
      </dgm:t>
    </dgm:pt>
    <dgm:pt modelId="{28417BDE-08F4-4883-ABAC-444E89FFF1F8}" type="parTrans" cxnId="{069B7175-0740-4519-8669-8FEF7BAA4CF5}">
      <dgm:prSet/>
      <dgm:spPr/>
      <dgm:t>
        <a:bodyPr/>
        <a:lstStyle/>
        <a:p>
          <a:endParaRPr lang="en-US"/>
        </a:p>
      </dgm:t>
    </dgm:pt>
    <dgm:pt modelId="{0707BF31-CF2B-4630-BA22-9AFBDFEEFE24}" type="sibTrans" cxnId="{069B7175-0740-4519-8669-8FEF7BAA4CF5}">
      <dgm:prSet/>
      <dgm:spPr/>
      <dgm:t>
        <a:bodyPr/>
        <a:lstStyle/>
        <a:p>
          <a:endParaRPr lang="en-US"/>
        </a:p>
      </dgm:t>
    </dgm:pt>
    <dgm:pt modelId="{DD2F650A-0116-4150-BD0F-AD02E6CC4DCC}">
      <dgm:prSet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The employee’s export eligibility is reviewed and confirmed eligible (approved) or ineligible (deny) by the Export TELO</a:t>
          </a:r>
        </a:p>
      </dgm:t>
    </dgm:pt>
    <dgm:pt modelId="{E91ED2BB-5BDE-4342-83BA-211B4FC431E8}" type="parTrans" cxnId="{824FBEA0-D413-4196-97A4-6A7459B58D67}">
      <dgm:prSet/>
      <dgm:spPr/>
      <dgm:t>
        <a:bodyPr/>
        <a:lstStyle/>
        <a:p>
          <a:endParaRPr lang="en-US"/>
        </a:p>
      </dgm:t>
    </dgm:pt>
    <dgm:pt modelId="{5AF44CCD-487C-4852-8AC4-5F86167AC65F}" type="sibTrans" cxnId="{824FBEA0-D413-4196-97A4-6A7459B58D67}">
      <dgm:prSet/>
      <dgm:spPr/>
      <dgm:t>
        <a:bodyPr/>
        <a:lstStyle/>
        <a:p>
          <a:endParaRPr lang="en-US"/>
        </a:p>
      </dgm:t>
    </dgm:pt>
    <dgm:pt modelId="{82D32D00-4A34-4F64-9663-8AACEBAE052B}">
      <dgm:prSet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The Import school reviews the TE-EZ Online app and determines the student’s scholarship eligibility</a:t>
          </a:r>
        </a:p>
      </dgm:t>
    </dgm:pt>
    <dgm:pt modelId="{245B259B-BE69-4797-BFA7-6E15F616B311}" type="parTrans" cxnId="{5F7A4079-3D82-4F33-B1A4-C36544D8890F}">
      <dgm:prSet/>
      <dgm:spPr/>
      <dgm:t>
        <a:bodyPr/>
        <a:lstStyle/>
        <a:p>
          <a:endParaRPr lang="en-US"/>
        </a:p>
      </dgm:t>
    </dgm:pt>
    <dgm:pt modelId="{229862F4-8DFB-40BB-A417-4451E89ECF45}" type="sibTrans" cxnId="{5F7A4079-3D82-4F33-B1A4-C36544D8890F}">
      <dgm:prSet/>
      <dgm:spPr/>
      <dgm:t>
        <a:bodyPr/>
        <a:lstStyle/>
        <a:p>
          <a:endParaRPr lang="en-US"/>
        </a:p>
      </dgm:t>
    </dgm:pt>
    <dgm:pt modelId="{CCD5A5FD-F05D-40C3-9AEC-98091D8B5590}" type="pres">
      <dgm:prSet presAssocID="{FE987BDC-1B5C-403B-934C-ABFEFFC55FB4}" presName="linear" presStyleCnt="0">
        <dgm:presLayoutVars>
          <dgm:animLvl val="lvl"/>
          <dgm:resizeHandles val="exact"/>
        </dgm:presLayoutVars>
      </dgm:prSet>
      <dgm:spPr/>
    </dgm:pt>
    <dgm:pt modelId="{164CE1EF-529A-4B04-AE6B-6095C61C95E8}" type="pres">
      <dgm:prSet presAssocID="{A553A809-E7BE-4D29-A083-5B8E075474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F24DE8-B517-44A8-91A3-A7F82A494042}" type="pres">
      <dgm:prSet presAssocID="{AE693166-0DF0-4192-8D81-067FCA2FB9E0}" presName="spacer" presStyleCnt="0"/>
      <dgm:spPr/>
    </dgm:pt>
    <dgm:pt modelId="{B1024DBA-1027-489D-AE3D-D07752EB4D49}" type="pres">
      <dgm:prSet presAssocID="{BC9C83F8-A965-4480-B503-9B308F83BB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5AD26F-64AF-4B06-850A-9C994FC38B3C}" type="pres">
      <dgm:prSet presAssocID="{0707BF31-CF2B-4630-BA22-9AFBDFEEFE24}" presName="spacer" presStyleCnt="0"/>
      <dgm:spPr/>
    </dgm:pt>
    <dgm:pt modelId="{C7E56531-542D-4379-9AAC-4837D9B65983}" type="pres">
      <dgm:prSet presAssocID="{DD2F650A-0116-4150-BD0F-AD02E6CC4D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C885A8-A5BE-4284-83C6-231F4345C2F3}" type="pres">
      <dgm:prSet presAssocID="{5AF44CCD-487C-4852-8AC4-5F86167AC65F}" presName="spacer" presStyleCnt="0"/>
      <dgm:spPr/>
    </dgm:pt>
    <dgm:pt modelId="{63B4F9FB-BCBC-42B4-A6DA-DB8CB82BCF24}" type="pres">
      <dgm:prSet presAssocID="{82D32D00-4A34-4F64-9663-8AACEBAE05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F40512-AB7E-4F69-9FC1-5540ADCF3566}" srcId="{FE987BDC-1B5C-403B-934C-ABFEFFC55FB4}" destId="{A553A809-E7BE-4D29-A083-5B8E075474EE}" srcOrd="0" destOrd="0" parTransId="{37B633B5-7EE7-4CD8-87E4-A2B168D5ED9D}" sibTransId="{AE693166-0DF0-4192-8D81-067FCA2FB9E0}"/>
    <dgm:cxn modelId="{B9E54419-6180-43C2-8C55-08306D857F55}" type="presOf" srcId="{A553A809-E7BE-4D29-A083-5B8E075474EE}" destId="{164CE1EF-529A-4B04-AE6B-6095C61C95E8}" srcOrd="0" destOrd="0" presId="urn:microsoft.com/office/officeart/2005/8/layout/vList2"/>
    <dgm:cxn modelId="{D1FD5B6B-E6BA-49EB-8465-25BF94309990}" type="presOf" srcId="{BC9C83F8-A965-4480-B503-9B308F83BBE7}" destId="{B1024DBA-1027-489D-AE3D-D07752EB4D49}" srcOrd="0" destOrd="0" presId="urn:microsoft.com/office/officeart/2005/8/layout/vList2"/>
    <dgm:cxn modelId="{069B7175-0740-4519-8669-8FEF7BAA4CF5}" srcId="{FE987BDC-1B5C-403B-934C-ABFEFFC55FB4}" destId="{BC9C83F8-A965-4480-B503-9B308F83BBE7}" srcOrd="1" destOrd="0" parTransId="{28417BDE-08F4-4883-ABAC-444E89FFF1F8}" sibTransId="{0707BF31-CF2B-4630-BA22-9AFBDFEEFE24}"/>
    <dgm:cxn modelId="{5F7A4079-3D82-4F33-B1A4-C36544D8890F}" srcId="{FE987BDC-1B5C-403B-934C-ABFEFFC55FB4}" destId="{82D32D00-4A34-4F64-9663-8AACEBAE052B}" srcOrd="3" destOrd="0" parTransId="{245B259B-BE69-4797-BFA7-6E15F616B311}" sibTransId="{229862F4-8DFB-40BB-A417-4451E89ECF45}"/>
    <dgm:cxn modelId="{824FBEA0-D413-4196-97A4-6A7459B58D67}" srcId="{FE987BDC-1B5C-403B-934C-ABFEFFC55FB4}" destId="{DD2F650A-0116-4150-BD0F-AD02E6CC4DCC}" srcOrd="2" destOrd="0" parTransId="{E91ED2BB-5BDE-4342-83BA-211B4FC431E8}" sibTransId="{5AF44CCD-487C-4852-8AC4-5F86167AC65F}"/>
    <dgm:cxn modelId="{45F8DFC2-D636-41FB-8417-8197578535FC}" type="presOf" srcId="{DD2F650A-0116-4150-BD0F-AD02E6CC4DCC}" destId="{C7E56531-542D-4379-9AAC-4837D9B65983}" srcOrd="0" destOrd="0" presId="urn:microsoft.com/office/officeart/2005/8/layout/vList2"/>
    <dgm:cxn modelId="{BEBC05DA-EA35-4162-B442-2460663DAF0C}" type="presOf" srcId="{FE987BDC-1B5C-403B-934C-ABFEFFC55FB4}" destId="{CCD5A5FD-F05D-40C3-9AEC-98091D8B5590}" srcOrd="0" destOrd="0" presId="urn:microsoft.com/office/officeart/2005/8/layout/vList2"/>
    <dgm:cxn modelId="{B56D6FEE-D570-486E-B240-BD896E733068}" type="presOf" srcId="{82D32D00-4A34-4F64-9663-8AACEBAE052B}" destId="{63B4F9FB-BCBC-42B4-A6DA-DB8CB82BCF24}" srcOrd="0" destOrd="0" presId="urn:microsoft.com/office/officeart/2005/8/layout/vList2"/>
    <dgm:cxn modelId="{22FDF4F0-C7F7-478A-B4AD-8534288C9246}" type="presParOf" srcId="{CCD5A5FD-F05D-40C3-9AEC-98091D8B5590}" destId="{164CE1EF-529A-4B04-AE6B-6095C61C95E8}" srcOrd="0" destOrd="0" presId="urn:microsoft.com/office/officeart/2005/8/layout/vList2"/>
    <dgm:cxn modelId="{0A7EC1D3-F1E5-44EE-8E37-D3AEE589BB0E}" type="presParOf" srcId="{CCD5A5FD-F05D-40C3-9AEC-98091D8B5590}" destId="{CAF24DE8-B517-44A8-91A3-A7F82A494042}" srcOrd="1" destOrd="0" presId="urn:microsoft.com/office/officeart/2005/8/layout/vList2"/>
    <dgm:cxn modelId="{8DFB4285-0E86-4BCB-A1C7-8E28670F97B0}" type="presParOf" srcId="{CCD5A5FD-F05D-40C3-9AEC-98091D8B5590}" destId="{B1024DBA-1027-489D-AE3D-D07752EB4D49}" srcOrd="2" destOrd="0" presId="urn:microsoft.com/office/officeart/2005/8/layout/vList2"/>
    <dgm:cxn modelId="{6F3ABDC6-C333-45D7-827A-654C7B78AB80}" type="presParOf" srcId="{CCD5A5FD-F05D-40C3-9AEC-98091D8B5590}" destId="{875AD26F-64AF-4B06-850A-9C994FC38B3C}" srcOrd="3" destOrd="0" presId="urn:microsoft.com/office/officeart/2005/8/layout/vList2"/>
    <dgm:cxn modelId="{A500BD81-D45E-4CF3-8255-1466CC5D4717}" type="presParOf" srcId="{CCD5A5FD-F05D-40C3-9AEC-98091D8B5590}" destId="{C7E56531-542D-4379-9AAC-4837D9B65983}" srcOrd="4" destOrd="0" presId="urn:microsoft.com/office/officeart/2005/8/layout/vList2"/>
    <dgm:cxn modelId="{BB2AC329-BB35-40AC-9E03-8C2E08F2FB48}" type="presParOf" srcId="{CCD5A5FD-F05D-40C3-9AEC-98091D8B5590}" destId="{48C885A8-A5BE-4284-83C6-231F4345C2F3}" srcOrd="5" destOrd="0" presId="urn:microsoft.com/office/officeart/2005/8/layout/vList2"/>
    <dgm:cxn modelId="{74CA4C96-515C-47C5-9CA2-B90109E2DAEC}" type="presParOf" srcId="{CCD5A5FD-F05D-40C3-9AEC-98091D8B5590}" destId="{63B4F9FB-BCBC-42B4-A6DA-DB8CB82BCF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09258-F2F2-4D9D-AC39-51EBAC6DD7FA}">
      <dsp:nvSpPr>
        <dsp:cNvPr id="0" name=""/>
        <dsp:cNvSpPr/>
      </dsp:nvSpPr>
      <dsp:spPr>
        <a:xfrm>
          <a:off x="0" y="176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070DE-E16F-49B1-9FF9-951C25B6D1D8}">
      <dsp:nvSpPr>
        <dsp:cNvPr id="0" name=""/>
        <dsp:cNvSpPr/>
      </dsp:nvSpPr>
      <dsp:spPr>
        <a:xfrm>
          <a:off x="0" y="176"/>
          <a:ext cx="7914346" cy="3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Institution Account is where…</a:t>
          </a:r>
        </a:p>
      </dsp:txBody>
      <dsp:txXfrm>
        <a:off x="0" y="176"/>
        <a:ext cx="7914346" cy="318070"/>
      </dsp:txXfrm>
    </dsp:sp>
    <dsp:sp modelId="{BB66888E-3139-4C53-A205-9C591873665A}">
      <dsp:nvSpPr>
        <dsp:cNvPr id="0" name=""/>
        <dsp:cNvSpPr/>
      </dsp:nvSpPr>
      <dsp:spPr>
        <a:xfrm>
          <a:off x="0" y="318247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74BA3-591B-4106-87FF-8F55969DA266}">
      <dsp:nvSpPr>
        <dsp:cNvPr id="0" name=""/>
        <dsp:cNvSpPr/>
      </dsp:nvSpPr>
      <dsp:spPr>
        <a:xfrm>
          <a:off x="0" y="318247"/>
          <a:ext cx="7914346" cy="3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TELO’s update information here</a:t>
          </a:r>
        </a:p>
      </dsp:txBody>
      <dsp:txXfrm>
        <a:off x="0" y="318247"/>
        <a:ext cx="7914346" cy="318070"/>
      </dsp:txXfrm>
    </dsp:sp>
    <dsp:sp modelId="{6DC1B706-0E7A-47E5-93A6-231F5E9E3FCC}">
      <dsp:nvSpPr>
        <dsp:cNvPr id="0" name=""/>
        <dsp:cNvSpPr/>
      </dsp:nvSpPr>
      <dsp:spPr>
        <a:xfrm>
          <a:off x="0" y="636318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B1E0B-4708-436A-B3D2-011C73F68528}">
      <dsp:nvSpPr>
        <dsp:cNvPr id="0" name=""/>
        <dsp:cNvSpPr/>
      </dsp:nvSpPr>
      <dsp:spPr>
        <a:xfrm>
          <a:off x="0" y="636318"/>
          <a:ext cx="7914346" cy="3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User’s update their password – must include at least 1capital letter</a:t>
          </a:r>
        </a:p>
      </dsp:txBody>
      <dsp:txXfrm>
        <a:off x="0" y="636318"/>
        <a:ext cx="7914346" cy="318070"/>
      </dsp:txXfrm>
    </dsp:sp>
    <dsp:sp modelId="{EBA426C8-63E0-4D9B-9FE8-E8E211C2FC6E}">
      <dsp:nvSpPr>
        <dsp:cNvPr id="0" name=""/>
        <dsp:cNvSpPr/>
      </dsp:nvSpPr>
      <dsp:spPr>
        <a:xfrm>
          <a:off x="0" y="954389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2C824-2FE5-4DF9-8179-F97428CE7F90}">
      <dsp:nvSpPr>
        <dsp:cNvPr id="0" name=""/>
        <dsp:cNvSpPr/>
      </dsp:nvSpPr>
      <dsp:spPr>
        <a:xfrm>
          <a:off x="0" y="954389"/>
          <a:ext cx="7914346" cy="3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Manage, review, and update the Enrollment Report</a:t>
          </a:r>
        </a:p>
      </dsp:txBody>
      <dsp:txXfrm>
        <a:off x="0" y="954389"/>
        <a:ext cx="7914346" cy="318070"/>
      </dsp:txXfrm>
    </dsp:sp>
    <dsp:sp modelId="{C072302C-8923-4EF5-A3A5-B3AC8B6C6105}">
      <dsp:nvSpPr>
        <dsp:cNvPr id="0" name=""/>
        <dsp:cNvSpPr/>
      </dsp:nvSpPr>
      <dsp:spPr>
        <a:xfrm>
          <a:off x="0" y="1263900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DD3DC-9EF8-4152-9B49-B6C5482B3E16}">
      <dsp:nvSpPr>
        <dsp:cNvPr id="0" name=""/>
        <dsp:cNvSpPr/>
      </dsp:nvSpPr>
      <dsp:spPr>
        <a:xfrm>
          <a:off x="0" y="1272460"/>
          <a:ext cx="7914346" cy="3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See the Balance Sheet</a:t>
          </a:r>
        </a:p>
      </dsp:txBody>
      <dsp:txXfrm>
        <a:off x="0" y="1272460"/>
        <a:ext cx="7914346" cy="318070"/>
      </dsp:txXfrm>
    </dsp:sp>
    <dsp:sp modelId="{7FF349C1-0EEB-481F-90D7-3E55D62E8064}">
      <dsp:nvSpPr>
        <dsp:cNvPr id="0" name=""/>
        <dsp:cNvSpPr/>
      </dsp:nvSpPr>
      <dsp:spPr>
        <a:xfrm>
          <a:off x="0" y="1590530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BFBEE-6FBB-4147-B690-699390F349B0}">
      <dsp:nvSpPr>
        <dsp:cNvPr id="0" name=""/>
        <dsp:cNvSpPr/>
      </dsp:nvSpPr>
      <dsp:spPr>
        <a:xfrm>
          <a:off x="0" y="1590530"/>
          <a:ext cx="7914346" cy="3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Review continuing scholars Balance Sheet style</a:t>
          </a:r>
        </a:p>
      </dsp:txBody>
      <dsp:txXfrm>
        <a:off x="0" y="1590530"/>
        <a:ext cx="7914346" cy="318070"/>
      </dsp:txXfrm>
    </dsp:sp>
    <dsp:sp modelId="{27C2FD4E-CA8A-46AA-A3EE-D77D3BF77D3C}">
      <dsp:nvSpPr>
        <dsp:cNvPr id="0" name=""/>
        <dsp:cNvSpPr/>
      </dsp:nvSpPr>
      <dsp:spPr>
        <a:xfrm>
          <a:off x="0" y="1908601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7EAE0-CB07-4BAD-AD2E-443BB0BB3640}">
      <dsp:nvSpPr>
        <dsp:cNvPr id="0" name=""/>
        <dsp:cNvSpPr/>
      </dsp:nvSpPr>
      <dsp:spPr>
        <a:xfrm>
          <a:off x="0" y="1908601"/>
          <a:ext cx="7814346" cy="32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Observe continuing scholars Enrollment Report</a:t>
          </a:r>
        </a:p>
      </dsp:txBody>
      <dsp:txXfrm>
        <a:off x="0" y="1908601"/>
        <a:ext cx="7814346" cy="327695"/>
      </dsp:txXfrm>
    </dsp:sp>
    <dsp:sp modelId="{8B029256-9BAF-4D17-9123-7134BA2D7099}">
      <dsp:nvSpPr>
        <dsp:cNvPr id="0" name=""/>
        <dsp:cNvSpPr/>
      </dsp:nvSpPr>
      <dsp:spPr>
        <a:xfrm>
          <a:off x="0" y="2236297"/>
          <a:ext cx="7914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5CEB3-D7A5-42A7-AE0B-EA0EF3EBDA6E}">
      <dsp:nvSpPr>
        <dsp:cNvPr id="0" name=""/>
        <dsp:cNvSpPr/>
      </dsp:nvSpPr>
      <dsp:spPr>
        <a:xfrm>
          <a:off x="0" y="2236297"/>
          <a:ext cx="7914346" cy="3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Confirm Annual Membership dues paid</a:t>
          </a:r>
        </a:p>
      </dsp:txBody>
      <dsp:txXfrm>
        <a:off x="0" y="2236297"/>
        <a:ext cx="7914346" cy="31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CE1EF-529A-4B04-AE6B-6095C61C95E8}">
      <dsp:nvSpPr>
        <dsp:cNvPr id="0" name=""/>
        <dsp:cNvSpPr/>
      </dsp:nvSpPr>
      <dsp:spPr>
        <a:xfrm>
          <a:off x="0" y="266733"/>
          <a:ext cx="8865610" cy="9555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TE-EZ Online application process has three (3) steps:</a:t>
          </a:r>
        </a:p>
      </dsp:txBody>
      <dsp:txXfrm>
        <a:off x="46648" y="313381"/>
        <a:ext cx="8772314" cy="862301"/>
      </dsp:txXfrm>
    </dsp:sp>
    <dsp:sp modelId="{B1024DBA-1027-489D-AE3D-D07752EB4D49}">
      <dsp:nvSpPr>
        <dsp:cNvPr id="0" name=""/>
        <dsp:cNvSpPr/>
      </dsp:nvSpPr>
      <dsp:spPr>
        <a:xfrm>
          <a:off x="0" y="1285690"/>
          <a:ext cx="8865610" cy="955597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The student completes and submits the TE-EZ Online app, and then applies for Admission to the selected TE Member school(s)</a:t>
          </a:r>
        </a:p>
      </dsp:txBody>
      <dsp:txXfrm>
        <a:off x="46648" y="1332338"/>
        <a:ext cx="8772314" cy="862301"/>
      </dsp:txXfrm>
    </dsp:sp>
    <dsp:sp modelId="{C7E56531-542D-4379-9AAC-4837D9B65983}">
      <dsp:nvSpPr>
        <dsp:cNvPr id="0" name=""/>
        <dsp:cNvSpPr/>
      </dsp:nvSpPr>
      <dsp:spPr>
        <a:xfrm>
          <a:off x="0" y="2304648"/>
          <a:ext cx="8865610" cy="955597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The employee’s export eligibility is reviewed and confirmed eligible (approved) or ineligible (deny) by the Export TELO</a:t>
          </a:r>
        </a:p>
      </dsp:txBody>
      <dsp:txXfrm>
        <a:off x="46648" y="2351296"/>
        <a:ext cx="8772314" cy="862301"/>
      </dsp:txXfrm>
    </dsp:sp>
    <dsp:sp modelId="{63B4F9FB-BCBC-42B4-A6DA-DB8CB82BCF24}">
      <dsp:nvSpPr>
        <dsp:cNvPr id="0" name=""/>
        <dsp:cNvSpPr/>
      </dsp:nvSpPr>
      <dsp:spPr>
        <a:xfrm>
          <a:off x="0" y="3323606"/>
          <a:ext cx="8865610" cy="955597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The Import school reviews the TE-EZ Online app and determines the student’s scholarship eligibility</a:t>
          </a:r>
        </a:p>
      </dsp:txBody>
      <dsp:txXfrm>
        <a:off x="46648" y="3370254"/>
        <a:ext cx="8772314" cy="86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58" cy="470855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4" y="0"/>
            <a:ext cx="3078058" cy="470855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D3894F43-0D51-43DB-9F74-913B55173D5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4750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7" y="4517667"/>
            <a:ext cx="5681343" cy="3696851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620"/>
            <a:ext cx="3078058" cy="470855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4" y="8917620"/>
            <a:ext cx="3078058" cy="470855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D4E6DDFE-54E6-4706-84DA-52229AC5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8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E2FE4-6336-4905-8984-1BD4118999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4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E2FE4-6336-4905-8984-1BD4118999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5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E2FE4-6336-4905-8984-1BD4118999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0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E2FE4-6336-4905-8984-1BD4118999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5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18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5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E2FE4-6336-4905-8984-1BD4118999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4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7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3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79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2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6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1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AD5C-62BB-47E5-B560-9D3F9B32F01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3434-83C0-4E27-BDC9-8B33F10DD50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9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8E99-964E-454E-82ED-98140F6F34A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59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FACA-7C88-4D04-B021-F13A4977B82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6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F55-7AFE-46D0-BF44-A8CDA21031BB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09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01AD-A4DA-4946-BDCD-839AC4DFAA4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1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CDA3-53E3-4430-9C68-BB911333775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8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62AA-A3E6-4C09-99D5-2AB9B4F9C2E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4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fld id="{8B99D61D-591E-4CCE-8E42-229479C8AC2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fld id="{CD6788AF-17D5-4AD9-91CD-BCE2D9F52FE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2563A6E-5CD6-4EE1-8CC1-E12853A22B8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94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E544-79FD-4AF3-8D39-530AB62D88C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8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46AE-6007-4FBE-8E95-000334C6AEE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5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319-5969-406C-9C42-2DA2550B990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2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51A2-6B4A-4248-9103-C801EC9CEB7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7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2DA4-56B6-43AF-A0EC-3186D20A4B3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5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F8F-2122-46BC-9ED0-15C890B955F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0AD-6ADE-4AEF-AA73-02E01170FDC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CBF-EEA4-46AA-A30E-FB18CD943F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2484-F383-47DE-A37B-8D4D573D5AE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leance@tuitionexchange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leance@tuitionexchange.or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xpixel.net/Success-Learn-Coaching-Skills-Training-Team-Hands-486403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publicdomainpictures.net/en/view-image.php?image=263860&amp;picture=feedback-survey-review" TargetMode="Externa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somospacientes.com/noticias/asociaciones/productos-de-apoyo-para-mejorar-la-autonomia-en-la-el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tionexchang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tionexchang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tionexchang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www.publicdomainpictures.net/en/view-image.php?image=277350&amp;picture=key-to-answer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B452-E638-4904-8E1A-2F2923CAE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Tuition Exchange 102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3F827-F430-4FB1-9F7F-09B331A88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Staff	</a:t>
            </a:r>
          </a:p>
          <a:p>
            <a:pPr algn="l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2023-2024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C0AA-9FC1-41B2-8329-C53F9AF0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DF6424-9572-4226-9E2C-917E9CD4F1E4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F0F7-0DEF-464D-9D44-81FD408A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ABAD665D-03FF-4797-85CA-F5DAA7341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4" r="2909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146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DB4B-DD7C-4AF4-8AB9-8272001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TELO website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A84B-CAB1-4F26-A0BF-F6AA5DBF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84BD1080-2308-4D13-84D1-BC4629664F27}" type="datetime1">
              <a:rPr lang="en-US" sz="1000" smtClean="0"/>
              <a:t>8/9/2023</a:t>
            </a:fld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E4CD1-B506-4958-B752-0F69EC8B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000"/>
              <a:pPr>
                <a:spcAft>
                  <a:spcPts val="600"/>
                </a:spcAft>
              </a:pPr>
              <a:t>10</a:t>
            </a:fld>
            <a:endParaRPr lang="en-US" sz="1000"/>
          </a:p>
        </p:txBody>
      </p:sp>
      <p:pic>
        <p:nvPicPr>
          <p:cNvPr id="7" name="Picture 6" descr="Writing an appointment on a paper agenda">
            <a:extLst>
              <a:ext uri="{FF2B5EF4-FFF2-40B4-BE49-F238E27FC236}">
                <a16:creationId xmlns:a16="http://schemas.microsoft.com/office/drawing/2014/main" id="{4E348A1C-44BA-4383-BD1E-D2FD2F792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466" b="-1"/>
          <a:stretch/>
        </p:blipFill>
        <p:spPr>
          <a:xfrm>
            <a:off x="5925870" y="643467"/>
            <a:ext cx="4683870" cy="525164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57CE7-5585-A988-7F5C-262C35F93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9936" y="778152"/>
            <a:ext cx="5076825" cy="62211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52BAD-E2EB-173C-276D-73951537E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36" y="1770149"/>
            <a:ext cx="5486018" cy="488912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3FC2EC-576E-45DE-2B2F-EB7DEF9D5ADA}"/>
              </a:ext>
            </a:extLst>
          </p:cNvPr>
          <p:cNvCxnSpPr>
            <a:cxnSpLocks/>
          </p:cNvCxnSpPr>
          <p:nvPr/>
        </p:nvCxnSpPr>
        <p:spPr>
          <a:xfrm>
            <a:off x="1357745" y="1302327"/>
            <a:ext cx="980013" cy="268307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8E8152-88A2-CFDF-7FE4-C8543A100930}"/>
              </a:ext>
            </a:extLst>
          </p:cNvPr>
          <p:cNvSpPr txBox="1"/>
          <p:nvPr/>
        </p:nvSpPr>
        <p:spPr>
          <a:xfrm>
            <a:off x="362309" y="258792"/>
            <a:ext cx="491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Login</a:t>
            </a:r>
          </a:p>
        </p:txBody>
      </p:sp>
    </p:spTree>
    <p:extLst>
      <p:ext uri="{BB962C8B-B14F-4D97-AF65-F5344CB8AC3E}">
        <p14:creationId xmlns:p14="http://schemas.microsoft.com/office/powerpoint/2010/main" val="188734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421F-7B73-97BB-F50E-78101F65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626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Logging in to the TELO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4031-0B13-C4CE-AECF-01940057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0226"/>
            <a:ext cx="9143674" cy="5197856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active TELO requires a personal login – do not share logins 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Suzanne LeAnce at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sleance@tuitionexchange.org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provide the following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2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of new TELO and title</a:t>
            </a:r>
          </a:p>
          <a:p>
            <a:pPr lvl="2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address and contact number of the new TELO</a:t>
            </a:r>
          </a:p>
          <a:p>
            <a:pPr lvl="2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role will the TELO serve?</a:t>
            </a:r>
          </a:p>
          <a:p>
            <a:pPr lvl="3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Liaison Primary</a:t>
            </a:r>
          </a:p>
          <a:p>
            <a:pPr lvl="3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Liaison Secondary</a:t>
            </a:r>
          </a:p>
          <a:p>
            <a:pPr lvl="3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Export-only access</a:t>
            </a:r>
          </a:p>
          <a:p>
            <a:pPr lvl="3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Import-only access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is the new TELO replacing, and should that person be deleted from the system?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Suzanne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will provide login details to the new TELO via 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DEC9-5F3C-0365-1244-C5CA0F0B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A7B-E8FE-4048-8A16-5838DA57F89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08EAF-C15F-7058-2626-DEB6F26A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678B-D261-4586-8CB3-E9606CA7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766" cy="9841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 Account</a:t>
            </a:r>
            <a:b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628C1C-9E78-45BC-9C14-B15F65F17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1382" y="1690688"/>
            <a:ext cx="2743200" cy="2800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184F-95B7-43AF-B8D1-D712E674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D2D2-EC63-4657-BCCE-E3C15C852F9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C1A1B-77B9-437B-BE00-E201E332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5858CA-CC25-45E5-B68A-9877CBAB8242}"/>
              </a:ext>
            </a:extLst>
          </p:cNvPr>
          <p:cNvCxnSpPr>
            <a:cxnSpLocks/>
          </p:cNvCxnSpPr>
          <p:nvPr/>
        </p:nvCxnSpPr>
        <p:spPr>
          <a:xfrm flipH="1">
            <a:off x="2576945" y="2183363"/>
            <a:ext cx="1469409" cy="30121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3F5EF5-9ACD-40B1-A2FD-4E480C704CE1}"/>
              </a:ext>
            </a:extLst>
          </p:cNvPr>
          <p:cNvCxnSpPr>
            <a:cxnSpLocks/>
          </p:cNvCxnSpPr>
          <p:nvPr/>
        </p:nvCxnSpPr>
        <p:spPr>
          <a:xfrm flipH="1">
            <a:off x="2475345" y="2484582"/>
            <a:ext cx="1571009" cy="28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BE6993-0758-4B6B-B1E9-06DD62345F41}"/>
              </a:ext>
            </a:extLst>
          </p:cNvPr>
          <p:cNvCxnSpPr>
            <a:cxnSpLocks/>
          </p:cNvCxnSpPr>
          <p:nvPr/>
        </p:nvCxnSpPr>
        <p:spPr>
          <a:xfrm flipH="1">
            <a:off x="2341512" y="2841798"/>
            <a:ext cx="1704842" cy="22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BCF8D6-CD39-4677-ABE8-D4AC2FC384AE}"/>
              </a:ext>
            </a:extLst>
          </p:cNvPr>
          <p:cNvCxnSpPr>
            <a:cxnSpLocks/>
          </p:cNvCxnSpPr>
          <p:nvPr/>
        </p:nvCxnSpPr>
        <p:spPr>
          <a:xfrm flipH="1">
            <a:off x="2125825" y="3143492"/>
            <a:ext cx="1920529" cy="206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E812C1-FAAD-4C93-BE93-894344F218CF}"/>
              </a:ext>
            </a:extLst>
          </p:cNvPr>
          <p:cNvCxnSpPr>
            <a:cxnSpLocks/>
          </p:cNvCxnSpPr>
          <p:nvPr/>
        </p:nvCxnSpPr>
        <p:spPr>
          <a:xfrm flipH="1">
            <a:off x="2341512" y="4116835"/>
            <a:ext cx="1704842" cy="103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BDA73E-0E77-47AD-9D92-6706C00E245B}"/>
              </a:ext>
            </a:extLst>
          </p:cNvPr>
          <p:cNvCxnSpPr>
            <a:cxnSpLocks/>
          </p:cNvCxnSpPr>
          <p:nvPr/>
        </p:nvCxnSpPr>
        <p:spPr>
          <a:xfrm flipH="1">
            <a:off x="2429164" y="3473366"/>
            <a:ext cx="1617190" cy="162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65C251-8C93-4A50-8DCC-160BFA7F6C12}"/>
              </a:ext>
            </a:extLst>
          </p:cNvPr>
          <p:cNvCxnSpPr>
            <a:cxnSpLocks/>
          </p:cNvCxnSpPr>
          <p:nvPr/>
        </p:nvCxnSpPr>
        <p:spPr>
          <a:xfrm flipH="1">
            <a:off x="2341512" y="3775060"/>
            <a:ext cx="1704842" cy="162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extBox 6">
            <a:extLst>
              <a:ext uri="{FF2B5EF4-FFF2-40B4-BE49-F238E27FC236}">
                <a16:creationId xmlns:a16="http://schemas.microsoft.com/office/drawing/2014/main" id="{083091A0-DF0B-4AD3-81C6-057B5F626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591950"/>
              </p:ext>
            </p:extLst>
          </p:nvPr>
        </p:nvGraphicFramePr>
        <p:xfrm>
          <a:off x="4046354" y="1724616"/>
          <a:ext cx="791434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28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A56B-E3F1-D89A-DCBF-578D365B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41" y="217715"/>
            <a:ext cx="4924878" cy="70601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the TELO Portal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930AC4-5407-5495-53A7-1D6758ED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9" y="319477"/>
            <a:ext cx="2394939" cy="509561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6D1175-41FB-56A2-3255-1501A27C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441" y="1008534"/>
            <a:ext cx="6489045" cy="5631751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see Pay Dues </a:t>
            </a:r>
            <a:r>
              <a:rPr lang="en-US" sz="1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Online, click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the blue button, and if paying by credit card – click pay with Credit Card and follow the instructions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paying by check – print a copy of the invoice and forward the invoice to your Accounts Payable division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Dues are due July 15 and considered late after September 15. Late fees of $50 per month may be accessed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Dues for 2023-2024 are $600.00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see Pay Fees Online, click on the blue button, and if paying by credit card – click pay with Credit Card and follow the instructions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paying by check – print a copy of the invoice and forward the invoice to your Accounts Payable division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 Fees are due October 5 and considered late after November 5. Late fees of $50 per month may be accessed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 Fees for 2023-2024 are $45 per successful export and are paid by the Export school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Invoice for Participation Fees is tied to the Enrollment Report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ED1E7-652B-B872-A1F2-81722A8A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7989FF-B8D6-488D-8B52-3F792F67A03A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1CB8D-E2C8-98B4-9FED-C68AFF56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0040-4D98-30EC-3A3E-0452A7C9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623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Dues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D6F0C-5EC6-5938-AF2D-A17BFD59CB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4732" y="1673444"/>
            <a:ext cx="3988064" cy="665481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Dues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149E6-F69A-8F13-35DF-C79B5EC92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8248" y="2338927"/>
            <a:ext cx="4195235" cy="3492908"/>
          </a:xfrm>
        </p:spPr>
        <p:txBody>
          <a:bodyPr/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Invoices were emailed to the primary and backup TELOs and Invoice contact if listed 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your invoice is paid, the                           option is missing when logging into the system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always review your Membership Dues statement</a:t>
            </a:r>
            <a:endParaRPr lang="en-US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F9B22-2ABF-7935-1709-F4BE1BAE88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3819" y="1730274"/>
            <a:ext cx="4480427" cy="608651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 options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9F25FB-9367-6EBC-BA51-DB5FF811E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2796" y="2125827"/>
            <a:ext cx="4565283" cy="4114801"/>
          </a:xfrm>
        </p:spPr>
        <p:txBody>
          <a:bodyPr/>
          <a:lstStyle/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Dues are to be paid upon receipt and considered late if not paid by July 15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accepts credit cards and paper checks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fees are charged when using a credit card for payment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payment is received, an updated statement is emailed with a </a:t>
            </a:r>
            <a:r>
              <a:rPr lang="en-US" sz="14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payment due at this time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AD201-5F99-5B4F-555A-92222CB6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6EA7-6682-4A40-8E33-7609E6EDE9F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08A7D-A428-53CC-428B-1027F892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7C59FE-8220-419C-E613-503A191AB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828" y="1364975"/>
            <a:ext cx="885655" cy="899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0EDB49-0D04-4CAD-6B7B-8F4F2801B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869" y="2844505"/>
            <a:ext cx="1039922" cy="320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736502-DEE2-BF17-DC9F-A23BE4CC6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536" y="4211516"/>
            <a:ext cx="3873260" cy="1774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83FABA-572B-174E-DCFF-EFABB7639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794" y="4575906"/>
            <a:ext cx="2993453" cy="116758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B5730A-2B8C-C1AA-71C3-E67D83B94A6E}"/>
              </a:ext>
            </a:extLst>
          </p:cNvPr>
          <p:cNvCxnSpPr>
            <a:cxnSpLocks/>
          </p:cNvCxnSpPr>
          <p:nvPr/>
        </p:nvCxnSpPr>
        <p:spPr>
          <a:xfrm>
            <a:off x="6167535" y="4575906"/>
            <a:ext cx="1156291" cy="979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5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9810-9120-D13C-61B7-E371038A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208" y="648931"/>
            <a:ext cx="4923692" cy="46247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6000" dirty="0"/>
              <a:t>When paying by check, please allow 14 days for processing</a:t>
            </a:r>
          </a:p>
        </p:txBody>
      </p:sp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FD85A555-F553-01DB-6051-E4103F45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356" y="1011765"/>
            <a:ext cx="4546708" cy="45467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7F9E3-4938-1E17-5B2D-A5D4EAFC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24E729-7907-4D17-A32B-DD9656D81738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1C00D-4EA6-ED72-8FBC-DED2BA55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BCB23F-91F8-FE3C-7A47-122510A6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/>
              <a:t>Where Do I Update the School Profile?</a:t>
            </a:r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8B61E-87D6-7D12-48C1-1BE0B9C9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78" y="440679"/>
            <a:ext cx="3280613" cy="52146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39971-A89E-1182-CD09-410EF319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EF7E527-FAE1-463E-9F4E-74DE9ADCBBA4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9731F-D4BD-6994-EA6D-06F5698D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9142D8C-0AE8-CC78-091A-5BFD37689504}"/>
              </a:ext>
            </a:extLst>
          </p:cNvPr>
          <p:cNvSpPr/>
          <p:nvPr/>
        </p:nvSpPr>
        <p:spPr>
          <a:xfrm>
            <a:off x="8584590" y="1314076"/>
            <a:ext cx="517789" cy="52811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C671AD-3F29-916A-2803-43DCEBC09FBF}"/>
              </a:ext>
            </a:extLst>
          </p:cNvPr>
          <p:cNvCxnSpPr>
            <a:cxnSpLocks/>
          </p:cNvCxnSpPr>
          <p:nvPr/>
        </p:nvCxnSpPr>
        <p:spPr>
          <a:xfrm flipH="1" flipV="1">
            <a:off x="8048445" y="1414732"/>
            <a:ext cx="681487" cy="16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97249-E5B3-E89A-042F-0E5A7DCBF0C1}"/>
              </a:ext>
            </a:extLst>
          </p:cNvPr>
          <p:cNvCxnSpPr>
            <a:cxnSpLocks/>
          </p:cNvCxnSpPr>
          <p:nvPr/>
        </p:nvCxnSpPr>
        <p:spPr>
          <a:xfrm flipH="1">
            <a:off x="7969348" y="1578132"/>
            <a:ext cx="736914" cy="144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5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5B5B-B4F7-D25D-8ED5-5BB33FD6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92" y="550392"/>
            <a:ext cx="9396733" cy="108664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 Reminders inside Institution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92339-EEB9-7F8B-D719-292DC524A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2" y="1649172"/>
            <a:ext cx="4565283" cy="665481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&amp;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EE410-E345-FA80-CB42-52498BB8D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5119" y="1649171"/>
            <a:ext cx="3977942" cy="665481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listed employees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1BBB2-60A9-BEB3-9CB4-0595C537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997D-1081-4F7D-97D1-8349D57FCFB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8B0AA-90A5-A14F-8E87-2398216C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ADD026-B088-C3CC-2102-B5062FF7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2" y="2338922"/>
            <a:ext cx="4594707" cy="3492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27E293-E527-F239-D250-3131CA20E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908" y="2330252"/>
            <a:ext cx="3195794" cy="34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A432-FDEC-FF51-4BA8-64059225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545914"/>
            <a:ext cx="9842960" cy="1241944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Mandatory Updates inside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DBA4-6D06-913F-B1E7-1742A32C46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2515" y="2058389"/>
            <a:ext cx="10077373" cy="39318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Tuition and Scholarship amount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application deadline is not blank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do not have a deadline, enter 08.15.2024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deadline means your school does not appear on the list of participating schools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listed TELO information, correct? If not, email Suzanne at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sleance@tuitionexchange.org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name, email address, contact number and title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new TELO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share whom the new person is replacing so Suzanne can remove them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your school’s name and mailing address, correct?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not, email Suzanne with the updated information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DF5AE-D8DD-2E1B-DA14-A3BCE770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49FF-DE92-4306-9EEA-73953996F5D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AB7B-EE16-C183-AE4A-F35DB24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8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ACD6-86A2-3867-30C6-85A2653D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Mandatory updates inside Institution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5647F-F512-62B7-3DBE-DE6047764F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774" y="1959429"/>
            <a:ext cx="4655106" cy="447869"/>
          </a:xfrm>
        </p:spPr>
        <p:txBody>
          <a:bodyPr/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Tuition and Scholarship amounts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8AF8A-C702-D53F-2F60-6CC53B8793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65" y="1513721"/>
            <a:ext cx="4966725" cy="665481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app, say YES and be sure to 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an application deadline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97F8A-7403-BDA9-71B6-7824F72F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B5B4-136D-4DC9-91B6-A3BD25F56DA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5D5B2-4645-1E35-90F3-600B2274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B69EA-C149-36B3-D765-FF5235260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4" y="2755736"/>
            <a:ext cx="4162110" cy="3184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9886F-F4F7-8DA4-02B6-B69A5528E74B}"/>
              </a:ext>
            </a:extLst>
          </p:cNvPr>
          <p:cNvSpPr txBox="1"/>
          <p:nvPr/>
        </p:nvSpPr>
        <p:spPr>
          <a:xfrm>
            <a:off x="792600" y="4119751"/>
            <a:ext cx="280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your overview is friendly and accurate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1F9F82-7071-E5AA-F5D8-7B824D8C1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879" y="2755736"/>
            <a:ext cx="3938357" cy="318444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A98B26-2F4F-765A-E511-0C9F5248D4F7}"/>
              </a:ext>
            </a:extLst>
          </p:cNvPr>
          <p:cNvCxnSpPr>
            <a:cxnSpLocks/>
          </p:cNvCxnSpPr>
          <p:nvPr/>
        </p:nvCxnSpPr>
        <p:spPr>
          <a:xfrm flipH="1">
            <a:off x="7953927" y="2147832"/>
            <a:ext cx="249296" cy="3302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C1F12B-0666-A2F2-A21B-71C7FFA948EB}"/>
              </a:ext>
            </a:extLst>
          </p:cNvPr>
          <p:cNvCxnSpPr>
            <a:cxnSpLocks/>
          </p:cNvCxnSpPr>
          <p:nvPr/>
        </p:nvCxnSpPr>
        <p:spPr>
          <a:xfrm flipH="1">
            <a:off x="7353751" y="1758462"/>
            <a:ext cx="515364" cy="2462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16C6E6-4DC8-A055-E1C9-98AB553B19DF}"/>
              </a:ext>
            </a:extLst>
          </p:cNvPr>
          <p:cNvCxnSpPr>
            <a:cxnSpLocks/>
          </p:cNvCxnSpPr>
          <p:nvPr/>
        </p:nvCxnSpPr>
        <p:spPr>
          <a:xfrm flipH="1">
            <a:off x="3288145" y="2238998"/>
            <a:ext cx="640043" cy="3433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3805B9-C00E-BCCE-EC90-A9583E518104}"/>
              </a:ext>
            </a:extLst>
          </p:cNvPr>
          <p:cNvCxnSpPr>
            <a:cxnSpLocks/>
          </p:cNvCxnSpPr>
          <p:nvPr/>
        </p:nvCxnSpPr>
        <p:spPr>
          <a:xfrm>
            <a:off x="2030799" y="2238998"/>
            <a:ext cx="195045" cy="516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4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E92B-CC46-494D-809C-9C9FA11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2" y="499533"/>
            <a:ext cx="6846379" cy="16581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TE Liaison Officer</a:t>
            </a:r>
            <a:br>
              <a:rPr lang="en-US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(TELO) </a:t>
            </a:r>
            <a:br>
              <a:rPr lang="en-US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Series Details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2E910ED-9242-9C14-50B2-D47BE970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543" r="37254" b="2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E277-AE22-4A5C-93F6-6605F2CC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030" y="2401996"/>
            <a:ext cx="6202393" cy="376618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On-Demand 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excellent resource for new and seasoned TELOs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 – TELO Basics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 – TELO Website details, TE-EZ Online app</a:t>
            </a: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103 – TELO Guidelines, TELO Expectations &amp; Employee Eligibility Issues</a:t>
            </a: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 – TELO Monthly Training, Reporting &amp; Frequently Asked Questions by TELOs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786E-F07C-4A3A-A5EF-496950DC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2557" y="6412447"/>
            <a:ext cx="41148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C4A54C5-65E8-433C-AE57-F6F176495FA4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A2EC7-78F9-22D6-7892-FD3A7ADB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3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7ED5-4AD3-CE69-018D-42A3F7A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Mandatory Review inside Mandatory Institutional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701AD-1A27-8ABA-D14F-45EFA5D71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513" y="1742556"/>
            <a:ext cx="4565283" cy="665481"/>
          </a:xfrm>
        </p:spPr>
        <p:txBody>
          <a:bodyPr/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the Member Survey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C5B26-EBA1-E06A-33C6-DA31394A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B680-D8AB-47A9-9B59-7AF50AE5D1B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EB8AE-36BC-5978-5D6C-246F2DF9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4D4E4-E2B7-77F1-B958-CB5F0449C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12" y="2277408"/>
            <a:ext cx="4565283" cy="3488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8408C-4CD4-DB21-99F8-0BE2AFA4A117}"/>
              </a:ext>
            </a:extLst>
          </p:cNvPr>
          <p:cNvSpPr txBox="1"/>
          <p:nvPr/>
        </p:nvSpPr>
        <p:spPr>
          <a:xfrm>
            <a:off x="6405730" y="1480032"/>
            <a:ext cx="305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your answers mirror your actions!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7CF8E-DB8C-ADF0-9D7E-3FFB01EB7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05730" y="2277408"/>
            <a:ext cx="3154896" cy="24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08C1E9-5CAF-1DC0-1484-78A0CD854C8B}"/>
              </a:ext>
            </a:extLst>
          </p:cNvPr>
          <p:cNvSpPr txBox="1"/>
          <p:nvPr/>
        </p:nvSpPr>
        <p:spPr>
          <a:xfrm>
            <a:off x="995621" y="140224"/>
            <a:ext cx="7673801" cy="595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Annual Mandatory Institution Survey feeds this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C90E6-2061-45C6-8037-1784223A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48" y="939985"/>
            <a:ext cx="8892074" cy="50347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F222A-1D11-406E-8E2A-6DBF27BF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352651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7795077-2EEE-4859-9E89-BC5F56D0FAD6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93196-1727-4C3F-B15C-1FAE0A33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FDC747A8-0FCA-8115-64BC-BDEB75AEA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8649" b="1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3C46A-DB27-432D-A6DE-BD4B703EC6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4" r="18719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0" name="Isosceles Triangle 125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6BB15-6C02-FB70-AD54-20281C3DD222}"/>
              </a:ext>
            </a:extLst>
          </p:cNvPr>
          <p:cNvSpPr txBox="1"/>
          <p:nvPr/>
        </p:nvSpPr>
        <p:spPr>
          <a:xfrm>
            <a:off x="601757" y="685232"/>
            <a:ext cx="3749061" cy="99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Additional Information friendly and informative?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0E870-708D-409E-BF81-E0C6D446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1" y="6041362"/>
            <a:ext cx="17162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BB09FEE-9693-4159-BF47-4A2EBF1CED7E}" type="datetime1">
              <a:rPr lang="en-US" smtClean="0">
                <a:solidFill>
                  <a:srgbClr val="FFFFFF"/>
                </a:solidFill>
              </a:r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239D2-27E3-4E6E-A2CE-8A69B734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4ED98-1591-7031-E2CD-339BBB504C02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somospacientes.com/noticias/asociaciones/productos-de-apoyo-para-mejorar-la-autonomia-en-la-el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9A84-4C6B-53C9-70A1-A17A838F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33" y="529434"/>
            <a:ext cx="9396733" cy="1086646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E1411-AD08-B8F3-2BA3-1DD9850CE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591" y="1394258"/>
            <a:ext cx="5198483" cy="665481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TELO–Primary and Secondary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DEB5D-32C7-FC51-F115-99A6BC453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591" y="1941064"/>
            <a:ext cx="4898230" cy="371952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and secondary are responsible for the entire process but: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primary is in Human Resources (HR), there are Admissions and Financial Aid issues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primary is in Admissions, there are HR and Financial Aid issues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DD071-3195-1D48-71FF-E99A11092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46821" y="1394257"/>
            <a:ext cx="5053185" cy="665481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TELO–Export and Import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047502-93F1-4DA5-4F6D-376233752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4392" y="1941064"/>
            <a:ext cx="5130912" cy="3622385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TELOs with access to and knowledge of specific issues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 knows employees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Admissions and Financial Aid know new students and continuing students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 system can accommodate a split in duties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3B563-9B99-28CE-3C2A-0EECB6A9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BC97-BDCC-4DE3-9D25-1AEECAD5E11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7A1CE-1DA5-0133-6BDE-DF624241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3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5807317B-B371-4946-B197-BC39BD6C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252"/>
            <a:ext cx="12192000" cy="6858000"/>
          </a:xfr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04DAC84-837C-40BB-8177-C1D5A4092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application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53151E1-9CE2-4D53-8C2F-503F3F5BD1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6CF639-43F6-439E-BEFC-55B215A4FC5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6047088-86BC-474E-9B17-B77EC1581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B5BC9EA-4FEE-444B-92CE-4488B20DCBA7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40EB13-AAB4-4A6B-86CB-5C5DE11E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7099" y="334926"/>
            <a:ext cx="4547155" cy="6188148"/>
            <a:chOff x="7277099" y="334926"/>
            <a:chExt cx="4547155" cy="618814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9AB9241-039C-4FF2-AECC-BABC335E3DE0}"/>
                </a:ext>
              </a:extLst>
            </p:cNvPr>
            <p:cNvSpPr/>
            <p:nvPr/>
          </p:nvSpPr>
          <p:spPr>
            <a:xfrm>
              <a:off x="7277099" y="334926"/>
              <a:ext cx="4547155" cy="618814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18A629-23DA-4189-AD51-B95E5BCC56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96B2BA3-41A2-4270-966C-E52762F95C7E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4991100"/>
              <a:ext cx="3471597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60ABC38-AF6D-4F2F-82EB-C5F69F10F667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047437"/>
              <a:ext cx="3471598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">
            <a:extLst>
              <a:ext uri="{FF2B5EF4-FFF2-40B4-BE49-F238E27FC236}">
                <a16:creationId xmlns:a16="http://schemas.microsoft.com/office/drawing/2014/main" id="{DCDC5AC6-D950-527C-3C45-C50981DFF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576" y="4699170"/>
            <a:ext cx="3344622" cy="13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" name="Isosceles Triangle 17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043F608-1F9C-7260-2F4E-7C6C6BB8A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821" y="171020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effectLst/>
              </a:rPr>
              <a:t>EXPORT TELO and the 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b="1" dirty="0">
                <a:solidFill>
                  <a:schemeClr val="accent1"/>
                </a:solidFill>
                <a:effectLst/>
              </a:rPr>
              <a:t>TE-EZ Online App</a:t>
            </a:r>
          </a:p>
        </p:txBody>
      </p:sp>
      <p:pic>
        <p:nvPicPr>
          <p:cNvPr id="8" name="Picture 7" descr="A clock with gold and silver numbers&#10;&#10;Description automatically generated">
            <a:extLst>
              <a:ext uri="{FF2B5EF4-FFF2-40B4-BE49-F238E27FC236}">
                <a16:creationId xmlns:a16="http://schemas.microsoft.com/office/drawing/2014/main" id="{EE151391-4003-3FDF-12F3-582C658AF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1" r="18715" b="4339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76" name="Isosceles Triangle 175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5824C-C258-E783-4CFE-1EE4AD2354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8845" y="1728456"/>
            <a:ext cx="6999288" cy="46780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your office hours count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 allows the student to complete their application 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 first goes to the EXPORT school for eligibility certification and approval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EXPORT school approves or denies the TE-EZ Online app based on employee eligibility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Remember, once the TE-EZ Online app is approved, there is NO recall option unless the parent no longer satisfies the Export school’s  eligibility requirement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9649D-E37C-8ED1-8FFF-FB39563372D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F247732-6036-4796-BA5D-A7176C840A7A}" type="datetime1">
              <a:rPr lang="en-US" sz="900" smtClean="0">
                <a:solidFill>
                  <a:schemeClr val="tx1">
                    <a:tint val="75000"/>
                  </a:schemeClr>
                </a:solidFill>
                <a:effectLst/>
              </a:rPr>
              <a:pPr defTabSz="914400">
                <a:spcAft>
                  <a:spcPts val="600"/>
                </a:spcAft>
              </a:pPr>
              <a:t>8/9/2023</a:t>
            </a:fld>
            <a:endParaRPr lang="en-US" sz="900">
              <a:solidFill>
                <a:schemeClr val="tx1">
                  <a:tint val="75000"/>
                </a:schemeClr>
              </a:solidFill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14C65-EC22-7E6A-5978-CAD5B793AB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42B7CBA4-B6F8-42AF-9F87-A3019C537482}" type="slidenum">
              <a:rPr lang="en-US" sz="900" b="0" smtClean="0">
                <a:solidFill>
                  <a:schemeClr val="accent1"/>
                </a:solidFill>
                <a:effectLst/>
              </a:rPr>
              <a:pPr algn="r" defTabSz="914400">
                <a:spcAft>
                  <a:spcPts val="600"/>
                </a:spcAft>
              </a:pPr>
              <a:t>25</a:t>
            </a:fld>
            <a:endParaRPr lang="en-US" sz="900" b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556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0BEE5B-3CB6-4E20-B90E-837A9BD3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5B165-0D61-4D30-8C89-9BA7DF1D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201E172C-23F0-45A9-9235-8FA6764B69D0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3F84B-537D-49A5-B56D-8FFDEBAC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BE56CB5-3FBD-4C9A-841C-FBE7FB8C9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206404"/>
              </p:ext>
            </p:extLst>
          </p:nvPr>
        </p:nvGraphicFramePr>
        <p:xfrm>
          <a:off x="677334" y="1495425"/>
          <a:ext cx="8865610" cy="454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779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62AA34-BC2E-1853-B20E-1DD54941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4610" y="148916"/>
            <a:ext cx="7446961" cy="9536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 EXPORT </a:t>
            </a:r>
            <a:br>
              <a:rPr lang="en-US" dirty="0"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963EF-AA6B-DBCC-60CE-C3E6CB08E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6" r="58375" b="-1"/>
          <a:stretch/>
        </p:blipFill>
        <p:spPr>
          <a:xfrm>
            <a:off x="0" y="0"/>
            <a:ext cx="3175466" cy="6372215"/>
          </a:xfrm>
          <a:custGeom>
            <a:avLst/>
            <a:gdLst/>
            <a:ahLst/>
            <a:cxnLst/>
            <a:rect l="l" t="t" r="r" b="b"/>
            <a:pathLst>
              <a:path w="3175486" h="5245950">
                <a:moveTo>
                  <a:pt x="0" y="0"/>
                </a:moveTo>
                <a:lnTo>
                  <a:pt x="3175486" y="0"/>
                </a:lnTo>
                <a:lnTo>
                  <a:pt x="2294818" y="5223932"/>
                </a:lnTo>
                <a:lnTo>
                  <a:pt x="2310547" y="5245950"/>
                </a:lnTo>
                <a:lnTo>
                  <a:pt x="0" y="4901963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8A05E-B03F-95D8-3EA4-120D01384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7100" y="1275192"/>
            <a:ext cx="7446961" cy="5245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 – Student completes &amp; submits the TE-EZ Online app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 – Export TELO receives a notification email from </a:t>
            </a:r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NOREPLY@tuitionexchange.org </a:t>
            </a: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the TE-EZ Online app is available for review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 – Export TELO looks inside Applications – Exports Applications (new) - Decision Pending 2024-2025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 – Export TELO </a:t>
            </a:r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approves or denies </a:t>
            </a: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 based on the employee's eligibility  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only means the employee meets the school’s eligibility guidelines for Export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5 – Emails launch to the student and employee listed on the TE-EZ Online app, updating them on the Export school’s decision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the student can shift their focus of communication to the IMPORT school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83BFF-9FCE-1558-9838-4F85196B1AC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32656" y="5883275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B0E4F90-2F51-4166-97EE-11B79EFC16A5}" type="datetime1">
              <a:rPr lang="en-US" sz="1000" smtClean="0">
                <a:solidFill>
                  <a:schemeClr val="bg1"/>
                </a:solidFill>
                <a:effectLst/>
              </a:rPr>
              <a:t>8/9/2023</a:t>
            </a:fld>
            <a:endParaRPr lang="en-US" sz="1000">
              <a:solidFill>
                <a:schemeClr val="bg1"/>
              </a:solidFill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136E5-B6E4-11DE-CFC6-A130949D8F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42B7CBA4-B6F8-42AF-9F87-A3019C537482}" type="slidenum">
              <a:rPr lang="en-US" sz="1000" b="0">
                <a:solidFill>
                  <a:schemeClr val="bg1"/>
                </a:solidFill>
                <a:effectLst/>
              </a:rPr>
              <a:pPr algn="r" defTabSz="914400">
                <a:spcAft>
                  <a:spcPts val="600"/>
                </a:spcAft>
              </a:pPr>
              <a:t>27</a:t>
            </a:fld>
            <a:endParaRPr lang="en-US" sz="1000" b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2878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62AA34-BC2E-1853-B20E-1DD54941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694" y="209183"/>
            <a:ext cx="7446961" cy="755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 IMPORT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963EF-AA6B-DBCC-60CE-C3E6CB08E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6" r="58375" b="-1"/>
          <a:stretch/>
        </p:blipFill>
        <p:spPr>
          <a:xfrm>
            <a:off x="0" y="0"/>
            <a:ext cx="2743200" cy="6372215"/>
          </a:xfrm>
          <a:custGeom>
            <a:avLst/>
            <a:gdLst/>
            <a:ahLst/>
            <a:cxnLst/>
            <a:rect l="l" t="t" r="r" b="b"/>
            <a:pathLst>
              <a:path w="3175486" h="5245950">
                <a:moveTo>
                  <a:pt x="0" y="0"/>
                </a:moveTo>
                <a:lnTo>
                  <a:pt x="3175486" y="0"/>
                </a:lnTo>
                <a:lnTo>
                  <a:pt x="2294818" y="5223932"/>
                </a:lnTo>
                <a:lnTo>
                  <a:pt x="2310547" y="5245950"/>
                </a:lnTo>
                <a:lnTo>
                  <a:pt x="0" y="4901963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8A05E-B03F-95D8-3EA4-120D01384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9495" y="1174322"/>
            <a:ext cx="7446961" cy="5653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 – Import TELO receives a notification email from </a:t>
            </a:r>
            <a:r>
              <a:rPr lang="en-US" sz="22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NOREPLY@tuitionexchange.org </a:t>
            </a: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a TE-EZ Online app is available for review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 – Import TELO looks inside Applications – Import Applications (new) - Decision Pending 2024-2025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3a – Click the </a:t>
            </a:r>
            <a:r>
              <a:rPr lang="en-US" sz="22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 if the student meets the eligibility guidelines for import and will receive a TE scholarship to attend your school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3b - Click the </a:t>
            </a:r>
            <a:r>
              <a:rPr lang="en-US" sz="22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Denied</a:t>
            </a: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 if the student does not meet the eligibility guidelines for import and will not receive a TE Scholarship to attend your school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 – Emails launch to the student and employee informing them of the import decision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83BFF-9FCE-1558-9838-4F85196B1AC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32656" y="5883275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B0E4F90-2F51-4166-97EE-11B79EFC16A5}" type="datetime1">
              <a:rPr lang="en-US" sz="1000" smtClean="0">
                <a:solidFill>
                  <a:schemeClr val="bg1"/>
                </a:solidFill>
                <a:effectLst/>
              </a:rPr>
              <a:t>8/9/2023</a:t>
            </a:fld>
            <a:endParaRPr lang="en-US" sz="1000">
              <a:solidFill>
                <a:schemeClr val="bg1"/>
              </a:solidFill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136E5-B6E4-11DE-CFC6-A130949D8F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42B7CBA4-B6F8-42AF-9F87-A3019C537482}" type="slidenum">
              <a:rPr lang="en-US" sz="1000" b="0">
                <a:solidFill>
                  <a:schemeClr val="bg1"/>
                </a:solidFill>
                <a:effectLst/>
              </a:rPr>
              <a:pPr algn="r" defTabSz="914400">
                <a:spcAft>
                  <a:spcPts val="600"/>
                </a:spcAft>
              </a:pPr>
              <a:t>28</a:t>
            </a:fld>
            <a:endParaRPr lang="en-US" sz="1000" b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550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5ECEC67-8748-2EDF-54FA-04F4DE06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6" y="191722"/>
            <a:ext cx="4393501" cy="60185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</a:t>
            </a:r>
            <a:r>
              <a:rPr lang="en-US" sz="2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apps </a:t>
            </a:r>
            <a: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tracked by the student</a:t>
            </a:r>
            <a:b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tracking details require information to be entered exactly as it was submitted on the TE-EZ Online app</a:t>
            </a:r>
            <a:b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Typical applicant error issues include the student’s birthdate and email address </a:t>
            </a:r>
            <a:b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can share a copy of the app with the student upon request</a:t>
            </a: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DE128-0994-7FF0-3E85-A13B527C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ADE2F0D-84BC-457E-BBF6-B2FBBBCC522E}" type="datetime1">
              <a:rPr lang="en-US" smtClean="0"/>
              <a:t>8/9/2023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0531D-D42B-BC3F-9ADA-639F4D60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2B7CBA4-B6F8-42AF-9F87-A3019C537482}" type="slidenum">
              <a:rPr lang="en-US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DD929-62B4-E20E-17F4-2C8107D65F50}"/>
              </a:ext>
            </a:extLst>
          </p:cNvPr>
          <p:cNvSpPr txBox="1"/>
          <p:nvPr/>
        </p:nvSpPr>
        <p:spPr>
          <a:xfrm>
            <a:off x="1210118" y="289249"/>
            <a:ext cx="806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Families can track the TE-EZ Online app status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8422CF-3EE6-92C5-C4AB-24BCAE5C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3" y="880231"/>
            <a:ext cx="4209193" cy="9968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6CA019-4E34-CD54-CDA8-8B5F376F83CC}"/>
              </a:ext>
            </a:extLst>
          </p:cNvPr>
          <p:cNvSpPr txBox="1"/>
          <p:nvPr/>
        </p:nvSpPr>
        <p:spPr>
          <a:xfrm>
            <a:off x="1785637" y="1654948"/>
            <a:ext cx="325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</a:t>
            </a:r>
            <a:r>
              <a:rPr lang="en-US" dirty="0">
                <a:solidFill>
                  <a:srgbClr val="002060"/>
                </a:solidFill>
              </a:rPr>
              <a:t> Application Status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B80C752F-0C98-5C1D-C354-E876BD1C4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878" y="2169164"/>
            <a:ext cx="3882122" cy="3354559"/>
          </a:xfrm>
        </p:spPr>
      </p:pic>
    </p:spTree>
    <p:extLst>
      <p:ext uri="{BB962C8B-B14F-4D97-AF65-F5344CB8AC3E}">
        <p14:creationId xmlns:p14="http://schemas.microsoft.com/office/powerpoint/2010/main" val="271890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E5A3-5EC2-46C3-A7FD-73F4A344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6" y="325369"/>
            <a:ext cx="4473096" cy="1882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Focus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8C891-30E9-4D25-928E-DC63D91A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7076CD5-82D0-4CB7-8486-4754283386A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8/9/2023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9C84-9024-4A9C-BF7D-66A35B80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FE5C1-7E1F-4B8D-B9BE-A265F3BDABEA}"/>
              </a:ext>
            </a:extLst>
          </p:cNvPr>
          <p:cNvSpPr txBox="1"/>
          <p:nvPr/>
        </p:nvSpPr>
        <p:spPr>
          <a:xfrm>
            <a:off x="535586" y="2282210"/>
            <a:ext cx="4776116" cy="443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Website Overview</a:t>
            </a:r>
          </a:p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Portal</a:t>
            </a:r>
          </a:p>
          <a:p>
            <a:pPr marL="742950" lvl="1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 Account	</a:t>
            </a:r>
          </a:p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applications</a:t>
            </a:r>
          </a:p>
          <a:p>
            <a:pPr marL="742950" lvl="1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Process</a:t>
            </a:r>
          </a:p>
          <a:p>
            <a:pPr marL="742950" lvl="1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Process</a:t>
            </a:r>
          </a:p>
          <a:p>
            <a:pPr marL="742950" lvl="1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Tracking the application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9B2C146-A93A-ADF4-F73E-99C3B60F2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4" r="301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065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Picture 9" descr="Glasses on top of a book">
            <a:extLst>
              <a:ext uri="{FF2B5EF4-FFF2-40B4-BE49-F238E27FC236}">
                <a16:creationId xmlns:a16="http://schemas.microsoft.com/office/drawing/2014/main" id="{F1547504-F293-5BF3-EC69-29B6E9B24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69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011B9-4EC7-417D-951F-DAD6C745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9685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Student Application Status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C50A4-ED1F-4341-9B74-69BB1899E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459" y="1517650"/>
            <a:ext cx="4552950" cy="453389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Pending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the TE-EZ Online app is waiting for action</a:t>
            </a:r>
          </a:p>
          <a:p>
            <a:pPr marL="285750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Enrolled –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Export school needs to add the student</a:t>
            </a:r>
          </a:p>
          <a:p>
            <a:pPr marL="285750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Enrolled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the Import school has marked the student as enrolled</a:t>
            </a:r>
          </a:p>
          <a:p>
            <a:pPr marL="285750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the TE-EZ Online app is approved for Export or Import</a:t>
            </a:r>
          </a:p>
          <a:p>
            <a:pPr marL="285750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Withdrawn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the Export school withdrew the application</a:t>
            </a:r>
          </a:p>
          <a:p>
            <a:pPr marL="742813" lvl="1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include why in the comment section </a:t>
            </a:r>
          </a:p>
          <a:p>
            <a:pPr marL="285750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Rejected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the Import school denied the application</a:t>
            </a:r>
          </a:p>
          <a:p>
            <a:pPr marL="742813" lvl="1"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include why in the comment section </a:t>
            </a:r>
          </a:p>
          <a:p>
            <a:pPr marL="285750" indent="-228600">
              <a:lnSpc>
                <a:spcPct val="90000"/>
              </a:lnSpc>
              <a:buFont typeface="Wingdings 3" charset="2"/>
              <a:buChar char=""/>
            </a:pPr>
            <a:endParaRPr lang="en-US" sz="13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68CF5-324D-4B11-969A-689167E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962E9F-E429-4A46-BDFF-80E59BB11BEB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76663-198C-4FE0-B458-437BE6AB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1676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9F7E3F-F1A0-CBEA-6924-90AA63392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25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E4D0C-21EF-B4D0-548B-32503AE1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275254"/>
            <a:ext cx="526068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 a copy of the TE-EZ Online app with the student*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B53080-EFE5-1A4F-7BBE-92D48777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027853"/>
            <a:ext cx="5260680" cy="3124201"/>
          </a:xfrm>
        </p:spPr>
        <p:txBody>
          <a:bodyPr>
            <a:normAutofit fontScale="92500" lnSpcReduction="20000"/>
          </a:bodyPr>
          <a:lstStyle/>
          <a:p>
            <a:pPr marL="400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Portal</a:t>
            </a:r>
          </a:p>
          <a:p>
            <a:pPr marL="400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</a:p>
          <a:p>
            <a:pPr marL="400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Applications New</a:t>
            </a:r>
          </a:p>
          <a:p>
            <a:pPr marL="400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student record</a:t>
            </a:r>
          </a:p>
          <a:p>
            <a:pPr marL="400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print</a:t>
            </a:r>
          </a:p>
          <a:p>
            <a:pPr marL="400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a PDF</a:t>
            </a:r>
          </a:p>
          <a:p>
            <a:pPr marL="400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PDF to student 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8080-71AF-1CDF-5112-B889A3EF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7853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26C66B-A846-4C74-A64C-613500255EE1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E555-720B-980F-04FC-04DD2A3D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7053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EA157-B763-EEE6-3851-25636EFB64DE}"/>
              </a:ext>
            </a:extLst>
          </p:cNvPr>
          <p:cNvSpPr txBox="1"/>
          <p:nvPr/>
        </p:nvSpPr>
        <p:spPr>
          <a:xfrm>
            <a:off x="298579" y="5318448"/>
            <a:ext cx="56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Due to FERPA rules, schools should never send the information to anyone but the student</a:t>
            </a:r>
          </a:p>
        </p:txBody>
      </p:sp>
    </p:spTree>
    <p:extLst>
      <p:ext uri="{BB962C8B-B14F-4D97-AF65-F5344CB8AC3E}">
        <p14:creationId xmlns:p14="http://schemas.microsoft.com/office/powerpoint/2010/main" val="920971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D6D8D-4EF5-4265-88C3-9A7C15E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28" y="355590"/>
            <a:ext cx="8560721" cy="1086646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Students – New &amp; Continuing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4337333-5C0C-4BBC-9B33-936F96AD2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2" y="1431493"/>
            <a:ext cx="4359000" cy="4097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students - IMPORT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803DE5-6EF0-4F28-8C50-C142E51B6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628" y="2022151"/>
            <a:ext cx="3997377" cy="3347357"/>
          </a:xfrm>
        </p:spPr>
        <p:txBody>
          <a:bodyPr>
            <a:normAutofit fontScale="92500"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new student’s admit status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not admitted at this point in the year, deny the application 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with FA that the TE scholarship is official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admitted, confirm the student paid their enrollment deposit and plans to attend your school in the fall 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school begins </a:t>
            </a:r>
            <a:r>
              <a:rPr lang="en-US" sz="16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fall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Import school clicks the Enrollment Box provided the student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“showed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up”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33D0AA-8EC9-4074-835B-B9E8F5104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0170" y="1481744"/>
            <a:ext cx="4565283" cy="54040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Continuing students - IMPORT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5DE900-AEA6-4993-B176-7D5A096CB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3583" y="1921649"/>
            <a:ext cx="4565283" cy="345460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student is enrolled for the upcoming semester/term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not enrolled, update the expiration date –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Student at the End of Last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emester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academic progress (Check with FA or the Registrar)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with FA that the TE scholarship continues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expiration date is valid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recertify until Spring 2024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5B6F959-071F-405E-B695-6FF9DC2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C9C-85FD-4A38-9A01-339972BFF601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D29E60-58D1-45FC-8F2A-ADEF2F1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FD8-D051-4223-B8CF-1EC150CE883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74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F6A43A-ED17-47C8-30B9-B24E80B3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678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E9EFE-B6C0-9A52-C11B-062DE198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809"/>
            <a:ext cx="8596668" cy="42458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www.tuitionexchange.org</a:t>
            </a:r>
          </a:p>
          <a:p>
            <a:pPr lvl="1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Robert “Bob” Shorb	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Janet Hanson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457200" lvl="1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Director/CEO			Director of Communications </a:t>
            </a:r>
          </a:p>
          <a:p>
            <a:pPr marL="457200" lvl="1" indent="0">
              <a:buNone/>
            </a:pPr>
            <a:r>
              <a:rPr 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rshorb@tuitionexchange.org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   </a:t>
            </a:r>
            <a:r>
              <a:rPr lang="en-US" sz="1800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jhanson@tuitionexchange.org</a:t>
            </a:r>
          </a:p>
          <a:p>
            <a:pPr marL="457200" lvl="1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518.859.7301					402.418.1081	</a:t>
            </a:r>
          </a:p>
          <a:p>
            <a:pPr marL="457200" lvl="1" indent="0"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Kristine Lev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Suzanne LeAnce	</a:t>
            </a:r>
          </a:p>
          <a:p>
            <a:pPr marL="457200" lvl="1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of Administration		Assistant Director of Communications</a:t>
            </a:r>
          </a:p>
          <a:p>
            <a:pPr marL="457200" lvl="1" indent="0">
              <a:buNone/>
            </a:pPr>
            <a:r>
              <a:rPr 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klev@tuitionexchange.org	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sleance@tuitionexchange.org</a:t>
            </a:r>
          </a:p>
          <a:p>
            <a:pPr lvl="1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6177B-823F-3FEC-9631-76E1574C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2DA4-56B6-43AF-A0EC-3186D20A4B3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CC491-4C81-E20E-A25D-D0F07A14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0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8FDC-8185-4D8A-9B22-F2EFBC9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Website Overview –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www.Tuitionexchange.org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51F0C-303F-4DD2-8556-24FE2F5C6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0222C-A200-4162-3EEE-65FB5FE1B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" r="-2" b="-2"/>
          <a:stretch/>
        </p:blipFill>
        <p:spPr>
          <a:xfrm>
            <a:off x="677334" y="2159331"/>
            <a:ext cx="7335956" cy="3882362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805FDD4-6BB8-4A03-A856-CCF464C2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3C93D6-7EB3-464D-A882-04CB9296AB64}" type="datetime1">
              <a:rPr lang="en-US" smtClean="0"/>
              <a:t>8/9/2023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A4DAE7A-1EE5-4087-BEC9-05684591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4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173E9E3-7953-BAD0-9730-7D6AB97B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91" y="225437"/>
            <a:ext cx="8288035" cy="145561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Tuition Exchange Website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www.tuitionexchange.org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Liaison Officers Section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Families Section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0F3F76-0F93-CF16-2499-5EAA7E14C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09" y="2043462"/>
            <a:ext cx="3992875" cy="3642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350B28-0157-008D-A886-98E022BB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694" y="1360854"/>
            <a:ext cx="2691776" cy="43053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8C891-30E9-4D25-928E-DC63D91A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97" y="6041362"/>
            <a:ext cx="20185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C30CFBC-FFCE-404D-89AB-849C0CB5D4F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9C84-9024-4A9C-BF7D-66A35B80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FE5C1-7E1F-4B8D-B9BE-A265F3BDABE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DC23F5-E3FD-4EEE-C38C-A8AC6D72365C}"/>
              </a:ext>
            </a:extLst>
          </p:cNvPr>
          <p:cNvCxnSpPr>
            <a:cxnSpLocks/>
          </p:cNvCxnSpPr>
          <p:nvPr/>
        </p:nvCxnSpPr>
        <p:spPr>
          <a:xfrm>
            <a:off x="3254477" y="1360854"/>
            <a:ext cx="144505" cy="1216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C21EFF-990B-2E33-2CCA-6363EEC396C2}"/>
              </a:ext>
            </a:extLst>
          </p:cNvPr>
          <p:cNvCxnSpPr>
            <a:cxnSpLocks/>
          </p:cNvCxnSpPr>
          <p:nvPr/>
        </p:nvCxnSpPr>
        <p:spPr>
          <a:xfrm>
            <a:off x="3121891" y="1535714"/>
            <a:ext cx="3140364" cy="13254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173E9E3-7953-BAD0-9730-7D6AB97B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16" y="290227"/>
            <a:ext cx="8288035" cy="122954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Tuition Exchange Website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www.tuitionexchange.org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Liaison Officers tab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0F3F76-0F93-CF16-2499-5EAA7E14C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09" y="2043462"/>
            <a:ext cx="3992875" cy="364235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8C891-30E9-4D25-928E-DC63D91A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97" y="6041362"/>
            <a:ext cx="20185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F7C8596-E167-4E03-B0B4-D9DEFFB54965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9C84-9024-4A9C-BF7D-66A35B80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FE5C1-7E1F-4B8D-B9BE-A265F3BDABE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DC23F5-E3FD-4EEE-C38C-A8AC6D72365C}"/>
              </a:ext>
            </a:extLst>
          </p:cNvPr>
          <p:cNvCxnSpPr>
            <a:cxnSpLocks/>
          </p:cNvCxnSpPr>
          <p:nvPr/>
        </p:nvCxnSpPr>
        <p:spPr>
          <a:xfrm>
            <a:off x="2875546" y="1411282"/>
            <a:ext cx="626779" cy="1237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8E8BFB-B797-642E-4DAE-0554C2B98576}"/>
              </a:ext>
            </a:extLst>
          </p:cNvPr>
          <p:cNvSpPr txBox="1"/>
          <p:nvPr/>
        </p:nvSpPr>
        <p:spPr>
          <a:xfrm>
            <a:off x="5180502" y="739676"/>
            <a:ext cx="4763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the LIAISON OFFICERS section, TELOs will discover: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TELO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 Order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Value of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495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7528-964C-AADC-24CE-7E6AC696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Website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C5935-96CD-2309-9280-BAC8429F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17FA-150B-4103-ACDD-482CF998508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F17F-89F0-E1BD-411D-1609D454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3F936-46B8-CA21-0488-ADE87703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" y="1339767"/>
            <a:ext cx="8965247" cy="1181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B4FA54-68A8-12D3-AF3C-61185C2C6E70}"/>
              </a:ext>
            </a:extLst>
          </p:cNvPr>
          <p:cNvSpPr txBox="1"/>
          <p:nvPr/>
        </p:nvSpPr>
        <p:spPr>
          <a:xfrm>
            <a:off x="677334" y="3087329"/>
            <a:ext cx="173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login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D7911E-7815-7D17-1164-5C9AE574D1E1}"/>
              </a:ext>
            </a:extLst>
          </p:cNvPr>
          <p:cNvCxnSpPr>
            <a:cxnSpLocks/>
          </p:cNvCxnSpPr>
          <p:nvPr/>
        </p:nvCxnSpPr>
        <p:spPr>
          <a:xfrm flipV="1">
            <a:off x="1337094" y="2449902"/>
            <a:ext cx="778033" cy="707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E96B40-FE79-952E-0AD9-BB933C806C29}"/>
              </a:ext>
            </a:extLst>
          </p:cNvPr>
          <p:cNvSpPr txBox="1"/>
          <p:nvPr/>
        </p:nvSpPr>
        <p:spPr>
          <a:xfrm>
            <a:off x="4090859" y="2790299"/>
            <a:ext cx="5099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Membership List available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Families should watch the EZ-APP PODCAST before starting the TE-EZ Online App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APPLY NOW button is where the TE-EZ Online app can be found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D50A0E-10CC-EB74-0278-856FAB31EFB4}"/>
              </a:ext>
            </a:extLst>
          </p:cNvPr>
          <p:cNvCxnSpPr>
            <a:cxnSpLocks/>
          </p:cNvCxnSpPr>
          <p:nvPr/>
        </p:nvCxnSpPr>
        <p:spPr>
          <a:xfrm flipV="1">
            <a:off x="5990038" y="2449902"/>
            <a:ext cx="1234424" cy="297611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BC009D-766D-3FE1-EEC7-2E74256AA6F6}"/>
              </a:ext>
            </a:extLst>
          </p:cNvPr>
          <p:cNvCxnSpPr>
            <a:cxnSpLocks/>
          </p:cNvCxnSpPr>
          <p:nvPr/>
        </p:nvCxnSpPr>
        <p:spPr>
          <a:xfrm flipV="1">
            <a:off x="5080000" y="2449902"/>
            <a:ext cx="1016000" cy="154944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4A4AAB-3130-86D4-0D02-8378F3A37604}"/>
              </a:ext>
            </a:extLst>
          </p:cNvPr>
          <p:cNvCxnSpPr>
            <a:cxnSpLocks/>
          </p:cNvCxnSpPr>
          <p:nvPr/>
        </p:nvCxnSpPr>
        <p:spPr>
          <a:xfrm flipH="1" flipV="1">
            <a:off x="4580626" y="2449902"/>
            <a:ext cx="210752" cy="474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94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173E9E3-7953-BAD0-9730-7D6AB97B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20" y="451513"/>
            <a:ext cx="3203753" cy="1621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Tuition Exchange Website</a:t>
            </a:r>
            <a:br>
              <a:rPr lang="en-US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www.tuitionexchange.org</a:t>
            </a:r>
            <a:br>
              <a:rPr lang="en-US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Families Section</a:t>
            </a:r>
          </a:p>
        </p:txBody>
      </p:sp>
      <p:pic>
        <p:nvPicPr>
          <p:cNvPr id="8" name="Picture 7" descr="A hand holding a key">
            <a:extLst>
              <a:ext uri="{FF2B5EF4-FFF2-40B4-BE49-F238E27FC236}">
                <a16:creationId xmlns:a16="http://schemas.microsoft.com/office/drawing/2014/main" id="{42219897-61D0-2FC2-29A3-A30B17701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2021" y="3816346"/>
            <a:ext cx="3603591" cy="2090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7E1CF0-0381-6574-4E2F-A8C180EA4F21}"/>
              </a:ext>
            </a:extLst>
          </p:cNvPr>
          <p:cNvSpPr txBox="1"/>
          <p:nvPr/>
        </p:nvSpPr>
        <p:spPr>
          <a:xfrm>
            <a:off x="4558539" y="2114816"/>
            <a:ext cx="34175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your employees to take the tour. Most questions are answered inside the Family Section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8C891-30E9-4D25-928E-DC63D91A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97" y="6041362"/>
            <a:ext cx="20185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F794BC3-93EC-4995-AE52-CB441738A739}" type="datetime1">
              <a:rPr lang="en-US" smtClean="0"/>
              <a:t>8/9/2023</a:t>
            </a:fld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E350B28-0157-008D-A886-98E022BBD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66" y="887412"/>
            <a:ext cx="2639622" cy="49030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9C84-9024-4A9C-BF7D-66A35B80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FE5C1-7E1F-4B8D-B9BE-A265F3BDABE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85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17DB4B-DD7C-4AF4-8AB9-8272001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TELO Portal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Writing an appointment on a paper agenda">
            <a:extLst>
              <a:ext uri="{FF2B5EF4-FFF2-40B4-BE49-F238E27FC236}">
                <a16:creationId xmlns:a16="http://schemas.microsoft.com/office/drawing/2014/main" id="{4E348A1C-44BA-4383-BD1E-D2FD2F79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0466" b="-1"/>
          <a:stretch/>
        </p:blipFill>
        <p:spPr>
          <a:xfrm>
            <a:off x="888604" y="1321902"/>
            <a:ext cx="3765692" cy="42221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A84B-CAB1-4F26-A0BF-F6AA5DBF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22ABF19-7637-4D97-B1AD-D086E71BCA79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E4CD1-B506-4958-B752-0F69EC8B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42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5647</TotalTime>
  <Words>1875</Words>
  <Application>Microsoft Office PowerPoint</Application>
  <PresentationFormat>Widescreen</PresentationFormat>
  <Paragraphs>279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Open Sans</vt:lpstr>
      <vt:lpstr>Open Sans Light</vt:lpstr>
      <vt:lpstr>Trebuchet MS</vt:lpstr>
      <vt:lpstr>Wingdings</vt:lpstr>
      <vt:lpstr>Wingdings 3</vt:lpstr>
      <vt:lpstr>Facet</vt:lpstr>
      <vt:lpstr>Tuition Exchange 102</vt:lpstr>
      <vt:lpstr>New TE Liaison Officer  (TELO)  Training Series Details</vt:lpstr>
      <vt:lpstr>Today’s Focus</vt:lpstr>
      <vt:lpstr>TE Website Overview –  www.Tuitionexchange.org</vt:lpstr>
      <vt:lpstr>Tuition Exchange Website www.tuitionexchange.org  Liaison Officers Section  Families Section</vt:lpstr>
      <vt:lpstr>Tuition Exchange Website www.tuitionexchange.org  Liaison Officers tab</vt:lpstr>
      <vt:lpstr>TE Website Overview</vt:lpstr>
      <vt:lpstr>Tuition Exchange Website www.tuitionexchange.org  Families Section</vt:lpstr>
      <vt:lpstr>TELO Portal</vt:lpstr>
      <vt:lpstr>TELO website</vt:lpstr>
      <vt:lpstr>Logging in to the TELO Portal</vt:lpstr>
      <vt:lpstr>Institution Account Menu</vt:lpstr>
      <vt:lpstr>Inside the TELO Portal</vt:lpstr>
      <vt:lpstr>Membership Dues</vt:lpstr>
      <vt:lpstr>When paying by check, please allow 14 days for processing</vt:lpstr>
      <vt:lpstr>Where Do I Update the School Profile?</vt:lpstr>
      <vt:lpstr>Processing Reminders inside Institution Information </vt:lpstr>
      <vt:lpstr>Annual Mandatory Updates inside  Institution Account</vt:lpstr>
      <vt:lpstr>Annual Mandatory updates inside Institution Account</vt:lpstr>
      <vt:lpstr>Annual Mandatory Review inside Mandatory Institutional Profile</vt:lpstr>
      <vt:lpstr>PowerPoint Presentation</vt:lpstr>
      <vt:lpstr>PowerPoint Presentation</vt:lpstr>
      <vt:lpstr>TELO Options</vt:lpstr>
      <vt:lpstr>TE-EZ Online application</vt:lpstr>
      <vt:lpstr>EXPORT TELO and the  TE-EZ Online App</vt:lpstr>
      <vt:lpstr>TE-EZ Online App</vt:lpstr>
      <vt:lpstr>TE-EZ Online App EXPORT  process</vt:lpstr>
      <vt:lpstr>TE-EZ Online App IMPORT process</vt:lpstr>
      <vt:lpstr>TE-EZ Online apps can be tracked by the student  The tracking details require information to be entered exactly as it was submitted on the TE-EZ Online app  Typical applicant error issues include the student’s birthdate and email address   TELO can share a copy of the app with the student upon request </vt:lpstr>
      <vt:lpstr>New Student Application Status</vt:lpstr>
      <vt:lpstr>Sharing a copy of the TE-EZ Online app with the student*</vt:lpstr>
      <vt:lpstr>Import Students – New &amp; Continuing</vt:lpstr>
      <vt:lpstr>TE Central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Exchange 102</dc:title>
  <dc:creator>janet dodson</dc:creator>
  <cp:lastModifiedBy>Suzanne LeAnce</cp:lastModifiedBy>
  <cp:revision>66</cp:revision>
  <cp:lastPrinted>2021-10-29T20:37:23Z</cp:lastPrinted>
  <dcterms:created xsi:type="dcterms:W3CDTF">2018-11-02T16:29:41Z</dcterms:created>
  <dcterms:modified xsi:type="dcterms:W3CDTF">2023-08-09T20:53:20Z</dcterms:modified>
</cp:coreProperties>
</file>