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9" r:id="rId3"/>
    <p:sldId id="266" r:id="rId4"/>
    <p:sldId id="260" r:id="rId5"/>
    <p:sldId id="265" r:id="rId6"/>
    <p:sldId id="267" r:id="rId7"/>
    <p:sldId id="261" r:id="rId8"/>
    <p:sldId id="262" r:id="rId9"/>
    <p:sldId id="263" r:id="rId10"/>
    <p:sldId id="268" r:id="rId11"/>
    <p:sldId id="269" r:id="rId12"/>
    <p:sldId id="271" r:id="rId13"/>
    <p:sldId id="272" r:id="rId14"/>
    <p:sldId id="273" r:id="rId15"/>
    <p:sldId id="275" r:id="rId16"/>
    <p:sldId id="276" r:id="rId17"/>
    <p:sldId id="277" r:id="rId18"/>
    <p:sldId id="279" r:id="rId19"/>
    <p:sldId id="280" r:id="rId20"/>
    <p:sldId id="281" r:id="rId2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odson" initials="JD" lastIdx="0" clrIdx="0">
    <p:extLst>
      <p:ext uri="{19B8F6BF-5375-455C-9EA6-DF929625EA0E}">
        <p15:presenceInfo xmlns:p15="http://schemas.microsoft.com/office/powerpoint/2012/main" userId="Janet Do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103" d="100"/>
          <a:sy n="103" d="100"/>
        </p:scale>
        <p:origin x="6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3A14-4752-4A2A-90C8-72E1D24CCA44}"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99E4DBFA-5C72-41B8-B1F5-C11BDCFF2D10}">
      <dgm:prSet/>
      <dgm:spPr/>
      <dgm:t>
        <a:bodyPr/>
        <a:lstStyle/>
        <a:p>
          <a:r>
            <a:rPr lang="en-US"/>
            <a:t>Timing of Export approval is up to the EXPORT TELO or FACHEX Administrator.</a:t>
          </a:r>
        </a:p>
      </dgm:t>
    </dgm:pt>
    <dgm:pt modelId="{ECC330B8-787A-47F6-BE6F-A242252242DB}" type="parTrans" cxnId="{3F2EEB6A-B8D9-49B0-BC3B-FEEDF3C60C47}">
      <dgm:prSet/>
      <dgm:spPr/>
      <dgm:t>
        <a:bodyPr/>
        <a:lstStyle/>
        <a:p>
          <a:endParaRPr lang="en-US"/>
        </a:p>
      </dgm:t>
    </dgm:pt>
    <dgm:pt modelId="{046BB934-220B-4627-BEF1-61710CD80423}" type="sibTrans" cxnId="{3F2EEB6A-B8D9-49B0-BC3B-FEEDF3C60C47}">
      <dgm:prSet/>
      <dgm:spPr/>
      <dgm:t>
        <a:bodyPr/>
        <a:lstStyle/>
        <a:p>
          <a:endParaRPr lang="en-US"/>
        </a:p>
      </dgm:t>
    </dgm:pt>
    <dgm:pt modelId="{4DBFD320-120F-4B6D-BAF2-82D336C3388C}">
      <dgm:prSet/>
      <dgm:spPr/>
      <dgm:t>
        <a:bodyPr/>
        <a:lstStyle/>
        <a:p>
          <a:r>
            <a:rPr lang="en-US"/>
            <a:t>It is important that your student submits all admissions applications and required documents timely to the schools where the EZ app is submitted.</a:t>
          </a:r>
        </a:p>
      </dgm:t>
    </dgm:pt>
    <dgm:pt modelId="{6491DEA3-1CD4-4101-8588-C1FEE537DFAF}" type="parTrans" cxnId="{1688C826-3D03-4E57-AB72-74A63A3E05BA}">
      <dgm:prSet/>
      <dgm:spPr/>
      <dgm:t>
        <a:bodyPr/>
        <a:lstStyle/>
        <a:p>
          <a:endParaRPr lang="en-US"/>
        </a:p>
      </dgm:t>
    </dgm:pt>
    <dgm:pt modelId="{EB868A4A-A71B-4EE7-9FD3-7173BED25FD4}" type="sibTrans" cxnId="{1688C826-3D03-4E57-AB72-74A63A3E05BA}">
      <dgm:prSet/>
      <dgm:spPr/>
      <dgm:t>
        <a:bodyPr/>
        <a:lstStyle/>
        <a:p>
          <a:endParaRPr lang="en-US"/>
        </a:p>
      </dgm:t>
    </dgm:pt>
    <dgm:pt modelId="{C8CC02E8-170C-4E28-B020-6C83F2530D53}">
      <dgm:prSet/>
      <dgm:spPr/>
      <dgm:t>
        <a:bodyPr/>
        <a:lstStyle/>
        <a:p>
          <a:r>
            <a:rPr lang="en-US"/>
            <a:t>Generally TE or FACHEX applications not having a corresponding admissions application are not reviewed or offered any Exchange funding opportunities.</a:t>
          </a:r>
        </a:p>
      </dgm:t>
    </dgm:pt>
    <dgm:pt modelId="{655597A3-C50D-46FF-9612-B7EBB6CA0EA2}" type="parTrans" cxnId="{FE7D9836-FE93-430B-BF50-07C369EFD8D0}">
      <dgm:prSet/>
      <dgm:spPr/>
      <dgm:t>
        <a:bodyPr/>
        <a:lstStyle/>
        <a:p>
          <a:endParaRPr lang="en-US"/>
        </a:p>
      </dgm:t>
    </dgm:pt>
    <dgm:pt modelId="{32C533FF-A007-41D2-B38E-CDEB1FCE3234}" type="sibTrans" cxnId="{FE7D9836-FE93-430B-BF50-07C369EFD8D0}">
      <dgm:prSet/>
      <dgm:spPr/>
      <dgm:t>
        <a:bodyPr/>
        <a:lstStyle/>
        <a:p>
          <a:endParaRPr lang="en-US"/>
        </a:p>
      </dgm:t>
    </dgm:pt>
    <dgm:pt modelId="{2384E1C8-86F4-4293-80F8-CD7AB8A69662}" type="pres">
      <dgm:prSet presAssocID="{C3A03A14-4752-4A2A-90C8-72E1D24CCA44}" presName="root" presStyleCnt="0">
        <dgm:presLayoutVars>
          <dgm:dir/>
          <dgm:resizeHandles val="exact"/>
        </dgm:presLayoutVars>
      </dgm:prSet>
      <dgm:spPr/>
    </dgm:pt>
    <dgm:pt modelId="{EB8E16CF-921B-4E1B-846A-096C98CB8524}" type="pres">
      <dgm:prSet presAssocID="{99E4DBFA-5C72-41B8-B1F5-C11BDCFF2D10}" presName="compNode" presStyleCnt="0"/>
      <dgm:spPr/>
    </dgm:pt>
    <dgm:pt modelId="{6558CB45-CBAD-4742-B268-B92C3B994DAD}" type="pres">
      <dgm:prSet presAssocID="{99E4DBFA-5C72-41B8-B1F5-C11BDCFF2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8E1D4DD-ECC0-4C68-AFA7-7B2D872CAC75}" type="pres">
      <dgm:prSet presAssocID="{99E4DBFA-5C72-41B8-B1F5-C11BDCFF2D10}" presName="spaceRect" presStyleCnt="0"/>
      <dgm:spPr/>
    </dgm:pt>
    <dgm:pt modelId="{A31D30D0-DDD1-4787-B1FB-F1B6427EE89C}" type="pres">
      <dgm:prSet presAssocID="{99E4DBFA-5C72-41B8-B1F5-C11BDCFF2D10}" presName="textRect" presStyleLbl="revTx" presStyleIdx="0" presStyleCnt="3">
        <dgm:presLayoutVars>
          <dgm:chMax val="1"/>
          <dgm:chPref val="1"/>
        </dgm:presLayoutVars>
      </dgm:prSet>
      <dgm:spPr/>
    </dgm:pt>
    <dgm:pt modelId="{61D9CE5B-5AC8-467D-A397-505B9811357B}" type="pres">
      <dgm:prSet presAssocID="{046BB934-220B-4627-BEF1-61710CD80423}" presName="sibTrans" presStyleCnt="0"/>
      <dgm:spPr/>
    </dgm:pt>
    <dgm:pt modelId="{7EDF7A99-FEDC-47DE-8794-085AC409111D}" type="pres">
      <dgm:prSet presAssocID="{4DBFD320-120F-4B6D-BAF2-82D336C3388C}" presName="compNode" presStyleCnt="0"/>
      <dgm:spPr/>
    </dgm:pt>
    <dgm:pt modelId="{0DC38502-BC1F-4656-BBEF-FF8C0A6D8EBE}" type="pres">
      <dgm:prSet presAssocID="{4DBFD320-120F-4B6D-BAF2-82D336C338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42E67BC4-C53E-4BD6-93B9-70C58195FB2D}" type="pres">
      <dgm:prSet presAssocID="{4DBFD320-120F-4B6D-BAF2-82D336C3388C}" presName="spaceRect" presStyleCnt="0"/>
      <dgm:spPr/>
    </dgm:pt>
    <dgm:pt modelId="{CA87FEF0-591A-4785-8781-44ECA2107D20}" type="pres">
      <dgm:prSet presAssocID="{4DBFD320-120F-4B6D-BAF2-82D336C3388C}" presName="textRect" presStyleLbl="revTx" presStyleIdx="1" presStyleCnt="3">
        <dgm:presLayoutVars>
          <dgm:chMax val="1"/>
          <dgm:chPref val="1"/>
        </dgm:presLayoutVars>
      </dgm:prSet>
      <dgm:spPr/>
    </dgm:pt>
    <dgm:pt modelId="{EB16F5EF-4BD2-429E-A20B-9110442F7C90}" type="pres">
      <dgm:prSet presAssocID="{EB868A4A-A71B-4EE7-9FD3-7173BED25FD4}" presName="sibTrans" presStyleCnt="0"/>
      <dgm:spPr/>
    </dgm:pt>
    <dgm:pt modelId="{A391FAE9-E0D1-4107-A85D-DF285654F5FC}" type="pres">
      <dgm:prSet presAssocID="{C8CC02E8-170C-4E28-B020-6C83F2530D53}" presName="compNode" presStyleCnt="0"/>
      <dgm:spPr/>
    </dgm:pt>
    <dgm:pt modelId="{B2737CCF-34FF-4F15-9AF0-009B55F96ED7}" type="pres">
      <dgm:prSet presAssocID="{C8CC02E8-170C-4E28-B020-6C83F2530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B55E0ECC-8B17-4BA0-8430-9AE9DBF08B1F}" type="pres">
      <dgm:prSet presAssocID="{C8CC02E8-170C-4E28-B020-6C83F2530D53}" presName="spaceRect" presStyleCnt="0"/>
      <dgm:spPr/>
    </dgm:pt>
    <dgm:pt modelId="{86CA2946-E4B1-437E-BFD1-F2ADB79CE6A8}" type="pres">
      <dgm:prSet presAssocID="{C8CC02E8-170C-4E28-B020-6C83F2530D53}" presName="textRect" presStyleLbl="revTx" presStyleIdx="2" presStyleCnt="3">
        <dgm:presLayoutVars>
          <dgm:chMax val="1"/>
          <dgm:chPref val="1"/>
        </dgm:presLayoutVars>
      </dgm:prSet>
      <dgm:spPr/>
    </dgm:pt>
  </dgm:ptLst>
  <dgm:cxnLst>
    <dgm:cxn modelId="{1688C826-3D03-4E57-AB72-74A63A3E05BA}" srcId="{C3A03A14-4752-4A2A-90C8-72E1D24CCA44}" destId="{4DBFD320-120F-4B6D-BAF2-82D336C3388C}" srcOrd="1" destOrd="0" parTransId="{6491DEA3-1CD4-4101-8588-C1FEE537DFAF}" sibTransId="{EB868A4A-A71B-4EE7-9FD3-7173BED25FD4}"/>
    <dgm:cxn modelId="{ABB0B330-06CE-40E4-A390-0E1A4855AD90}" type="presOf" srcId="{C8CC02E8-170C-4E28-B020-6C83F2530D53}" destId="{86CA2946-E4B1-437E-BFD1-F2ADB79CE6A8}" srcOrd="0" destOrd="0" presId="urn:microsoft.com/office/officeart/2018/2/layout/IconLabelList"/>
    <dgm:cxn modelId="{FE7D9836-FE93-430B-BF50-07C369EFD8D0}" srcId="{C3A03A14-4752-4A2A-90C8-72E1D24CCA44}" destId="{C8CC02E8-170C-4E28-B020-6C83F2530D53}" srcOrd="2" destOrd="0" parTransId="{655597A3-C50D-46FF-9612-B7EBB6CA0EA2}" sibTransId="{32C533FF-A007-41D2-B38E-CDEB1FCE3234}"/>
    <dgm:cxn modelId="{3F2EEB6A-B8D9-49B0-BC3B-FEEDF3C60C47}" srcId="{C3A03A14-4752-4A2A-90C8-72E1D24CCA44}" destId="{99E4DBFA-5C72-41B8-B1F5-C11BDCFF2D10}" srcOrd="0" destOrd="0" parTransId="{ECC330B8-787A-47F6-BE6F-A242252242DB}" sibTransId="{046BB934-220B-4627-BEF1-61710CD80423}"/>
    <dgm:cxn modelId="{F3870DA5-30FA-4288-AB5C-320A758162DF}" type="presOf" srcId="{99E4DBFA-5C72-41B8-B1F5-C11BDCFF2D10}" destId="{A31D30D0-DDD1-4787-B1FB-F1B6427EE89C}" srcOrd="0" destOrd="0" presId="urn:microsoft.com/office/officeart/2018/2/layout/IconLabelList"/>
    <dgm:cxn modelId="{A4A8B2B4-415E-4606-AAD4-B98EDB63D9D7}" type="presOf" srcId="{4DBFD320-120F-4B6D-BAF2-82D336C3388C}" destId="{CA87FEF0-591A-4785-8781-44ECA2107D20}" srcOrd="0" destOrd="0" presId="urn:microsoft.com/office/officeart/2018/2/layout/IconLabelList"/>
    <dgm:cxn modelId="{203CE7D1-AE3E-4329-BC0A-720814BB420D}" type="presOf" srcId="{C3A03A14-4752-4A2A-90C8-72E1D24CCA44}" destId="{2384E1C8-86F4-4293-80F8-CD7AB8A69662}" srcOrd="0" destOrd="0" presId="urn:microsoft.com/office/officeart/2018/2/layout/IconLabelList"/>
    <dgm:cxn modelId="{7CCEB91E-98B5-49D0-BD78-B75FEB5BE641}" type="presParOf" srcId="{2384E1C8-86F4-4293-80F8-CD7AB8A69662}" destId="{EB8E16CF-921B-4E1B-846A-096C98CB8524}" srcOrd="0" destOrd="0" presId="urn:microsoft.com/office/officeart/2018/2/layout/IconLabelList"/>
    <dgm:cxn modelId="{6334D6ED-EB37-4921-81B4-530AC5F658BF}" type="presParOf" srcId="{EB8E16CF-921B-4E1B-846A-096C98CB8524}" destId="{6558CB45-CBAD-4742-B268-B92C3B994DAD}" srcOrd="0" destOrd="0" presId="urn:microsoft.com/office/officeart/2018/2/layout/IconLabelList"/>
    <dgm:cxn modelId="{5AA806B2-23F3-475C-BDF6-3C5E034A4447}" type="presParOf" srcId="{EB8E16CF-921B-4E1B-846A-096C98CB8524}" destId="{48E1D4DD-ECC0-4C68-AFA7-7B2D872CAC75}" srcOrd="1" destOrd="0" presId="urn:microsoft.com/office/officeart/2018/2/layout/IconLabelList"/>
    <dgm:cxn modelId="{BDCE9BB8-C06E-4042-8138-8B2FA0BDC0D8}" type="presParOf" srcId="{EB8E16CF-921B-4E1B-846A-096C98CB8524}" destId="{A31D30D0-DDD1-4787-B1FB-F1B6427EE89C}" srcOrd="2" destOrd="0" presId="urn:microsoft.com/office/officeart/2018/2/layout/IconLabelList"/>
    <dgm:cxn modelId="{BA46DDAF-8EAA-4CF7-BFCE-BE1B67D2195D}" type="presParOf" srcId="{2384E1C8-86F4-4293-80F8-CD7AB8A69662}" destId="{61D9CE5B-5AC8-467D-A397-505B9811357B}" srcOrd="1" destOrd="0" presId="urn:microsoft.com/office/officeart/2018/2/layout/IconLabelList"/>
    <dgm:cxn modelId="{FC961843-33D4-4863-9DA0-5622479EBC29}" type="presParOf" srcId="{2384E1C8-86F4-4293-80F8-CD7AB8A69662}" destId="{7EDF7A99-FEDC-47DE-8794-085AC409111D}" srcOrd="2" destOrd="0" presId="urn:microsoft.com/office/officeart/2018/2/layout/IconLabelList"/>
    <dgm:cxn modelId="{115DACAD-AA7A-421A-9E18-DA04E9DCA112}" type="presParOf" srcId="{7EDF7A99-FEDC-47DE-8794-085AC409111D}" destId="{0DC38502-BC1F-4656-BBEF-FF8C0A6D8EBE}" srcOrd="0" destOrd="0" presId="urn:microsoft.com/office/officeart/2018/2/layout/IconLabelList"/>
    <dgm:cxn modelId="{A94410FA-DFC8-439E-A843-1E548DCBF2D0}" type="presParOf" srcId="{7EDF7A99-FEDC-47DE-8794-085AC409111D}" destId="{42E67BC4-C53E-4BD6-93B9-70C58195FB2D}" srcOrd="1" destOrd="0" presId="urn:microsoft.com/office/officeart/2018/2/layout/IconLabelList"/>
    <dgm:cxn modelId="{4CB4E2A0-3570-443F-A2A3-0FB93A1CA5BD}" type="presParOf" srcId="{7EDF7A99-FEDC-47DE-8794-085AC409111D}" destId="{CA87FEF0-591A-4785-8781-44ECA2107D20}" srcOrd="2" destOrd="0" presId="urn:microsoft.com/office/officeart/2018/2/layout/IconLabelList"/>
    <dgm:cxn modelId="{9E52F1A8-3B7C-4416-AE66-427CC5F738BB}" type="presParOf" srcId="{2384E1C8-86F4-4293-80F8-CD7AB8A69662}" destId="{EB16F5EF-4BD2-429E-A20B-9110442F7C90}" srcOrd="3" destOrd="0" presId="urn:microsoft.com/office/officeart/2018/2/layout/IconLabelList"/>
    <dgm:cxn modelId="{58EC10A5-C176-4695-AB93-DAB6A2A28684}" type="presParOf" srcId="{2384E1C8-86F4-4293-80F8-CD7AB8A69662}" destId="{A391FAE9-E0D1-4107-A85D-DF285654F5FC}" srcOrd="4" destOrd="0" presId="urn:microsoft.com/office/officeart/2018/2/layout/IconLabelList"/>
    <dgm:cxn modelId="{8162AB72-E990-4798-85F7-669D7767EFAB}" type="presParOf" srcId="{A391FAE9-E0D1-4107-A85D-DF285654F5FC}" destId="{B2737CCF-34FF-4F15-9AF0-009B55F96ED7}" srcOrd="0" destOrd="0" presId="urn:microsoft.com/office/officeart/2018/2/layout/IconLabelList"/>
    <dgm:cxn modelId="{6AC235BD-E8E1-4483-9BD9-1613F36DA5C0}" type="presParOf" srcId="{A391FAE9-E0D1-4107-A85D-DF285654F5FC}" destId="{B55E0ECC-8B17-4BA0-8430-9AE9DBF08B1F}" srcOrd="1" destOrd="0" presId="urn:microsoft.com/office/officeart/2018/2/layout/IconLabelList"/>
    <dgm:cxn modelId="{5F1C4280-FC81-4240-9609-B69D2047CEB2}" type="presParOf" srcId="{A391FAE9-E0D1-4107-A85D-DF285654F5FC}" destId="{86CA2946-E4B1-437E-BFD1-F2ADB79CE6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CB45-CBAD-4742-B268-B92C3B994DAD}">
      <dsp:nvSpPr>
        <dsp:cNvPr id="0" name=""/>
        <dsp:cNvSpPr/>
      </dsp:nvSpPr>
      <dsp:spPr>
        <a:xfrm>
          <a:off x="916987" y="534201"/>
          <a:ext cx="1444246" cy="1444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31D30D0-DDD1-4787-B1FB-F1B6427EE89C}">
      <dsp:nvSpPr>
        <dsp:cNvPr id="0" name=""/>
        <dsp:cNvSpPr/>
      </dsp:nvSpPr>
      <dsp:spPr>
        <a:xfrm>
          <a:off x="34391"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Timing of Export approval is up to the EXPORT TELO or FACHEX Administrator.</a:t>
          </a:r>
        </a:p>
      </dsp:txBody>
      <dsp:txXfrm>
        <a:off x="34391" y="2360536"/>
        <a:ext cx="3209437" cy="720000"/>
      </dsp:txXfrm>
    </dsp:sp>
    <dsp:sp modelId="{0DC38502-BC1F-4656-BBEF-FF8C0A6D8EBE}">
      <dsp:nvSpPr>
        <dsp:cNvPr id="0" name=""/>
        <dsp:cNvSpPr/>
      </dsp:nvSpPr>
      <dsp:spPr>
        <a:xfrm>
          <a:off x="4688076" y="534201"/>
          <a:ext cx="1444246" cy="1444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A87FEF0-591A-4785-8781-44ECA2107D20}">
      <dsp:nvSpPr>
        <dsp:cNvPr id="0" name=""/>
        <dsp:cNvSpPr/>
      </dsp:nvSpPr>
      <dsp:spPr>
        <a:xfrm>
          <a:off x="3805480"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It is important that your student submits all admissions applications and required documents timely to the schools where the EZ app is submitted.</a:t>
          </a:r>
        </a:p>
      </dsp:txBody>
      <dsp:txXfrm>
        <a:off x="3805480" y="2360536"/>
        <a:ext cx="3209437" cy="720000"/>
      </dsp:txXfrm>
    </dsp:sp>
    <dsp:sp modelId="{B2737CCF-34FF-4F15-9AF0-009B55F96ED7}">
      <dsp:nvSpPr>
        <dsp:cNvPr id="0" name=""/>
        <dsp:cNvSpPr/>
      </dsp:nvSpPr>
      <dsp:spPr>
        <a:xfrm>
          <a:off x="8459164" y="534201"/>
          <a:ext cx="1444246" cy="1444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6CA2946-E4B1-437E-BFD1-F2ADB79CE6A8}">
      <dsp:nvSpPr>
        <dsp:cNvPr id="0" name=""/>
        <dsp:cNvSpPr/>
      </dsp:nvSpPr>
      <dsp:spPr>
        <a:xfrm>
          <a:off x="7576569"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Generally TE or FACHEX applications not having a corresponding admissions application are not reviewed or offered any Exchange funding opportunities.</a:t>
          </a:r>
        </a:p>
      </dsp:txBody>
      <dsp:txXfrm>
        <a:off x="7576569" y="2360536"/>
        <a:ext cx="32094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5C20BB3-3CCB-4FE5-991B-82F6BCB48AF3}" type="datetimeFigureOut">
              <a:rPr lang="en-US" smtClean="0"/>
              <a:t>10/25/2018</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5960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364665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133178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34596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225490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314815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2018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300996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dirty="0"/>
          </a:p>
        </p:txBody>
      </p:sp>
    </p:spTree>
    <p:extLst>
      <p:ext uri="{BB962C8B-B14F-4D97-AF65-F5344CB8AC3E}">
        <p14:creationId xmlns:p14="http://schemas.microsoft.com/office/powerpoint/2010/main" val="215448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357279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2847019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19</a:t>
            </a:fld>
            <a:endParaRPr lang="en-US" dirty="0"/>
          </a:p>
        </p:txBody>
      </p:sp>
    </p:spTree>
    <p:extLst>
      <p:ext uri="{BB962C8B-B14F-4D97-AF65-F5344CB8AC3E}">
        <p14:creationId xmlns:p14="http://schemas.microsoft.com/office/powerpoint/2010/main" val="242882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34032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85217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22576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424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243562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75098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2683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36340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427290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C1F3B-AA80-440F-8E63-4CC881C4A5E7}"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1BE615B-F2B1-42CC-9BF4-74644FD3D70C}" type="datetime1">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7745644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8005939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58274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16101078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94098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5616786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686F-E511-4864-8418-246F892C59EE}"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44522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C8140-3546-4325-9B65-EAB0DCA49E72}"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8540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0FBE3-4410-4A55-9915-8E6BA6A84421}"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5819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9D9987-0B37-44DD-904E-808FDF6F7341}" type="datetime1">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74206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023E0-2639-45CD-BBEB-17360F5DB124}"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9837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876FE-FC8A-460D-95A0-03315EBCEB8C}" type="datetime1">
              <a:rPr lang="en-US" smtClean="0"/>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10576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DCBC4-E1E2-4F52-B6CD-BBA9C3A0AC4D}" type="datetime1">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82995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A1C-E13C-4005-AD6B-40EB15D52A4B}" type="datetime1">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27009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EB20A5-BE0F-4A5D-8545-738E2ABB972B}"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4061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FE69FB-10F9-4160-AFD1-74DF664FE8AC}" type="datetime1">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7986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BE615B-F2B1-42CC-9BF4-74644FD3D70C}" type="datetime1">
              <a:rPr lang="en-US" smtClean="0"/>
              <a:t>10/25/2018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52CBF5-17B8-4387-88A6-ABF9F8C64D5A}" type="slidenum">
              <a:rPr lang="en-US" smtClean="0"/>
              <a:t>‹#›</a:t>
            </a:fld>
            <a:endParaRPr lang="en-US" dirty="0"/>
          </a:p>
        </p:txBody>
      </p:sp>
    </p:spTree>
    <p:extLst>
      <p:ext uri="{BB962C8B-B14F-4D97-AF65-F5344CB8AC3E}">
        <p14:creationId xmlns:p14="http://schemas.microsoft.com/office/powerpoint/2010/main" val="32452815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info@tuitionexchange.org" TargetMode="External"/><Relationship Id="rId4" Type="http://schemas.openxmlformats.org/officeDocument/2006/relationships/hyperlink" Target="mailto:klev@tuitionexchange.org;rshorb@tuitionexchang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telo.tuitionexchange.org/fachexschools.cfm" TargetMode="External"/><Relationship Id="rId4" Type="http://schemas.openxmlformats.org/officeDocument/2006/relationships/hyperlink" Target="https://telo.tuitionexchange.org/schools.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lo.tuitionexchange.org/apply.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telo.tuitionexchange.org/school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elo.tuitionexchange.org/fachexschools.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afsa.e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84212" y="685799"/>
            <a:ext cx="9678988" cy="3673474"/>
          </a:xfrm>
        </p:spPr>
        <p:txBody>
          <a:bodyPr>
            <a:normAutofit/>
          </a:bodyPr>
          <a:lstStyle/>
          <a:p>
            <a:r>
              <a:rPr lang="en-US" sz="6000">
                <a:solidFill>
                  <a:schemeClr val="tx2"/>
                </a:solidFill>
              </a:rPr>
              <a:t>EZ – App How to…</a:t>
            </a:r>
            <a:br>
              <a:rPr lang="en-US" sz="6000">
                <a:solidFill>
                  <a:schemeClr val="tx2"/>
                </a:solidFill>
              </a:rPr>
            </a:br>
            <a:r>
              <a:rPr lang="en-US" sz="6000">
                <a:solidFill>
                  <a:schemeClr val="tx2"/>
                </a:solidFill>
              </a:rPr>
              <a:t>A guide for families</a:t>
            </a:r>
          </a:p>
        </p:txBody>
      </p:sp>
      <p:sp>
        <p:nvSpPr>
          <p:cNvPr id="3" name="Content Placeholder 2"/>
          <p:cNvSpPr>
            <a:spLocks noGrp="1"/>
          </p:cNvSpPr>
          <p:nvPr>
            <p:ph type="subTitle" idx="1"/>
          </p:nvPr>
        </p:nvSpPr>
        <p:spPr>
          <a:xfrm>
            <a:off x="684212" y="4648198"/>
            <a:ext cx="7005742" cy="1143002"/>
          </a:xfrm>
        </p:spPr>
        <p:txBody>
          <a:bodyPr>
            <a:normAutofit/>
          </a:bodyPr>
          <a:lstStyle/>
          <a:p>
            <a:r>
              <a:rPr lang="en-US">
                <a:solidFill>
                  <a:schemeClr val="tx1">
                    <a:alpha val="80000"/>
                  </a:schemeClr>
                </a:solidFill>
              </a:rPr>
              <a:t>Available for Tuition Exchange and FACHEX families</a:t>
            </a:r>
          </a:p>
        </p:txBody>
      </p:sp>
      <p:sp>
        <p:nvSpPr>
          <p:cNvPr id="4" name="Slide Number Placeholder 3">
            <a:extLst>
              <a:ext uri="{FF2B5EF4-FFF2-40B4-BE49-F238E27FC236}">
                <a16:creationId xmlns:a16="http://schemas.microsoft.com/office/drawing/2014/main" id="{831037EB-718F-4121-9934-3D40AA4D63D5}"/>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9126615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088" y="2210462"/>
            <a:ext cx="5676637" cy="3463951"/>
          </a:xfrm>
        </p:spPr>
        <p:txBody>
          <a:bodyPr anchor="ctr">
            <a:normAutofit/>
          </a:bodyPr>
          <a:lstStyle/>
          <a:p>
            <a:r>
              <a:rPr lang="en-US" sz="1800" dirty="0"/>
              <a:t>The EZ-application is found at: </a:t>
            </a:r>
            <a:r>
              <a:rPr lang="en-US" sz="1800" dirty="0">
                <a:hlinkClick r:id="rId3"/>
              </a:rPr>
              <a:t>www.tuitionexchange.org</a:t>
            </a:r>
            <a:endParaRPr lang="en-US" sz="1800" dirty="0"/>
          </a:p>
          <a:p>
            <a:r>
              <a:rPr lang="en-US" sz="1800" dirty="0"/>
              <a:t>Select the Families option and click on the carrot to the right of the “s”; </a:t>
            </a:r>
          </a:p>
          <a:p>
            <a:r>
              <a:rPr lang="en-US" sz="1800" dirty="0"/>
              <a:t>Select Online application option.</a:t>
            </a:r>
          </a:p>
          <a:p>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10</a:t>
            </a:fld>
            <a:endParaRPr lang="en-US" dirty="0"/>
          </a:p>
        </p:txBody>
      </p:sp>
      <p:pic>
        <p:nvPicPr>
          <p:cNvPr id="4" name="Picture 3">
            <a:extLst>
              <a:ext uri="{FF2B5EF4-FFF2-40B4-BE49-F238E27FC236}">
                <a16:creationId xmlns:a16="http://schemas.microsoft.com/office/drawing/2014/main" id="{871BEBB5-1982-494D-A1B9-464A8761AF95}"/>
              </a:ext>
            </a:extLst>
          </p:cNvPr>
          <p:cNvPicPr>
            <a:picLocks noChangeAspect="1"/>
          </p:cNvPicPr>
          <p:nvPr/>
        </p:nvPicPr>
        <p:blipFill>
          <a:blip r:embed="rId4"/>
          <a:stretch>
            <a:fillRect/>
          </a:stretch>
        </p:blipFill>
        <p:spPr>
          <a:xfrm>
            <a:off x="4251277" y="528409"/>
            <a:ext cx="2943225" cy="2000231"/>
          </a:xfrm>
          <a:prstGeom prst="rect">
            <a:avLst/>
          </a:prstGeom>
        </p:spPr>
      </p:pic>
      <p:cxnSp>
        <p:nvCxnSpPr>
          <p:cNvPr id="6" name="Straight Arrow Connector 5">
            <a:extLst>
              <a:ext uri="{FF2B5EF4-FFF2-40B4-BE49-F238E27FC236}">
                <a16:creationId xmlns:a16="http://schemas.microsoft.com/office/drawing/2014/main" id="{78955632-B2E2-4BFA-A4C5-9F10FF3DD63F}"/>
              </a:ext>
            </a:extLst>
          </p:cNvPr>
          <p:cNvCxnSpPr>
            <a:cxnSpLocks/>
          </p:cNvCxnSpPr>
          <p:nvPr/>
        </p:nvCxnSpPr>
        <p:spPr>
          <a:xfrm flipH="1" flipV="1">
            <a:off x="2092962" y="1809182"/>
            <a:ext cx="1991358" cy="1711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D7E787-F5E2-452D-97E1-B2B5126DA99C}"/>
              </a:ext>
            </a:extLst>
          </p:cNvPr>
          <p:cNvSpPr/>
          <p:nvPr/>
        </p:nvSpPr>
        <p:spPr>
          <a:xfrm>
            <a:off x="428307" y="5156021"/>
            <a:ext cx="6096000" cy="1200329"/>
          </a:xfrm>
          <a:prstGeom prst="rect">
            <a:avLst/>
          </a:prstGeom>
        </p:spPr>
        <p:txBody>
          <a:bodyPr>
            <a:spAutoFit/>
          </a:bodyPr>
          <a:lstStyle/>
          <a:p>
            <a:r>
              <a:rPr lang="en-US" dirty="0"/>
              <a:t>Before jumping into the application – please take three minutes to review the instructions . </a:t>
            </a:r>
          </a:p>
          <a:p>
            <a:r>
              <a:rPr lang="en-US" dirty="0"/>
              <a:t>Answers to the most asked questions are detailed on the following slide.</a:t>
            </a:r>
          </a:p>
        </p:txBody>
      </p:sp>
    </p:spTree>
    <p:extLst>
      <p:ext uri="{BB962C8B-B14F-4D97-AF65-F5344CB8AC3E}">
        <p14:creationId xmlns:p14="http://schemas.microsoft.com/office/powerpoint/2010/main" val="31370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9" y="184282"/>
            <a:ext cx="5639771" cy="868146"/>
          </a:xfrm>
        </p:spPr>
        <p:txBody>
          <a:bodyPr>
            <a:noAutofit/>
          </a:bodyPr>
          <a:lstStyle/>
          <a:p>
            <a:r>
              <a:rPr lang="en-US" sz="3600" dirty="0"/>
              <a:t>Frequently Asked Questions</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11</a:t>
            </a:fld>
            <a:endParaRPr lang="en-US" dirty="0"/>
          </a:p>
        </p:txBody>
      </p:sp>
      <p:pic>
        <p:nvPicPr>
          <p:cNvPr id="8" name="Picture 7">
            <a:extLst>
              <a:ext uri="{FF2B5EF4-FFF2-40B4-BE49-F238E27FC236}">
                <a16:creationId xmlns:a16="http://schemas.microsoft.com/office/drawing/2014/main" id="{E7315E7C-764A-4D27-B3B3-867008A1793C}"/>
              </a:ext>
            </a:extLst>
          </p:cNvPr>
          <p:cNvPicPr>
            <a:picLocks noChangeAspect="1"/>
          </p:cNvPicPr>
          <p:nvPr/>
        </p:nvPicPr>
        <p:blipFill>
          <a:blip r:embed="rId3"/>
          <a:stretch>
            <a:fillRect/>
          </a:stretch>
        </p:blipFill>
        <p:spPr>
          <a:xfrm>
            <a:off x="298507" y="2355539"/>
            <a:ext cx="3133725" cy="1981200"/>
          </a:xfrm>
          <a:prstGeom prst="rect">
            <a:avLst/>
          </a:prstGeom>
        </p:spPr>
      </p:pic>
      <p:sp>
        <p:nvSpPr>
          <p:cNvPr id="10" name="TextBox 9">
            <a:extLst>
              <a:ext uri="{FF2B5EF4-FFF2-40B4-BE49-F238E27FC236}">
                <a16:creationId xmlns:a16="http://schemas.microsoft.com/office/drawing/2014/main" id="{90C921A0-BCB6-4138-B427-0FF8C2A88214}"/>
              </a:ext>
            </a:extLst>
          </p:cNvPr>
          <p:cNvSpPr txBox="1"/>
          <p:nvPr/>
        </p:nvSpPr>
        <p:spPr>
          <a:xfrm>
            <a:off x="3602965" y="1044922"/>
            <a:ext cx="3324372" cy="923330"/>
          </a:xfrm>
          <a:prstGeom prst="rect">
            <a:avLst/>
          </a:prstGeom>
          <a:noFill/>
        </p:spPr>
        <p:txBody>
          <a:bodyPr wrap="none" rtlCol="0">
            <a:spAutoFit/>
          </a:bodyPr>
          <a:lstStyle/>
          <a:p>
            <a:r>
              <a:rPr lang="en-US" b="1" dirty="0"/>
              <a:t>Application year </a:t>
            </a:r>
          </a:p>
          <a:p>
            <a:r>
              <a:rPr lang="en-US" dirty="0"/>
              <a:t>Select the year the student</a:t>
            </a:r>
          </a:p>
          <a:p>
            <a:r>
              <a:rPr lang="en-US" dirty="0"/>
              <a:t>plans to begin his college career.  </a:t>
            </a:r>
          </a:p>
        </p:txBody>
      </p:sp>
      <p:sp>
        <p:nvSpPr>
          <p:cNvPr id="12" name="TextBox 11">
            <a:extLst>
              <a:ext uri="{FF2B5EF4-FFF2-40B4-BE49-F238E27FC236}">
                <a16:creationId xmlns:a16="http://schemas.microsoft.com/office/drawing/2014/main" id="{8DED3DC6-3293-4FED-BB82-0EAE52B54BAB}"/>
              </a:ext>
            </a:extLst>
          </p:cNvPr>
          <p:cNvSpPr txBox="1"/>
          <p:nvPr/>
        </p:nvSpPr>
        <p:spPr>
          <a:xfrm>
            <a:off x="3703595" y="2204782"/>
            <a:ext cx="3316164" cy="1200329"/>
          </a:xfrm>
          <a:prstGeom prst="rect">
            <a:avLst/>
          </a:prstGeom>
          <a:noFill/>
        </p:spPr>
        <p:txBody>
          <a:bodyPr wrap="none" rtlCol="0">
            <a:spAutoFit/>
          </a:bodyPr>
          <a:lstStyle/>
          <a:p>
            <a:r>
              <a:rPr lang="en-US" b="1" dirty="0"/>
              <a:t>College Academic year</a:t>
            </a:r>
          </a:p>
          <a:p>
            <a:r>
              <a:rPr lang="en-US" dirty="0"/>
              <a:t>Freshman</a:t>
            </a:r>
            <a:r>
              <a:rPr lang="en-US" b="1" dirty="0"/>
              <a:t> </a:t>
            </a:r>
            <a:r>
              <a:rPr lang="en-US" dirty="0"/>
              <a:t>4 years; </a:t>
            </a:r>
          </a:p>
          <a:p>
            <a:r>
              <a:rPr lang="en-US" dirty="0"/>
              <a:t>Sophomore 3 years;</a:t>
            </a:r>
          </a:p>
          <a:p>
            <a:r>
              <a:rPr lang="en-US" dirty="0"/>
              <a:t>Junior 2 years; and, Senior 1 year.</a:t>
            </a:r>
          </a:p>
        </p:txBody>
      </p:sp>
      <p:cxnSp>
        <p:nvCxnSpPr>
          <p:cNvPr id="16" name="Straight Arrow Connector 15">
            <a:extLst>
              <a:ext uri="{FF2B5EF4-FFF2-40B4-BE49-F238E27FC236}">
                <a16:creationId xmlns:a16="http://schemas.microsoft.com/office/drawing/2014/main" id="{F1B532D4-3BC2-427F-847B-C275B785999D}"/>
              </a:ext>
            </a:extLst>
          </p:cNvPr>
          <p:cNvCxnSpPr>
            <a:cxnSpLocks/>
          </p:cNvCxnSpPr>
          <p:nvPr/>
        </p:nvCxnSpPr>
        <p:spPr>
          <a:xfrm flipH="1">
            <a:off x="2377440" y="2743520"/>
            <a:ext cx="2148107" cy="66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ED5156-B217-4165-9172-7B99AC2099E3}"/>
              </a:ext>
            </a:extLst>
          </p:cNvPr>
          <p:cNvSpPr txBox="1"/>
          <p:nvPr/>
        </p:nvSpPr>
        <p:spPr>
          <a:xfrm>
            <a:off x="3703595" y="3303474"/>
            <a:ext cx="4334392" cy="1200329"/>
          </a:xfrm>
          <a:prstGeom prst="rect">
            <a:avLst/>
          </a:prstGeom>
          <a:noFill/>
        </p:spPr>
        <p:txBody>
          <a:bodyPr wrap="none" rtlCol="0">
            <a:spAutoFit/>
          </a:bodyPr>
          <a:lstStyle/>
          <a:p>
            <a:r>
              <a:rPr lang="en-US" b="1" dirty="0"/>
              <a:t>Number of College semesters</a:t>
            </a:r>
          </a:p>
          <a:p>
            <a:r>
              <a:rPr lang="en-US" dirty="0"/>
              <a:t>Freshman 8 semesters;</a:t>
            </a:r>
          </a:p>
          <a:p>
            <a:r>
              <a:rPr lang="en-US" dirty="0"/>
              <a:t>Sophomore 6 semesters;</a:t>
            </a:r>
          </a:p>
          <a:p>
            <a:r>
              <a:rPr lang="en-US" dirty="0"/>
              <a:t>Junior 4 semesters; and, Senior 2 semesters.</a:t>
            </a:r>
          </a:p>
        </p:txBody>
      </p:sp>
      <p:cxnSp>
        <p:nvCxnSpPr>
          <p:cNvPr id="20" name="Straight Arrow Connector 19">
            <a:extLst>
              <a:ext uri="{FF2B5EF4-FFF2-40B4-BE49-F238E27FC236}">
                <a16:creationId xmlns:a16="http://schemas.microsoft.com/office/drawing/2014/main" id="{6BC215A2-2BAF-4F51-8478-00A1595813AB}"/>
              </a:ext>
            </a:extLst>
          </p:cNvPr>
          <p:cNvCxnSpPr>
            <a:cxnSpLocks/>
          </p:cNvCxnSpPr>
          <p:nvPr/>
        </p:nvCxnSpPr>
        <p:spPr>
          <a:xfrm flipH="1">
            <a:off x="2305650" y="3928727"/>
            <a:ext cx="2424432" cy="40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88C4397-B1B3-4B40-B873-6F67EA30CEF5}"/>
              </a:ext>
            </a:extLst>
          </p:cNvPr>
          <p:cNvPicPr>
            <a:picLocks noChangeAspect="1"/>
          </p:cNvPicPr>
          <p:nvPr/>
        </p:nvPicPr>
        <p:blipFill>
          <a:blip r:embed="rId4"/>
          <a:stretch>
            <a:fillRect/>
          </a:stretch>
        </p:blipFill>
        <p:spPr>
          <a:xfrm>
            <a:off x="17564" y="4604657"/>
            <a:ext cx="4346825" cy="2103302"/>
          </a:xfrm>
          <a:prstGeom prst="rect">
            <a:avLst/>
          </a:prstGeom>
        </p:spPr>
      </p:pic>
      <p:pic>
        <p:nvPicPr>
          <p:cNvPr id="4" name="Picture 3">
            <a:extLst>
              <a:ext uri="{FF2B5EF4-FFF2-40B4-BE49-F238E27FC236}">
                <a16:creationId xmlns:a16="http://schemas.microsoft.com/office/drawing/2014/main" id="{5231B2FB-7649-40B8-BFF5-57F364EA727F}"/>
              </a:ext>
            </a:extLst>
          </p:cNvPr>
          <p:cNvPicPr>
            <a:picLocks noChangeAspect="1"/>
          </p:cNvPicPr>
          <p:nvPr/>
        </p:nvPicPr>
        <p:blipFill>
          <a:blip r:embed="rId5"/>
          <a:stretch>
            <a:fillRect/>
          </a:stretch>
        </p:blipFill>
        <p:spPr>
          <a:xfrm>
            <a:off x="4525547" y="4718513"/>
            <a:ext cx="3054361" cy="768163"/>
          </a:xfrm>
          <a:prstGeom prst="rect">
            <a:avLst/>
          </a:prstGeom>
        </p:spPr>
      </p:pic>
      <p:pic>
        <p:nvPicPr>
          <p:cNvPr id="6" name="Picture 5">
            <a:extLst>
              <a:ext uri="{FF2B5EF4-FFF2-40B4-BE49-F238E27FC236}">
                <a16:creationId xmlns:a16="http://schemas.microsoft.com/office/drawing/2014/main" id="{E2060518-30EE-4213-9418-471759784090}"/>
              </a:ext>
            </a:extLst>
          </p:cNvPr>
          <p:cNvPicPr>
            <a:picLocks noChangeAspect="1"/>
          </p:cNvPicPr>
          <p:nvPr/>
        </p:nvPicPr>
        <p:blipFill>
          <a:blip r:embed="rId6"/>
          <a:stretch>
            <a:fillRect/>
          </a:stretch>
        </p:blipFill>
        <p:spPr>
          <a:xfrm>
            <a:off x="4535651" y="5725379"/>
            <a:ext cx="1335140" cy="908383"/>
          </a:xfrm>
          <a:prstGeom prst="rect">
            <a:avLst/>
          </a:prstGeom>
        </p:spPr>
      </p:pic>
      <p:sp>
        <p:nvSpPr>
          <p:cNvPr id="14" name="TextBox 13">
            <a:extLst>
              <a:ext uri="{FF2B5EF4-FFF2-40B4-BE49-F238E27FC236}">
                <a16:creationId xmlns:a16="http://schemas.microsoft.com/office/drawing/2014/main" id="{5052CCFD-4FC3-4D23-909E-2BE741D798E2}"/>
              </a:ext>
            </a:extLst>
          </p:cNvPr>
          <p:cNvSpPr txBox="1"/>
          <p:nvPr/>
        </p:nvSpPr>
        <p:spPr>
          <a:xfrm>
            <a:off x="6477314" y="5925834"/>
            <a:ext cx="2373278" cy="369332"/>
          </a:xfrm>
          <a:prstGeom prst="rect">
            <a:avLst/>
          </a:prstGeom>
          <a:noFill/>
        </p:spPr>
        <p:txBody>
          <a:bodyPr wrap="none" rtlCol="0">
            <a:spAutoFit/>
          </a:bodyPr>
          <a:lstStyle/>
          <a:p>
            <a:r>
              <a:rPr lang="en-US" dirty="0"/>
              <a:t>Use the dropdown box</a:t>
            </a:r>
          </a:p>
        </p:txBody>
      </p:sp>
      <p:pic>
        <p:nvPicPr>
          <p:cNvPr id="19" name="Picture 18">
            <a:extLst>
              <a:ext uri="{FF2B5EF4-FFF2-40B4-BE49-F238E27FC236}">
                <a16:creationId xmlns:a16="http://schemas.microsoft.com/office/drawing/2014/main" id="{98F6A3B8-8A60-464C-94E5-3D0CCA60B4CE}"/>
              </a:ext>
            </a:extLst>
          </p:cNvPr>
          <p:cNvPicPr>
            <a:picLocks noChangeAspect="1"/>
          </p:cNvPicPr>
          <p:nvPr/>
        </p:nvPicPr>
        <p:blipFill>
          <a:blip r:embed="rId7"/>
          <a:stretch>
            <a:fillRect/>
          </a:stretch>
        </p:blipFill>
        <p:spPr>
          <a:xfrm>
            <a:off x="838237" y="1161723"/>
            <a:ext cx="2705478" cy="923330"/>
          </a:xfrm>
          <a:prstGeom prst="rect">
            <a:avLst/>
          </a:prstGeom>
        </p:spPr>
      </p:pic>
    </p:spTree>
    <p:extLst>
      <p:ext uri="{BB962C8B-B14F-4D97-AF65-F5344CB8AC3E}">
        <p14:creationId xmlns:p14="http://schemas.microsoft.com/office/powerpoint/2010/main" val="38761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32710" y="620722"/>
            <a:ext cx="3518748" cy="1142462"/>
          </a:xfrm>
        </p:spPr>
        <p:txBody>
          <a:bodyPr anchor="b">
            <a:normAutofit/>
          </a:bodyPr>
          <a:lstStyle/>
          <a:p>
            <a:r>
              <a:rPr lang="en-US" sz="2800"/>
              <a:t>Other important items</a:t>
            </a:r>
          </a:p>
        </p:txBody>
      </p:sp>
      <p:sp>
        <p:nvSpPr>
          <p:cNvPr id="15"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6B3649-24E6-49D1-ADF1-F8462C3DC500}"/>
              </a:ext>
            </a:extLst>
          </p:cNvPr>
          <p:cNvPicPr>
            <a:picLocks noChangeAspect="1"/>
          </p:cNvPicPr>
          <p:nvPr/>
        </p:nvPicPr>
        <p:blipFill rotWithShape="1">
          <a:blip r:embed="rId3"/>
          <a:srcRect l="21781" r="26238"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p:cNvSpPr>
            <a:spLocks noGrp="1"/>
          </p:cNvSpPr>
          <p:nvPr>
            <p:ph idx="1"/>
          </p:nvPr>
        </p:nvSpPr>
        <p:spPr>
          <a:xfrm>
            <a:off x="7532710" y="1822449"/>
            <a:ext cx="3479419" cy="3070226"/>
          </a:xfrm>
        </p:spPr>
        <p:txBody>
          <a:bodyPr anchor="t">
            <a:normAutofit/>
          </a:bodyPr>
          <a:lstStyle/>
          <a:p>
            <a:r>
              <a:rPr lang="en-US" sz="1400"/>
              <a:t>Student’s may select a maximum of 10 IMPORT schools.</a:t>
            </a:r>
          </a:p>
          <a:p>
            <a:r>
              <a:rPr lang="en-US" sz="1400"/>
              <a:t>You </a:t>
            </a:r>
            <a:r>
              <a:rPr lang="en-US" sz="1400" u="sng"/>
              <a:t>must continually hold down </a:t>
            </a:r>
            <a:r>
              <a:rPr lang="en-US" sz="1400"/>
              <a:t>the Control button if your application is to be sent to more than ONE school </a:t>
            </a:r>
          </a:p>
          <a:p>
            <a:endParaRPr lang="en-US" sz="1400"/>
          </a:p>
          <a:p>
            <a:endParaRPr lang="en-US" sz="140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smtClean="0"/>
              <a:pPr>
                <a:spcAft>
                  <a:spcPts val="600"/>
                </a:spcAft>
              </a:pPr>
              <a:t>12</a:t>
            </a:fld>
            <a:endParaRPr lang="en-US"/>
          </a:p>
        </p:txBody>
      </p:sp>
      <p:grpSp>
        <p:nvGrpSpPr>
          <p:cNvPr id="17" name="Group 16">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9706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50" y="292262"/>
            <a:ext cx="6159139" cy="906419"/>
          </a:xfrm>
        </p:spPr>
        <p:txBody>
          <a:bodyPr>
            <a:normAutofit/>
          </a:bodyPr>
          <a:lstStyle/>
          <a:p>
            <a:r>
              <a:rPr lang="en-US" sz="3600" dirty="0"/>
              <a:t>Final step</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13</a:t>
            </a:fld>
            <a:endParaRPr lang="en-US" dirty="0"/>
          </a:p>
        </p:txBody>
      </p:sp>
      <p:pic>
        <p:nvPicPr>
          <p:cNvPr id="4" name="Picture 3">
            <a:extLst>
              <a:ext uri="{FF2B5EF4-FFF2-40B4-BE49-F238E27FC236}">
                <a16:creationId xmlns:a16="http://schemas.microsoft.com/office/drawing/2014/main" id="{9FD50894-6A56-46E2-8B5D-48D992604E0B}"/>
              </a:ext>
            </a:extLst>
          </p:cNvPr>
          <p:cNvPicPr>
            <a:picLocks noChangeAspect="1"/>
          </p:cNvPicPr>
          <p:nvPr/>
        </p:nvPicPr>
        <p:blipFill>
          <a:blip r:embed="rId3"/>
          <a:stretch>
            <a:fillRect/>
          </a:stretch>
        </p:blipFill>
        <p:spPr>
          <a:xfrm>
            <a:off x="3743737" y="898526"/>
            <a:ext cx="6075236" cy="2247265"/>
          </a:xfrm>
          <a:prstGeom prst="rect">
            <a:avLst/>
          </a:prstGeom>
        </p:spPr>
      </p:pic>
      <p:sp>
        <p:nvSpPr>
          <p:cNvPr id="5" name="Rectangle 4">
            <a:extLst>
              <a:ext uri="{FF2B5EF4-FFF2-40B4-BE49-F238E27FC236}">
                <a16:creationId xmlns:a16="http://schemas.microsoft.com/office/drawing/2014/main" id="{D62F6A58-13BE-4BAE-8EA2-28E6315CB156}"/>
              </a:ext>
            </a:extLst>
          </p:cNvPr>
          <p:cNvSpPr/>
          <p:nvPr/>
        </p:nvSpPr>
        <p:spPr>
          <a:xfrm>
            <a:off x="555869" y="3366732"/>
            <a:ext cx="4104640" cy="149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in this section is shared with your TELO/FACHEX Administrator and all schools selected</a:t>
            </a:r>
          </a:p>
        </p:txBody>
      </p:sp>
      <p:sp>
        <p:nvSpPr>
          <p:cNvPr id="6" name="Arrow: Down 5">
            <a:extLst>
              <a:ext uri="{FF2B5EF4-FFF2-40B4-BE49-F238E27FC236}">
                <a16:creationId xmlns:a16="http://schemas.microsoft.com/office/drawing/2014/main" id="{5F2C99EB-4F9A-430A-838F-6C84CC2A4B42}"/>
              </a:ext>
            </a:extLst>
          </p:cNvPr>
          <p:cNvSpPr/>
          <p:nvPr/>
        </p:nvSpPr>
        <p:spPr>
          <a:xfrm rot="13941361">
            <a:off x="5674492" y="27505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DF6EE68-9EC2-4FC5-B58B-A4097F81636B}"/>
              </a:ext>
            </a:extLst>
          </p:cNvPr>
          <p:cNvSpPr txBox="1"/>
          <p:nvPr/>
        </p:nvSpPr>
        <p:spPr>
          <a:xfrm>
            <a:off x="5381451" y="3676680"/>
            <a:ext cx="2653950" cy="646331"/>
          </a:xfrm>
          <a:prstGeom prst="rect">
            <a:avLst/>
          </a:prstGeom>
          <a:noFill/>
        </p:spPr>
        <p:txBody>
          <a:bodyPr wrap="square" rtlCol="0">
            <a:spAutoFit/>
          </a:bodyPr>
          <a:lstStyle/>
          <a:p>
            <a:r>
              <a:rPr lang="en-US" dirty="0"/>
              <a:t>Don’t forget to click SUBMIT!</a:t>
            </a:r>
          </a:p>
        </p:txBody>
      </p:sp>
      <p:sp>
        <p:nvSpPr>
          <p:cNvPr id="3" name="TextBox 2">
            <a:extLst>
              <a:ext uri="{FF2B5EF4-FFF2-40B4-BE49-F238E27FC236}">
                <a16:creationId xmlns:a16="http://schemas.microsoft.com/office/drawing/2014/main" id="{DD0E562A-EB3D-4275-9CFF-9D51F3FADAB8}"/>
              </a:ext>
            </a:extLst>
          </p:cNvPr>
          <p:cNvSpPr txBox="1"/>
          <p:nvPr/>
        </p:nvSpPr>
        <p:spPr>
          <a:xfrm flipH="1">
            <a:off x="685798" y="5323840"/>
            <a:ext cx="3439162" cy="646331"/>
          </a:xfrm>
          <a:prstGeom prst="rect">
            <a:avLst/>
          </a:prstGeom>
          <a:noFill/>
        </p:spPr>
        <p:txBody>
          <a:bodyPr wrap="square" rtlCol="0">
            <a:spAutoFit/>
          </a:bodyPr>
          <a:lstStyle/>
          <a:p>
            <a:r>
              <a:rPr lang="en-US" dirty="0"/>
              <a:t>If you haven’t already viewed the podcast – </a:t>
            </a:r>
            <a:r>
              <a:rPr lang="en-US" dirty="0">
                <a:hlinkClick r:id="rId4"/>
              </a:rPr>
              <a:t>click here now.</a:t>
            </a:r>
            <a:endParaRPr lang="en-US" dirty="0"/>
          </a:p>
        </p:txBody>
      </p:sp>
    </p:spTree>
    <p:extLst>
      <p:ext uri="{BB962C8B-B14F-4D97-AF65-F5344CB8AC3E}">
        <p14:creationId xmlns:p14="http://schemas.microsoft.com/office/powerpoint/2010/main" val="368540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2"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4"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4212" y="4487332"/>
            <a:ext cx="8534400" cy="1507067"/>
          </a:xfrm>
        </p:spPr>
        <p:txBody>
          <a:bodyPr>
            <a:normAutofit/>
          </a:bodyPr>
          <a:lstStyle/>
          <a:p>
            <a:r>
              <a:rPr lang="en-US" sz="4000">
                <a:solidFill>
                  <a:schemeClr val="tx2"/>
                </a:solidFill>
              </a:rPr>
              <a:t>What’s next</a:t>
            </a:r>
          </a:p>
        </p:txBody>
      </p:sp>
      <p:sp>
        <p:nvSpPr>
          <p:cNvPr id="3" name="Content Placeholder 2"/>
          <p:cNvSpPr>
            <a:spLocks noGrp="1"/>
          </p:cNvSpPr>
          <p:nvPr>
            <p:ph idx="1"/>
          </p:nvPr>
        </p:nvSpPr>
        <p:spPr>
          <a:xfrm>
            <a:off x="684212" y="685800"/>
            <a:ext cx="8534400" cy="3615267"/>
          </a:xfrm>
        </p:spPr>
        <p:txBody>
          <a:bodyPr>
            <a:normAutofit/>
          </a:bodyPr>
          <a:lstStyle/>
          <a:p>
            <a:pPr>
              <a:lnSpc>
                <a:spcPct val="90000"/>
              </a:lnSpc>
            </a:pPr>
            <a:r>
              <a:rPr lang="en-US" sz="1300">
                <a:solidFill>
                  <a:schemeClr val="tx1"/>
                </a:solidFill>
              </a:rPr>
              <a:t>Once the EZ application is submitted, the screen details the names of the schools the application is to be submitted.</a:t>
            </a:r>
          </a:p>
          <a:p>
            <a:pPr>
              <a:lnSpc>
                <a:spcPct val="90000"/>
              </a:lnSpc>
            </a:pPr>
            <a:r>
              <a:rPr lang="en-US" sz="1300">
                <a:solidFill>
                  <a:schemeClr val="tx1"/>
                </a:solidFill>
              </a:rPr>
              <a:t>REVIEW the list confirming that your application includes each school your student is interested in attending.</a:t>
            </a:r>
          </a:p>
          <a:p>
            <a:pPr>
              <a:lnSpc>
                <a:spcPct val="90000"/>
              </a:lnSpc>
            </a:pPr>
            <a:r>
              <a:rPr lang="en-US" sz="1300">
                <a:solidFill>
                  <a:schemeClr val="tx1"/>
                </a:solidFill>
              </a:rPr>
              <a:t>The next step is for your employer to certify your EZ application.</a:t>
            </a:r>
          </a:p>
          <a:p>
            <a:pPr lvl="1">
              <a:lnSpc>
                <a:spcPct val="90000"/>
              </a:lnSpc>
            </a:pPr>
            <a:r>
              <a:rPr lang="en-US" sz="1300">
                <a:solidFill>
                  <a:schemeClr val="tx1"/>
                </a:solidFill>
              </a:rPr>
              <a:t>Approved means your student applications are shared with the school(s) your student selected as a potential IMPORT school.</a:t>
            </a:r>
          </a:p>
          <a:p>
            <a:pPr lvl="1">
              <a:lnSpc>
                <a:spcPct val="90000"/>
              </a:lnSpc>
            </a:pPr>
            <a:r>
              <a:rPr lang="en-US" sz="1300">
                <a:solidFill>
                  <a:schemeClr val="tx1"/>
                </a:solidFill>
              </a:rPr>
              <a:t>Deny means the employee does not meet your Employers’ eligibility guidelines.</a:t>
            </a:r>
          </a:p>
          <a:p>
            <a:pPr>
              <a:lnSpc>
                <a:spcPct val="90000"/>
              </a:lnSpc>
            </a:pPr>
            <a:r>
              <a:rPr lang="en-US" sz="1300">
                <a:solidFill>
                  <a:schemeClr val="tx1"/>
                </a:solidFill>
              </a:rPr>
              <a:t>Emails are sent to both the student and employee if the EZ application is approved for potential export.</a:t>
            </a:r>
          </a:p>
          <a:p>
            <a:pPr>
              <a:lnSpc>
                <a:spcPct val="90000"/>
              </a:lnSpc>
            </a:pPr>
            <a:endParaRPr lang="en-US" sz="1300">
              <a:solidFill>
                <a:schemeClr val="tx1"/>
              </a:solidFill>
            </a:endParaRPr>
          </a:p>
          <a:p>
            <a:pPr>
              <a:lnSpc>
                <a:spcPct val="90000"/>
              </a:lnSpc>
            </a:pPr>
            <a:r>
              <a:rPr lang="en-US" sz="1300">
                <a:solidFill>
                  <a:schemeClr val="tx1"/>
                </a:solidFill>
              </a:rPr>
              <a:t>In the case of denial – only the Employee receives an email</a:t>
            </a:r>
          </a:p>
          <a:p>
            <a:pPr lvl="1">
              <a:lnSpc>
                <a:spcPct val="90000"/>
              </a:lnSpc>
            </a:pPr>
            <a:r>
              <a:rPr lang="en-US" sz="1300">
                <a:solidFill>
                  <a:schemeClr val="tx1"/>
                </a:solidFill>
              </a:rPr>
              <a:t>Questions about why denied?  Contact your employer.  TE Central has no knowledge of why.</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2236382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smtClean="0"/>
              <a:pPr>
                <a:spcAft>
                  <a:spcPts val="600"/>
                </a:spcAft>
              </a:pPr>
              <a:t>15</a:t>
            </a:fld>
            <a:endParaRPr lang="en-US"/>
          </a:p>
        </p:txBody>
      </p:sp>
      <p:graphicFrame>
        <p:nvGraphicFramePr>
          <p:cNvPr id="9" name="Content Placeholder 2">
            <a:extLst>
              <a:ext uri="{FF2B5EF4-FFF2-40B4-BE49-F238E27FC236}">
                <a16:creationId xmlns:a16="http://schemas.microsoft.com/office/drawing/2014/main" id="{7A99BF97-510A-4511-9B85-7A7AEE2C0A74}"/>
              </a:ext>
            </a:extLst>
          </p:cNvPr>
          <p:cNvGraphicFramePr>
            <a:graphicFrameLocks noGrp="1"/>
          </p:cNvGraphicFramePr>
          <p:nvPr>
            <p:ph idx="1"/>
            <p:extLst>
              <p:ext uri="{D42A27DB-BD31-4B8C-83A1-F6EECF244321}">
                <p14:modId xmlns:p14="http://schemas.microsoft.com/office/powerpoint/2010/main" val="3805529786"/>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37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6"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32710" y="1822449"/>
            <a:ext cx="3479419" cy="2922591"/>
          </a:xfrm>
        </p:spPr>
        <p:txBody>
          <a:bodyPr anchor="t">
            <a:normAutofit/>
          </a:bodyPr>
          <a:lstStyle/>
          <a:p>
            <a:pPr marL="0" indent="0">
              <a:buNone/>
            </a:pPr>
            <a:r>
              <a:rPr lang="en-US" sz="1100">
                <a:solidFill>
                  <a:srgbClr val="0F496F"/>
                </a:solidFill>
              </a:rPr>
              <a:t>As your student’s TE or FACHEX application moves through the system, emails generate updating both the student and the employee of action taken.</a:t>
            </a:r>
          </a:p>
          <a:p>
            <a:pPr marL="0" indent="0">
              <a:buNone/>
            </a:pPr>
            <a:r>
              <a:rPr lang="en-US" sz="1100">
                <a:solidFill>
                  <a:srgbClr val="0F496F"/>
                </a:solidFill>
              </a:rPr>
              <a:t>The system does not generate emails unless action occurs.</a:t>
            </a:r>
          </a:p>
          <a:p>
            <a:pPr marL="0" indent="0">
              <a:buNone/>
            </a:pPr>
            <a:r>
              <a:rPr lang="en-US" sz="1100">
                <a:solidFill>
                  <a:srgbClr val="0F496F"/>
                </a:solidFill>
              </a:rPr>
              <a:t>If you have questions about the EXPORT process – contact your employer.</a:t>
            </a:r>
          </a:p>
          <a:p>
            <a:pPr marL="0" indent="0">
              <a:buNone/>
            </a:pPr>
            <a:r>
              <a:rPr lang="en-US" sz="1100">
                <a:solidFill>
                  <a:srgbClr val="0F496F"/>
                </a:solidFill>
              </a:rPr>
              <a:t>If you have questions about the IMPORT process – contact the Admissions Office or TELO/FACHEX administrator at the IMPORT school.</a:t>
            </a:r>
          </a:p>
          <a:p>
            <a:pPr marL="0" indent="0">
              <a:buNone/>
            </a:pPr>
            <a:r>
              <a:rPr lang="en-US" sz="1100">
                <a:solidFill>
                  <a:srgbClr val="0F496F"/>
                </a:solidFill>
              </a:rPr>
              <a:t>TE Central is unable to provide you any information about your student’s application.</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0A304A"/>
                </a:solidFill>
              </a:rPr>
              <a:pPr>
                <a:spcAft>
                  <a:spcPts val="600"/>
                </a:spcAft>
              </a:pPr>
              <a:t>16</a:t>
            </a:fld>
            <a:endParaRPr lang="en-US">
              <a:solidFill>
                <a:srgbClr val="0A304A"/>
              </a:solidFill>
            </a:endParaRPr>
          </a:p>
        </p:txBody>
      </p:sp>
      <p:grpSp>
        <p:nvGrpSpPr>
          <p:cNvPr id="28" name="Group 27">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A2741F90-38EF-4D5F-9C3E-0C5371075213}"/>
              </a:ext>
            </a:extLst>
          </p:cNvPr>
          <p:cNvGraphicFramePr>
            <a:graphicFrameLocks noGrp="1"/>
          </p:cNvGraphicFramePr>
          <p:nvPr>
            <p:extLst>
              <p:ext uri="{D42A27DB-BD31-4B8C-83A1-F6EECF244321}">
                <p14:modId xmlns:p14="http://schemas.microsoft.com/office/powerpoint/2010/main" val="1051065276"/>
              </p:ext>
            </p:extLst>
          </p:nvPr>
        </p:nvGraphicFramePr>
        <p:xfrm>
          <a:off x="1101217" y="1293314"/>
          <a:ext cx="5641063" cy="3941654"/>
        </p:xfrm>
        <a:graphic>
          <a:graphicData uri="http://schemas.openxmlformats.org/drawingml/2006/table">
            <a:tbl>
              <a:tblPr firstRow="1" firstCol="1" bandRow="1">
                <a:noFill/>
                <a:tableStyleId>{5C22544A-7EE6-4342-B048-85BDC9FD1C3A}</a:tableStyleId>
              </a:tblPr>
              <a:tblGrid>
                <a:gridCol w="5641063">
                  <a:extLst>
                    <a:ext uri="{9D8B030D-6E8A-4147-A177-3AD203B41FA5}">
                      <a16:colId xmlns:a16="http://schemas.microsoft.com/office/drawing/2014/main" val="2878418044"/>
                    </a:ext>
                  </a:extLst>
                </a:gridCol>
              </a:tblGrid>
              <a:tr h="3158072">
                <a:tc>
                  <a:txBody>
                    <a:bodyPr/>
                    <a:lstStyle/>
                    <a:p>
                      <a:pPr marL="0" marR="0" algn="r"/>
                      <a:r>
                        <a:rPr lang="en-US" sz="1300" b="1">
                          <a:solidFill>
                            <a:schemeClr val="tx1">
                              <a:lumMod val="75000"/>
                              <a:lumOff val="25000"/>
                            </a:schemeClr>
                          </a:solidFill>
                          <a:effectLst/>
                        </a:rPr>
                        <a:t>Dear Employee,</a:t>
                      </a:r>
                    </a:p>
                    <a:p>
                      <a:pPr marL="0" marR="0" algn="r"/>
                      <a:r>
                        <a:rPr lang="en-US" sz="1300" b="1">
                          <a:solidFill>
                            <a:schemeClr val="tx1">
                              <a:lumMod val="75000"/>
                              <a:lumOff val="25000"/>
                            </a:schemeClr>
                          </a:solidFill>
                          <a:effectLst/>
                        </a:rPr>
                        <a:t>Your applications are now recorded and await your employer's approval. The next step will be review and approval or denial by your employer. If you have questions about next steps, please contact your Liaison Officer. </a:t>
                      </a:r>
                    </a:p>
                    <a:p>
                      <a:pPr marL="0" marR="0" algn="r"/>
                      <a:r>
                        <a:rPr lang="en-US" sz="1300" b="1">
                          <a:solidFill>
                            <a:schemeClr val="tx1">
                              <a:lumMod val="75000"/>
                              <a:lumOff val="25000"/>
                            </a:schemeClr>
                          </a:solidFill>
                          <a:effectLst/>
                        </a:rPr>
                        <a:t> </a:t>
                      </a:r>
                    </a:p>
                    <a:p>
                      <a:pPr marL="0" marR="0" algn="r"/>
                      <a:r>
                        <a:rPr lang="en-US" sz="1300" b="1">
                          <a:solidFill>
                            <a:schemeClr val="tx1">
                              <a:lumMod val="75000"/>
                              <a:lumOff val="25000"/>
                            </a:schemeClr>
                          </a:solidFill>
                          <a:effectLst/>
                        </a:rPr>
                        <a:t>Liaison Officer</a:t>
                      </a:r>
                    </a:p>
                    <a:p>
                      <a:pPr marL="0" marR="0" algn="r">
                        <a:spcBef>
                          <a:spcPts val="0"/>
                        </a:spcBef>
                        <a:spcAft>
                          <a:spcPts val="1200"/>
                        </a:spcAft>
                      </a:pPr>
                      <a:r>
                        <a:rPr lang="en-US" sz="1300" b="1">
                          <a:solidFill>
                            <a:schemeClr val="tx1">
                              <a:lumMod val="75000"/>
                              <a:lumOff val="25000"/>
                            </a:schemeClr>
                          </a:solidFill>
                          <a:effectLst/>
                        </a:rPr>
                        <a:t>Mr. Robert Shorb</a:t>
                      </a:r>
                      <a:br>
                        <a:rPr lang="en-US" sz="1300" b="1">
                          <a:solidFill>
                            <a:schemeClr val="tx1">
                              <a:lumMod val="75000"/>
                              <a:lumOff val="25000"/>
                            </a:schemeClr>
                          </a:solidFill>
                          <a:effectLst/>
                        </a:rPr>
                      </a:br>
                      <a:r>
                        <a:rPr lang="en-US" sz="1300" b="1">
                          <a:solidFill>
                            <a:schemeClr val="tx1">
                              <a:lumMod val="75000"/>
                              <a:lumOff val="25000"/>
                            </a:schemeClr>
                          </a:solidFill>
                          <a:effectLst/>
                        </a:rPr>
                        <a:t>Tuition Exchange (The)</a:t>
                      </a:r>
                      <a:br>
                        <a:rPr lang="en-US" sz="1300" b="1">
                          <a:solidFill>
                            <a:schemeClr val="tx1">
                              <a:lumMod val="75000"/>
                              <a:lumOff val="25000"/>
                            </a:schemeClr>
                          </a:solidFill>
                          <a:effectLst/>
                        </a:rPr>
                      </a:br>
                      <a:r>
                        <a:rPr lang="en-US" sz="1300" b="1">
                          <a:solidFill>
                            <a:schemeClr val="tx1">
                              <a:lumMod val="75000"/>
                              <a:lumOff val="25000"/>
                            </a:schemeClr>
                          </a:solidFill>
                          <a:effectLst/>
                        </a:rPr>
                        <a:t>3 Bethesda Metro Center, Suite 700</a:t>
                      </a:r>
                      <a:br>
                        <a:rPr lang="en-US" sz="1300" b="1">
                          <a:solidFill>
                            <a:schemeClr val="tx1">
                              <a:lumMod val="75000"/>
                              <a:lumOff val="25000"/>
                            </a:schemeClr>
                          </a:solidFill>
                          <a:effectLst/>
                        </a:rPr>
                      </a:br>
                      <a:r>
                        <a:rPr lang="en-US" sz="1300" b="1">
                          <a:solidFill>
                            <a:schemeClr val="tx1">
                              <a:lumMod val="75000"/>
                              <a:lumOff val="25000"/>
                            </a:schemeClr>
                          </a:solidFill>
                          <a:effectLst/>
                        </a:rPr>
                        <a:t>Bethesda, MD 20814 </a:t>
                      </a:r>
                      <a:br>
                        <a:rPr lang="en-US" sz="1300" b="1">
                          <a:solidFill>
                            <a:schemeClr val="tx1">
                              <a:lumMod val="75000"/>
                              <a:lumOff val="25000"/>
                            </a:schemeClr>
                          </a:solidFill>
                          <a:effectLst/>
                        </a:rPr>
                      </a:b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3"/>
                        </a:rPr>
                        <a:t>jdodson@tuitionexchange.org</a:t>
                      </a: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4"/>
                        </a:rPr>
                        <a:t>klev@tuitionexchange.org;rshorb@tuitionexchange.org</a:t>
                      </a:r>
                      <a:br>
                        <a:rPr lang="en-US" sz="1300" b="1">
                          <a:solidFill>
                            <a:schemeClr val="tx1">
                              <a:lumMod val="75000"/>
                              <a:lumOff val="25000"/>
                            </a:schemeClr>
                          </a:solidFill>
                          <a:effectLst/>
                        </a:rPr>
                      </a:b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814286779"/>
                  </a:ext>
                </a:extLst>
              </a:tr>
              <a:tr h="783582">
                <a:tc>
                  <a:txBody>
                    <a:bodyPr/>
                    <a:lstStyle/>
                    <a:p>
                      <a:pPr marL="0" marR="0" algn="r">
                        <a:spcBef>
                          <a:spcPts val="0"/>
                        </a:spcBef>
                        <a:spcAft>
                          <a:spcPts val="0"/>
                        </a:spcAft>
                      </a:pPr>
                      <a:r>
                        <a:rPr lang="en-US" sz="1300" b="1">
                          <a:solidFill>
                            <a:schemeClr val="tx1">
                              <a:lumMod val="75000"/>
                              <a:lumOff val="25000"/>
                            </a:schemeClr>
                          </a:solidFill>
                          <a:effectLst/>
                        </a:rPr>
                        <a:t>The Tuition Exchange   |   3 Bethesda Metro Center – Suite 700   |   Bethesda, MD 20814   |   301-941-1827   |   </a:t>
                      </a:r>
                      <a:r>
                        <a:rPr lang="en-US" sz="1300" b="1" u="sng">
                          <a:solidFill>
                            <a:schemeClr val="tx1">
                              <a:lumMod val="75000"/>
                              <a:lumOff val="25000"/>
                            </a:schemeClr>
                          </a:solidFill>
                          <a:effectLst/>
                          <a:hlinkClick r:id="rId5"/>
                        </a:rPr>
                        <a:t>info@tuitionexchange.org</a:t>
                      </a:r>
                      <a:r>
                        <a:rPr lang="en-US" sz="1300" b="1">
                          <a:solidFill>
                            <a:schemeClr val="tx1">
                              <a:lumMod val="75000"/>
                              <a:lumOff val="25000"/>
                            </a:schemeClr>
                          </a:solidFill>
                          <a:effectLst/>
                        </a:rPr>
                        <a:t> </a:t>
                      </a: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extLst>
                  <a:ext uri="{0D108BD9-81ED-4DB2-BD59-A6C34878D82A}">
                    <a16:rowId xmlns:a16="http://schemas.microsoft.com/office/drawing/2014/main" val="3829354140"/>
                  </a:ext>
                </a:extLst>
              </a:tr>
            </a:tbl>
          </a:graphicData>
        </a:graphic>
      </p:graphicFrame>
    </p:spTree>
    <p:extLst>
      <p:ext uri="{BB962C8B-B14F-4D97-AF65-F5344CB8AC3E}">
        <p14:creationId xmlns:p14="http://schemas.microsoft.com/office/powerpoint/2010/main" val="27403019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92262"/>
            <a:ext cx="5852034" cy="1499192"/>
          </a:xfrm>
        </p:spPr>
        <p:txBody>
          <a:bodyPr>
            <a:normAutofit/>
          </a:bodyPr>
          <a:lstStyle/>
          <a:p>
            <a:r>
              <a:rPr lang="en-US" sz="3600" dirty="0"/>
              <a:t>Tracking my student’s EZ application</a:t>
            </a:r>
          </a:p>
        </p:txBody>
      </p:sp>
      <p:sp>
        <p:nvSpPr>
          <p:cNvPr id="3" name="Content Placeholder 2"/>
          <p:cNvSpPr>
            <a:spLocks noGrp="1"/>
          </p:cNvSpPr>
          <p:nvPr>
            <p:ph idx="1"/>
          </p:nvPr>
        </p:nvSpPr>
        <p:spPr>
          <a:xfrm>
            <a:off x="534800" y="2220893"/>
            <a:ext cx="5676637" cy="3463951"/>
          </a:xfrm>
        </p:spPr>
        <p:txBody>
          <a:bodyPr anchor="ctr">
            <a:normAutofit lnSpcReduction="10000"/>
          </a:bodyPr>
          <a:lstStyle/>
          <a:p>
            <a:pPr marL="0" indent="0">
              <a:buNone/>
            </a:pPr>
            <a:endParaRPr lang="en-US" sz="1800" dirty="0"/>
          </a:p>
          <a:p>
            <a:pPr marL="0" indent="0">
              <a:buNone/>
            </a:pPr>
            <a:r>
              <a:rPr lang="en-US" sz="1800" dirty="0"/>
              <a:t>Another way to track the EZ application is to use the Application Status option.</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As mentioned on the prior slide and provided you entered valid emails on the EZ application, the student and employee receives emails as application action occurs.</a:t>
            </a:r>
          </a:p>
          <a:p>
            <a:pPr marL="0" indent="0">
              <a:buNone/>
            </a:pPr>
            <a:endParaRPr lang="en-US"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17</a:t>
            </a:fld>
            <a:endParaRPr lang="en-US" dirty="0"/>
          </a:p>
        </p:txBody>
      </p:sp>
      <p:pic>
        <p:nvPicPr>
          <p:cNvPr id="4" name="Picture 3">
            <a:extLst>
              <a:ext uri="{FF2B5EF4-FFF2-40B4-BE49-F238E27FC236}">
                <a16:creationId xmlns:a16="http://schemas.microsoft.com/office/drawing/2014/main" id="{A88B3104-C5C2-41D8-BF33-B7FA71CA26E8}"/>
              </a:ext>
            </a:extLst>
          </p:cNvPr>
          <p:cNvPicPr>
            <a:picLocks noChangeAspect="1"/>
          </p:cNvPicPr>
          <p:nvPr/>
        </p:nvPicPr>
        <p:blipFill>
          <a:blip r:embed="rId3"/>
          <a:stretch>
            <a:fillRect/>
          </a:stretch>
        </p:blipFill>
        <p:spPr>
          <a:xfrm>
            <a:off x="6329959" y="2814748"/>
            <a:ext cx="3596952" cy="3267739"/>
          </a:xfrm>
          <a:prstGeom prst="rect">
            <a:avLst/>
          </a:prstGeom>
        </p:spPr>
      </p:pic>
      <p:cxnSp>
        <p:nvCxnSpPr>
          <p:cNvPr id="6" name="Straight Arrow Connector 5">
            <a:extLst>
              <a:ext uri="{FF2B5EF4-FFF2-40B4-BE49-F238E27FC236}">
                <a16:creationId xmlns:a16="http://schemas.microsoft.com/office/drawing/2014/main" id="{0C0B6D5E-A1E0-4F56-9E29-6D3229509425}"/>
              </a:ext>
            </a:extLst>
          </p:cNvPr>
          <p:cNvCxnSpPr/>
          <p:nvPr/>
        </p:nvCxnSpPr>
        <p:spPr>
          <a:xfrm>
            <a:off x="2966720" y="3027680"/>
            <a:ext cx="3663008" cy="142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2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18</a:t>
            </a:fld>
            <a:endParaRPr lang="en-US" dirty="0"/>
          </a:p>
        </p:txBody>
      </p:sp>
      <p:pic>
        <p:nvPicPr>
          <p:cNvPr id="4" name="Picture 3">
            <a:extLst>
              <a:ext uri="{FF2B5EF4-FFF2-40B4-BE49-F238E27FC236}">
                <a16:creationId xmlns:a16="http://schemas.microsoft.com/office/drawing/2014/main" id="{7E8FB603-2F4B-4D12-9ECE-BE5250278315}"/>
              </a:ext>
            </a:extLst>
          </p:cNvPr>
          <p:cNvPicPr>
            <a:picLocks noChangeAspect="1"/>
          </p:cNvPicPr>
          <p:nvPr/>
        </p:nvPicPr>
        <p:blipFill>
          <a:blip r:embed="rId3"/>
          <a:stretch>
            <a:fillRect/>
          </a:stretch>
        </p:blipFill>
        <p:spPr>
          <a:xfrm>
            <a:off x="357796" y="1318094"/>
            <a:ext cx="5912816" cy="3151609"/>
          </a:xfrm>
          <a:prstGeom prst="rect">
            <a:avLst/>
          </a:prstGeom>
        </p:spPr>
      </p:pic>
      <p:sp>
        <p:nvSpPr>
          <p:cNvPr id="5" name="TextBox 4">
            <a:extLst>
              <a:ext uri="{FF2B5EF4-FFF2-40B4-BE49-F238E27FC236}">
                <a16:creationId xmlns:a16="http://schemas.microsoft.com/office/drawing/2014/main" id="{C6BA1D2E-B251-4D5C-9EB3-F875CF476E7D}"/>
              </a:ext>
            </a:extLst>
          </p:cNvPr>
          <p:cNvSpPr txBox="1"/>
          <p:nvPr/>
        </p:nvSpPr>
        <p:spPr>
          <a:xfrm>
            <a:off x="276657" y="544135"/>
            <a:ext cx="6075095" cy="1200329"/>
          </a:xfrm>
          <a:prstGeom prst="rect">
            <a:avLst/>
          </a:prstGeom>
          <a:noFill/>
        </p:spPr>
        <p:txBody>
          <a:bodyPr wrap="square" rtlCol="0">
            <a:spAutoFit/>
          </a:bodyPr>
          <a:lstStyle/>
          <a:p>
            <a:r>
              <a:rPr lang="en-US" dirty="0"/>
              <a:t>Use the student id information entered on the student’s application to access your EZ app account.  </a:t>
            </a:r>
          </a:p>
          <a:p>
            <a:endParaRPr lang="en-US" dirty="0"/>
          </a:p>
          <a:p>
            <a:endParaRPr lang="en-US" dirty="0"/>
          </a:p>
        </p:txBody>
      </p:sp>
      <p:sp>
        <p:nvSpPr>
          <p:cNvPr id="3" name="Rectangle 2">
            <a:extLst>
              <a:ext uri="{FF2B5EF4-FFF2-40B4-BE49-F238E27FC236}">
                <a16:creationId xmlns:a16="http://schemas.microsoft.com/office/drawing/2014/main" id="{EA84BC3A-4405-4113-820E-19CE2B01DB88}"/>
              </a:ext>
            </a:extLst>
          </p:cNvPr>
          <p:cNvSpPr/>
          <p:nvPr/>
        </p:nvSpPr>
        <p:spPr>
          <a:xfrm>
            <a:off x="317156" y="5245607"/>
            <a:ext cx="6096000" cy="1200329"/>
          </a:xfrm>
          <a:prstGeom prst="rect">
            <a:avLst/>
          </a:prstGeom>
        </p:spPr>
        <p:txBody>
          <a:bodyPr>
            <a:spAutoFit/>
          </a:bodyPr>
          <a:lstStyle/>
          <a:p>
            <a:r>
              <a:rPr lang="en-US" dirty="0">
                <a:hlinkClick r:id="rId4"/>
              </a:rPr>
              <a:t>https://telo.tuitionexchange.org/schools.cfm</a:t>
            </a:r>
            <a:r>
              <a:rPr lang="en-US" dirty="0"/>
              <a:t>  - TE employee click on your employer’s link;</a:t>
            </a:r>
          </a:p>
          <a:p>
            <a:r>
              <a:rPr lang="en-US" dirty="0">
                <a:hlinkClick r:id="rId5"/>
              </a:rPr>
              <a:t>https://telo.tuitionexchange.org/fachexschools.cfm</a:t>
            </a:r>
            <a:r>
              <a:rPr lang="en-US" dirty="0"/>
              <a:t>  - FACHEX employee click on your employer’s link.</a:t>
            </a:r>
          </a:p>
        </p:txBody>
      </p:sp>
      <p:sp>
        <p:nvSpPr>
          <p:cNvPr id="6" name="Rectangle 5">
            <a:extLst>
              <a:ext uri="{FF2B5EF4-FFF2-40B4-BE49-F238E27FC236}">
                <a16:creationId xmlns:a16="http://schemas.microsoft.com/office/drawing/2014/main" id="{EAF76B1A-CB7B-4577-948E-38727E36F7EA}"/>
              </a:ext>
            </a:extLst>
          </p:cNvPr>
          <p:cNvSpPr/>
          <p:nvPr/>
        </p:nvSpPr>
        <p:spPr>
          <a:xfrm>
            <a:off x="317156" y="4456922"/>
            <a:ext cx="6096000" cy="923330"/>
          </a:xfrm>
          <a:prstGeom prst="rect">
            <a:avLst/>
          </a:prstGeom>
        </p:spPr>
        <p:txBody>
          <a:bodyPr>
            <a:spAutoFit/>
          </a:bodyPr>
          <a:lstStyle/>
          <a:p>
            <a:r>
              <a:rPr lang="en-US" dirty="0"/>
              <a:t>Should questions arise, contact the correct TELO or FACHEX Administrator.  </a:t>
            </a:r>
          </a:p>
          <a:p>
            <a:r>
              <a:rPr lang="en-US" dirty="0"/>
              <a:t>The link for administrator’s contact information is: </a:t>
            </a:r>
          </a:p>
        </p:txBody>
      </p:sp>
      <p:cxnSp>
        <p:nvCxnSpPr>
          <p:cNvPr id="14" name="Straight Arrow Connector 13">
            <a:extLst>
              <a:ext uri="{FF2B5EF4-FFF2-40B4-BE49-F238E27FC236}">
                <a16:creationId xmlns:a16="http://schemas.microsoft.com/office/drawing/2014/main" id="{168A40DC-A6AC-4162-8403-34A2C12F21CE}"/>
              </a:ext>
            </a:extLst>
          </p:cNvPr>
          <p:cNvCxnSpPr/>
          <p:nvPr/>
        </p:nvCxnSpPr>
        <p:spPr>
          <a:xfrm>
            <a:off x="2540000" y="802640"/>
            <a:ext cx="254000" cy="202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40F3A6-767C-442F-BBBB-FA3A77727345}"/>
              </a:ext>
            </a:extLst>
          </p:cNvPr>
          <p:cNvCxnSpPr/>
          <p:nvPr/>
        </p:nvCxnSpPr>
        <p:spPr>
          <a:xfrm>
            <a:off x="2529840" y="843280"/>
            <a:ext cx="1544320" cy="187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4E8386-9E49-4869-8EA6-5C1F985A33F1}"/>
              </a:ext>
            </a:extLst>
          </p:cNvPr>
          <p:cNvCxnSpPr/>
          <p:nvPr/>
        </p:nvCxnSpPr>
        <p:spPr>
          <a:xfrm>
            <a:off x="2540000" y="883920"/>
            <a:ext cx="774204" cy="245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5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19</a:t>
            </a:fld>
            <a:endParaRPr lang="en-US" dirty="0"/>
          </a:p>
        </p:txBody>
      </p:sp>
      <p:pic>
        <p:nvPicPr>
          <p:cNvPr id="4" name="Picture 3">
            <a:extLst>
              <a:ext uri="{FF2B5EF4-FFF2-40B4-BE49-F238E27FC236}">
                <a16:creationId xmlns:a16="http://schemas.microsoft.com/office/drawing/2014/main" id="{3ED81481-A774-4642-A306-573DB8F2EC6F}"/>
              </a:ext>
            </a:extLst>
          </p:cNvPr>
          <p:cNvPicPr>
            <a:picLocks noChangeAspect="1"/>
          </p:cNvPicPr>
          <p:nvPr/>
        </p:nvPicPr>
        <p:blipFill>
          <a:blip r:embed="rId3"/>
          <a:stretch>
            <a:fillRect/>
          </a:stretch>
        </p:blipFill>
        <p:spPr>
          <a:xfrm>
            <a:off x="410804" y="1292953"/>
            <a:ext cx="5972175" cy="2085975"/>
          </a:xfrm>
          <a:prstGeom prst="rect">
            <a:avLst/>
          </a:prstGeom>
        </p:spPr>
      </p:pic>
      <p:sp>
        <p:nvSpPr>
          <p:cNvPr id="5" name="TextBox 4">
            <a:extLst>
              <a:ext uri="{FF2B5EF4-FFF2-40B4-BE49-F238E27FC236}">
                <a16:creationId xmlns:a16="http://schemas.microsoft.com/office/drawing/2014/main" id="{D984EC9E-9598-426C-A41C-A7A727D12842}"/>
              </a:ext>
            </a:extLst>
          </p:cNvPr>
          <p:cNvSpPr txBox="1"/>
          <p:nvPr/>
        </p:nvSpPr>
        <p:spPr>
          <a:xfrm>
            <a:off x="249081" y="4784586"/>
            <a:ext cx="6802375" cy="1200329"/>
          </a:xfrm>
          <a:prstGeom prst="rect">
            <a:avLst/>
          </a:prstGeom>
          <a:noFill/>
        </p:spPr>
        <p:txBody>
          <a:bodyPr wrap="none" rtlCol="0">
            <a:spAutoFit/>
          </a:bodyPr>
          <a:lstStyle/>
          <a:p>
            <a:endParaRPr lang="en-US" dirty="0"/>
          </a:p>
          <a:p>
            <a:r>
              <a:rPr lang="en-US" dirty="0"/>
              <a:t>HINT!  Both the EXPORT and ATTENDING school names are hyperlinks.</a:t>
            </a:r>
          </a:p>
          <a:p>
            <a:r>
              <a:rPr lang="en-US" dirty="0"/>
              <a:t>By clicking on the link, you are directed to the TE Overview page.</a:t>
            </a:r>
          </a:p>
          <a:p>
            <a:r>
              <a:rPr lang="en-US" dirty="0"/>
              <a:t> </a:t>
            </a:r>
          </a:p>
        </p:txBody>
      </p:sp>
      <p:sp>
        <p:nvSpPr>
          <p:cNvPr id="3" name="Rectangle 2">
            <a:extLst>
              <a:ext uri="{FF2B5EF4-FFF2-40B4-BE49-F238E27FC236}">
                <a16:creationId xmlns:a16="http://schemas.microsoft.com/office/drawing/2014/main" id="{A59381C6-FADF-47BB-9D89-2BA3462093F3}"/>
              </a:ext>
            </a:extLst>
          </p:cNvPr>
          <p:cNvSpPr/>
          <p:nvPr/>
        </p:nvSpPr>
        <p:spPr>
          <a:xfrm>
            <a:off x="301670" y="358239"/>
            <a:ext cx="6280822" cy="646331"/>
          </a:xfrm>
          <a:prstGeom prst="rect">
            <a:avLst/>
          </a:prstGeom>
        </p:spPr>
        <p:txBody>
          <a:bodyPr wrap="none">
            <a:spAutoFit/>
          </a:bodyPr>
          <a:lstStyle/>
          <a:p>
            <a:pPr lvl="0"/>
            <a:r>
              <a:rPr lang="en-US" dirty="0">
                <a:solidFill>
                  <a:prstClr val="black"/>
                </a:solidFill>
              </a:rPr>
              <a:t>Below is an example of what you might see inside your student’s </a:t>
            </a:r>
          </a:p>
          <a:p>
            <a:pPr lvl="0"/>
            <a:r>
              <a:rPr lang="en-US" dirty="0">
                <a:solidFill>
                  <a:prstClr val="black"/>
                </a:solidFill>
              </a:rPr>
              <a:t>EZ App status.</a:t>
            </a:r>
          </a:p>
        </p:txBody>
      </p:sp>
    </p:spTree>
    <p:extLst>
      <p:ext uri="{BB962C8B-B14F-4D97-AF65-F5344CB8AC3E}">
        <p14:creationId xmlns:p14="http://schemas.microsoft.com/office/powerpoint/2010/main" val="364424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24" y="151707"/>
            <a:ext cx="6132589" cy="1164318"/>
          </a:xfrm>
        </p:spPr>
        <p:txBody>
          <a:bodyPr>
            <a:normAutofit/>
          </a:bodyPr>
          <a:lstStyle/>
          <a:p>
            <a:r>
              <a:rPr lang="en-US" sz="3600" dirty="0"/>
              <a:t>Contents</a:t>
            </a:r>
          </a:p>
        </p:txBody>
      </p:sp>
      <p:sp>
        <p:nvSpPr>
          <p:cNvPr id="3" name="Content Placeholder 2"/>
          <p:cNvSpPr>
            <a:spLocks noGrp="1"/>
          </p:cNvSpPr>
          <p:nvPr>
            <p:ph idx="1"/>
          </p:nvPr>
        </p:nvSpPr>
        <p:spPr>
          <a:xfrm>
            <a:off x="419363" y="1730028"/>
            <a:ext cx="5676637" cy="2315244"/>
          </a:xfrm>
        </p:spPr>
        <p:txBody>
          <a:bodyPr anchor="ctr">
            <a:normAutofit/>
          </a:bodyPr>
          <a:lstStyle/>
          <a:p>
            <a:r>
              <a:rPr lang="en-US" sz="1800" dirty="0"/>
              <a:t>What you need to know before you begin</a:t>
            </a:r>
          </a:p>
          <a:p>
            <a:r>
              <a:rPr lang="en-US" sz="1800" dirty="0"/>
              <a:t>Completing the EZ application</a:t>
            </a:r>
          </a:p>
          <a:p>
            <a:r>
              <a:rPr lang="en-US" sz="1800" dirty="0"/>
              <a:t>What’s next</a:t>
            </a:r>
          </a:p>
          <a:p>
            <a:r>
              <a:rPr lang="en-US" sz="1800" dirty="0"/>
              <a:t>Tracking my student’s EZ application</a:t>
            </a:r>
          </a:p>
          <a:p>
            <a:pPr marL="0" indent="0">
              <a:buNone/>
            </a:pPr>
            <a:endParaRPr lang="en-US" sz="1800" dirty="0"/>
          </a:p>
        </p:txBody>
      </p:sp>
      <p:sp>
        <p:nvSpPr>
          <p:cNvPr id="4" name="Slide Number Placeholder 3">
            <a:extLst>
              <a:ext uri="{FF2B5EF4-FFF2-40B4-BE49-F238E27FC236}">
                <a16:creationId xmlns:a16="http://schemas.microsoft.com/office/drawing/2014/main" id="{5F97E0C2-8478-4191-B1F9-25412C21FB6C}"/>
              </a:ext>
            </a:extLst>
          </p:cNvPr>
          <p:cNvSpPr>
            <a:spLocks noGrp="1"/>
          </p:cNvSpPr>
          <p:nvPr>
            <p:ph type="sldNum" sz="quarter" idx="12"/>
          </p:nvPr>
        </p:nvSpPr>
        <p:spPr/>
        <p:txBody>
          <a:bodyPr/>
          <a:lstStyle/>
          <a:p>
            <a:fld id="{3352CBF5-17B8-4387-88A6-ABF9F8C64D5A}" type="slidenum">
              <a:rPr lang="en-US" smtClean="0"/>
              <a:t>2</a:t>
            </a:fld>
            <a:endParaRPr lang="en-US" dirty="0"/>
          </a:p>
        </p:txBody>
      </p:sp>
      <p:sp>
        <p:nvSpPr>
          <p:cNvPr id="5" name="TextBox 4">
            <a:extLst>
              <a:ext uri="{FF2B5EF4-FFF2-40B4-BE49-F238E27FC236}">
                <a16:creationId xmlns:a16="http://schemas.microsoft.com/office/drawing/2014/main" id="{DDD61E46-ABD0-47A8-808F-7DF187BC07CB}"/>
              </a:ext>
            </a:extLst>
          </p:cNvPr>
          <p:cNvSpPr txBox="1"/>
          <p:nvPr/>
        </p:nvSpPr>
        <p:spPr>
          <a:xfrm>
            <a:off x="1505841" y="3566376"/>
            <a:ext cx="7988725" cy="1477328"/>
          </a:xfrm>
          <a:prstGeom prst="rect">
            <a:avLst/>
          </a:prstGeom>
          <a:noFill/>
        </p:spPr>
        <p:txBody>
          <a:bodyPr wrap="none" rtlCol="0">
            <a:spAutoFit/>
          </a:bodyPr>
          <a:lstStyle/>
          <a:p>
            <a:r>
              <a:rPr lang="en-US" dirty="0"/>
              <a:t>Tuition Exchange is the proud host for the </a:t>
            </a:r>
            <a:r>
              <a:rPr lang="en-US" b="1" i="1" dirty="0"/>
              <a:t>FACHEX scholarship system</a:t>
            </a:r>
            <a:r>
              <a:rPr lang="en-US" dirty="0"/>
              <a:t>. </a:t>
            </a:r>
          </a:p>
          <a:p>
            <a:r>
              <a:rPr lang="en-US" dirty="0"/>
              <a:t>If you are employed at a participating FACHEX school, the EZ application is available</a:t>
            </a:r>
          </a:p>
          <a:p>
            <a:r>
              <a:rPr lang="en-US" dirty="0"/>
              <a:t>at both FACHEX schools and Tuition Exchange schools.</a:t>
            </a:r>
          </a:p>
          <a:p>
            <a:r>
              <a:rPr lang="en-US" dirty="0"/>
              <a:t>If you have questions specific to the FACHEX Program, please contact </a:t>
            </a:r>
          </a:p>
          <a:p>
            <a:r>
              <a:rPr lang="en-US" dirty="0"/>
              <a:t>your FACHEX Administrator directly. </a:t>
            </a:r>
          </a:p>
        </p:txBody>
      </p:sp>
    </p:spTree>
    <p:extLst>
      <p:ext uri="{BB962C8B-B14F-4D97-AF65-F5344CB8AC3E}">
        <p14:creationId xmlns:p14="http://schemas.microsoft.com/office/powerpoint/2010/main" val="50279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277" y="2887888"/>
            <a:ext cx="5676637" cy="2036147"/>
          </a:xfrm>
        </p:spPr>
        <p:txBody>
          <a:bodyPr anchor="ctr">
            <a:normAutofit lnSpcReduction="10000"/>
          </a:bodyPr>
          <a:lstStyle/>
          <a:p>
            <a:pPr marL="0" indent="0">
              <a:buNone/>
            </a:pPr>
            <a:r>
              <a:rPr lang="en-US" sz="1800" dirty="0"/>
              <a:t>Tuition Exchange is the proud host for the </a:t>
            </a:r>
            <a:r>
              <a:rPr lang="en-US" sz="1800" b="1" i="1" dirty="0"/>
              <a:t>FACHEX scholarship system</a:t>
            </a:r>
            <a:r>
              <a:rPr lang="en-US" sz="1800" dirty="0"/>
              <a:t>. If you are employed at a participating FACHEX school, the EZ application is available at both FACHEX schools and Tuition Exchange schools. If you have questions specific to the FACHEX Program, please contact your FACHEX Administrator directly. </a:t>
            </a:r>
          </a:p>
          <a:p>
            <a:pPr marL="0" indent="0">
              <a:buNone/>
            </a:pPr>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20</a:t>
            </a:fld>
            <a:endParaRPr lang="en-US" dirty="0"/>
          </a:p>
        </p:txBody>
      </p:sp>
      <p:sp>
        <p:nvSpPr>
          <p:cNvPr id="2" name="TextBox 1">
            <a:extLst>
              <a:ext uri="{FF2B5EF4-FFF2-40B4-BE49-F238E27FC236}">
                <a16:creationId xmlns:a16="http://schemas.microsoft.com/office/drawing/2014/main" id="{AE99F863-5ABB-4AA3-BCAB-0AABFC30057B}"/>
              </a:ext>
            </a:extLst>
          </p:cNvPr>
          <p:cNvSpPr txBox="1"/>
          <p:nvPr/>
        </p:nvSpPr>
        <p:spPr>
          <a:xfrm>
            <a:off x="416560" y="895528"/>
            <a:ext cx="5377434" cy="923330"/>
          </a:xfrm>
          <a:prstGeom prst="rect">
            <a:avLst/>
          </a:prstGeom>
          <a:noFill/>
        </p:spPr>
        <p:txBody>
          <a:bodyPr wrap="none" rtlCol="0">
            <a:spAutoFit/>
          </a:bodyPr>
          <a:lstStyle/>
          <a:p>
            <a:r>
              <a:rPr lang="en-US" dirty="0"/>
              <a:t>We hope you found the information shared valuable.</a:t>
            </a:r>
          </a:p>
          <a:p>
            <a:r>
              <a:rPr lang="en-US" dirty="0"/>
              <a:t>Again, if questions arise, contact your Tuition Exchange </a:t>
            </a:r>
          </a:p>
          <a:p>
            <a:r>
              <a:rPr lang="en-US" dirty="0"/>
              <a:t>Liaison Officer or FACHE Administrator.</a:t>
            </a:r>
          </a:p>
        </p:txBody>
      </p:sp>
    </p:spTree>
    <p:extLst>
      <p:ext uri="{BB962C8B-B14F-4D97-AF65-F5344CB8AC3E}">
        <p14:creationId xmlns:p14="http://schemas.microsoft.com/office/powerpoint/2010/main" val="4200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292263"/>
            <a:ext cx="6272415" cy="1339434"/>
          </a:xfrm>
        </p:spPr>
        <p:txBody>
          <a:bodyPr>
            <a:normAutofit/>
          </a:bodyPr>
          <a:lstStyle/>
          <a:p>
            <a:r>
              <a:rPr lang="en-US" sz="3600" dirty="0"/>
              <a:t>What you need to know before you begin</a:t>
            </a:r>
          </a:p>
        </p:txBody>
      </p:sp>
      <p:sp>
        <p:nvSpPr>
          <p:cNvPr id="3" name="Content Placeholder 2"/>
          <p:cNvSpPr>
            <a:spLocks noGrp="1"/>
          </p:cNvSpPr>
          <p:nvPr>
            <p:ph idx="1"/>
          </p:nvPr>
        </p:nvSpPr>
        <p:spPr>
          <a:xfrm>
            <a:off x="473824" y="1921753"/>
            <a:ext cx="5676637" cy="2522058"/>
          </a:xfrm>
        </p:spPr>
        <p:txBody>
          <a:bodyPr anchor="ctr">
            <a:normAutofit/>
          </a:bodyPr>
          <a:lstStyle/>
          <a:p>
            <a:r>
              <a:rPr lang="en-US" sz="1800" dirty="0"/>
              <a:t>Does my employer participate?</a:t>
            </a:r>
          </a:p>
          <a:p>
            <a:r>
              <a:rPr lang="en-US" sz="1800" dirty="0"/>
              <a:t>Does my employer require any additional information?</a:t>
            </a:r>
          </a:p>
          <a:p>
            <a:r>
              <a:rPr lang="en-US" sz="1800" dirty="0"/>
              <a:t>What are my employer eligibility guidelines?</a:t>
            </a:r>
          </a:p>
          <a:p>
            <a:endParaRPr lang="en-US" sz="1800" dirty="0"/>
          </a:p>
          <a:p>
            <a:pPr marL="0" indent="0">
              <a:buNone/>
            </a:pPr>
            <a:endParaRPr lang="en-US" sz="1800" dirty="0"/>
          </a:p>
          <a:p>
            <a:pPr marL="0" indent="0">
              <a:lnSpc>
                <a:spcPct val="100000"/>
              </a:lnSpc>
              <a:spcBef>
                <a:spcPts val="0"/>
              </a:spcBef>
              <a:buNone/>
            </a:pPr>
            <a:endParaRPr sz="1800" dirty="0"/>
          </a:p>
        </p:txBody>
      </p:sp>
      <p:sp>
        <p:nvSpPr>
          <p:cNvPr id="4" name="Slide Number Placeholder 3">
            <a:extLst>
              <a:ext uri="{FF2B5EF4-FFF2-40B4-BE49-F238E27FC236}">
                <a16:creationId xmlns:a16="http://schemas.microsoft.com/office/drawing/2014/main" id="{1197BA28-4D79-4C7B-BDBE-84F533D4154A}"/>
              </a:ext>
            </a:extLst>
          </p:cNvPr>
          <p:cNvSpPr>
            <a:spLocks noGrp="1"/>
          </p:cNvSpPr>
          <p:nvPr>
            <p:ph type="sldNum" sz="quarter" idx="12"/>
          </p:nvPr>
        </p:nvSpPr>
        <p:spPr/>
        <p:txBody>
          <a:bodyPr/>
          <a:lstStyle/>
          <a:p>
            <a:fld id="{3352CBF5-17B8-4387-88A6-ABF9F8C64D5A}" type="slidenum">
              <a:rPr lang="en-US" smtClean="0"/>
              <a:t>3</a:t>
            </a:fld>
            <a:endParaRPr lang="en-US" dirty="0"/>
          </a:p>
        </p:txBody>
      </p:sp>
      <p:sp>
        <p:nvSpPr>
          <p:cNvPr id="5" name="TextBox 4">
            <a:extLst>
              <a:ext uri="{FF2B5EF4-FFF2-40B4-BE49-F238E27FC236}">
                <a16:creationId xmlns:a16="http://schemas.microsoft.com/office/drawing/2014/main" id="{8D4DB753-30C0-48CE-BFC6-C6AD56EE1192}"/>
              </a:ext>
            </a:extLst>
          </p:cNvPr>
          <p:cNvSpPr txBox="1"/>
          <p:nvPr/>
        </p:nvSpPr>
        <p:spPr>
          <a:xfrm>
            <a:off x="678990" y="3912654"/>
            <a:ext cx="8041625" cy="1200329"/>
          </a:xfrm>
          <a:prstGeom prst="rect">
            <a:avLst/>
          </a:prstGeom>
          <a:noFill/>
        </p:spPr>
        <p:txBody>
          <a:bodyPr wrap="none" rtlCol="0">
            <a:spAutoFit/>
          </a:bodyPr>
          <a:lstStyle/>
          <a:p>
            <a:pPr lvl="0"/>
            <a:r>
              <a:rPr lang="en-US" dirty="0">
                <a:solidFill>
                  <a:prstClr val="black"/>
                </a:solidFill>
              </a:rPr>
              <a:t>Tuition Exchange is the proud host for the </a:t>
            </a:r>
            <a:r>
              <a:rPr lang="en-US" b="1" i="1" dirty="0">
                <a:solidFill>
                  <a:prstClr val="black"/>
                </a:solidFill>
              </a:rPr>
              <a:t>FACHEX scholarship system</a:t>
            </a:r>
            <a:r>
              <a:rPr lang="en-US" dirty="0">
                <a:solidFill>
                  <a:prstClr val="black"/>
                </a:solidFill>
              </a:rPr>
              <a:t>. </a:t>
            </a:r>
          </a:p>
          <a:p>
            <a:pPr lvl="0"/>
            <a:r>
              <a:rPr lang="en-US" dirty="0">
                <a:solidFill>
                  <a:prstClr val="black"/>
                </a:solidFill>
              </a:rPr>
              <a:t>If you are employed at a participating FACHEX school, the EZ application is available </a:t>
            </a:r>
          </a:p>
          <a:p>
            <a:pPr lvl="0"/>
            <a:r>
              <a:rPr lang="en-US" dirty="0">
                <a:solidFill>
                  <a:prstClr val="black"/>
                </a:solidFill>
              </a:rPr>
              <a:t>at both FACHEX schools and Tuition Exchange schools. If you have questions specific</a:t>
            </a:r>
          </a:p>
          <a:p>
            <a:pPr lvl="0"/>
            <a:r>
              <a:rPr lang="en-US" dirty="0">
                <a:solidFill>
                  <a:prstClr val="black"/>
                </a:solidFill>
              </a:rPr>
              <a:t>to the FACHEX Program, please contact your FACHEX Administrator directly. </a:t>
            </a:r>
          </a:p>
        </p:txBody>
      </p:sp>
    </p:spTree>
    <p:extLst>
      <p:ext uri="{BB962C8B-B14F-4D97-AF65-F5344CB8AC3E}">
        <p14:creationId xmlns:p14="http://schemas.microsoft.com/office/powerpoint/2010/main" val="2409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505" y="330253"/>
            <a:ext cx="4441036" cy="2662894"/>
          </a:xfrm>
        </p:spPr>
        <p:txBody>
          <a:bodyPr anchor="ctr">
            <a:normAutofit lnSpcReduction="10000"/>
          </a:bodyPr>
          <a:lstStyle/>
          <a:p>
            <a:r>
              <a:rPr lang="en-US" sz="1800" dirty="0"/>
              <a:t>Does my employer participate in the EZ application process?</a:t>
            </a:r>
          </a:p>
          <a:p>
            <a:r>
              <a:rPr lang="en-US" sz="1800" dirty="0"/>
              <a:t>Not sure?  Check the application at:  </a:t>
            </a:r>
            <a:r>
              <a:rPr lang="en-US" sz="1800" dirty="0">
                <a:hlinkClick r:id="rId3"/>
              </a:rPr>
              <a:t>https://telo.tuitionexchange.org/apply.cfm</a:t>
            </a:r>
            <a:endParaRPr lang="en-US" sz="1800" dirty="0"/>
          </a:p>
          <a:p>
            <a:r>
              <a:rPr lang="en-US" sz="1800" dirty="0"/>
              <a:t>If your employer is listed – you are eligible to utilize the EZ application process.</a:t>
            </a:r>
          </a:p>
          <a:p>
            <a:endParaRPr lang="en-US" sz="1800" dirty="0"/>
          </a:p>
          <a:p>
            <a:pPr marL="0" indent="0">
              <a:buNone/>
            </a:pPr>
            <a:endParaRPr sz="1800" dirty="0"/>
          </a:p>
        </p:txBody>
      </p:sp>
      <p:sp>
        <p:nvSpPr>
          <p:cNvPr id="8" name="Slide Number Placeholder 7">
            <a:extLst>
              <a:ext uri="{FF2B5EF4-FFF2-40B4-BE49-F238E27FC236}">
                <a16:creationId xmlns:a16="http://schemas.microsoft.com/office/drawing/2014/main" id="{BC64BEF4-0A19-4A79-A116-7D1A8EC27AE3}"/>
              </a:ext>
            </a:extLst>
          </p:cNvPr>
          <p:cNvSpPr>
            <a:spLocks noGrp="1"/>
          </p:cNvSpPr>
          <p:nvPr>
            <p:ph type="sldNum" sz="quarter" idx="12"/>
          </p:nvPr>
        </p:nvSpPr>
        <p:spPr/>
        <p:txBody>
          <a:bodyPr/>
          <a:lstStyle/>
          <a:p>
            <a:fld id="{3352CBF5-17B8-4387-88A6-ABF9F8C64D5A}" type="slidenum">
              <a:rPr lang="en-US" smtClean="0"/>
              <a:t>4</a:t>
            </a:fld>
            <a:endParaRPr lang="en-US" dirty="0"/>
          </a:p>
        </p:txBody>
      </p:sp>
      <p:pic>
        <p:nvPicPr>
          <p:cNvPr id="4" name="Picture 3">
            <a:extLst>
              <a:ext uri="{FF2B5EF4-FFF2-40B4-BE49-F238E27FC236}">
                <a16:creationId xmlns:a16="http://schemas.microsoft.com/office/drawing/2014/main" id="{6DA9CCD0-280B-46A0-880B-39AD976B2AD4}"/>
              </a:ext>
            </a:extLst>
          </p:cNvPr>
          <p:cNvPicPr>
            <a:picLocks noChangeAspect="1"/>
          </p:cNvPicPr>
          <p:nvPr/>
        </p:nvPicPr>
        <p:blipFill>
          <a:blip r:embed="rId4"/>
          <a:stretch>
            <a:fillRect/>
          </a:stretch>
        </p:blipFill>
        <p:spPr>
          <a:xfrm>
            <a:off x="606945" y="4538747"/>
            <a:ext cx="5334635" cy="2110175"/>
          </a:xfrm>
          <a:prstGeom prst="rect">
            <a:avLst/>
          </a:prstGeom>
        </p:spPr>
      </p:pic>
      <p:sp>
        <p:nvSpPr>
          <p:cNvPr id="5" name="TextBox 4">
            <a:extLst>
              <a:ext uri="{FF2B5EF4-FFF2-40B4-BE49-F238E27FC236}">
                <a16:creationId xmlns:a16="http://schemas.microsoft.com/office/drawing/2014/main" id="{C47A8960-B90A-4CCF-BCDC-5836F8623046}"/>
              </a:ext>
            </a:extLst>
          </p:cNvPr>
          <p:cNvSpPr txBox="1"/>
          <p:nvPr/>
        </p:nvSpPr>
        <p:spPr>
          <a:xfrm>
            <a:off x="2813561" y="2446237"/>
            <a:ext cx="4846320" cy="1754326"/>
          </a:xfrm>
          <a:prstGeom prst="rect">
            <a:avLst/>
          </a:prstGeom>
          <a:noFill/>
        </p:spPr>
        <p:txBody>
          <a:bodyPr wrap="square" rtlCol="0">
            <a:spAutoFit/>
          </a:bodyPr>
          <a:lstStyle/>
          <a:p>
            <a:r>
              <a:rPr lang="en-US" dirty="0"/>
              <a:t>If your employer is</a:t>
            </a:r>
          </a:p>
          <a:p>
            <a:r>
              <a:rPr lang="en-US" dirty="0"/>
              <a:t>not listed – download</a:t>
            </a:r>
          </a:p>
          <a:p>
            <a:r>
              <a:rPr lang="en-US" dirty="0"/>
              <a:t>the off-line application, complete</a:t>
            </a:r>
          </a:p>
          <a:p>
            <a:r>
              <a:rPr lang="en-US" dirty="0"/>
              <a:t>the application, and forward it to your</a:t>
            </a:r>
          </a:p>
          <a:p>
            <a:r>
              <a:rPr lang="en-US" dirty="0"/>
              <a:t>Tuition Exchange Liaison Officer (TELO) or FACHEX Administrator.</a:t>
            </a:r>
          </a:p>
        </p:txBody>
      </p:sp>
      <p:cxnSp>
        <p:nvCxnSpPr>
          <p:cNvPr id="7" name="Straight Arrow Connector 6">
            <a:extLst>
              <a:ext uri="{FF2B5EF4-FFF2-40B4-BE49-F238E27FC236}">
                <a16:creationId xmlns:a16="http://schemas.microsoft.com/office/drawing/2014/main" id="{D34D4D87-E6BE-4C48-94F9-18BAEBDE4F01}"/>
              </a:ext>
            </a:extLst>
          </p:cNvPr>
          <p:cNvCxnSpPr>
            <a:cxnSpLocks/>
          </p:cNvCxnSpPr>
          <p:nvPr/>
        </p:nvCxnSpPr>
        <p:spPr>
          <a:xfrm flipH="1">
            <a:off x="3068320" y="3331331"/>
            <a:ext cx="746616" cy="179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430" y="371399"/>
            <a:ext cx="5696957" cy="2239347"/>
          </a:xfrm>
        </p:spPr>
        <p:txBody>
          <a:bodyPr anchor="ctr">
            <a:normAutofit fontScale="85000" lnSpcReduction="10000"/>
          </a:bodyPr>
          <a:lstStyle/>
          <a:p>
            <a:r>
              <a:rPr lang="en-US" sz="1800" dirty="0"/>
              <a:t>Does my employer require any additional information?</a:t>
            </a:r>
          </a:p>
          <a:p>
            <a:pPr lvl="1"/>
            <a:r>
              <a:rPr lang="en-US" sz="1400" dirty="0"/>
              <a:t>You need to ask this question of your TELO or FACHEX. Administrator.  Not sure who to email?  Check the Tuition Exchange website at:</a:t>
            </a:r>
          </a:p>
          <a:p>
            <a:r>
              <a:rPr lang="en-US" sz="1800" dirty="0">
                <a:hlinkClick r:id="rId3"/>
              </a:rPr>
              <a:t>https://telo.tuitionexchange.org/schools.cfm</a:t>
            </a:r>
            <a:r>
              <a:rPr lang="en-US" sz="1800" dirty="0"/>
              <a:t> - TE employee click on your employer’s link</a:t>
            </a:r>
          </a:p>
          <a:p>
            <a:r>
              <a:rPr lang="en-US" sz="1800" dirty="0">
                <a:hlinkClick r:id="rId4"/>
              </a:rPr>
              <a:t>https://telo.tuitionexchange.org/fachexschools.cfm</a:t>
            </a:r>
            <a:r>
              <a:rPr lang="en-US" sz="1800" dirty="0"/>
              <a:t> - FACHEX employee click on your employer’s link</a:t>
            </a:r>
          </a:p>
          <a:p>
            <a:pPr marL="0" indent="0">
              <a:buNone/>
            </a:pPr>
            <a:endParaRPr sz="1800" dirty="0"/>
          </a:p>
        </p:txBody>
      </p:sp>
      <p:sp>
        <p:nvSpPr>
          <p:cNvPr id="10" name="Slide Number Placeholder 9">
            <a:extLst>
              <a:ext uri="{FF2B5EF4-FFF2-40B4-BE49-F238E27FC236}">
                <a16:creationId xmlns:a16="http://schemas.microsoft.com/office/drawing/2014/main" id="{DE30C932-9CE3-49AC-B1D8-87D550EB811F}"/>
              </a:ext>
            </a:extLst>
          </p:cNvPr>
          <p:cNvSpPr>
            <a:spLocks noGrp="1"/>
          </p:cNvSpPr>
          <p:nvPr>
            <p:ph type="sldNum" sz="quarter" idx="12"/>
          </p:nvPr>
        </p:nvSpPr>
        <p:spPr/>
        <p:txBody>
          <a:bodyPr/>
          <a:lstStyle/>
          <a:p>
            <a:fld id="{3352CBF5-17B8-4387-88A6-ABF9F8C64D5A}" type="slidenum">
              <a:rPr lang="en-US" smtClean="0"/>
              <a:t>5</a:t>
            </a:fld>
            <a:endParaRPr lang="en-US" dirty="0"/>
          </a:p>
        </p:txBody>
      </p:sp>
      <p:pic>
        <p:nvPicPr>
          <p:cNvPr id="4" name="Picture 3">
            <a:extLst>
              <a:ext uri="{FF2B5EF4-FFF2-40B4-BE49-F238E27FC236}">
                <a16:creationId xmlns:a16="http://schemas.microsoft.com/office/drawing/2014/main" id="{6D8590D3-1E4A-4FB4-99A1-A8AA30E4594B}"/>
              </a:ext>
            </a:extLst>
          </p:cNvPr>
          <p:cNvPicPr>
            <a:picLocks noChangeAspect="1"/>
          </p:cNvPicPr>
          <p:nvPr/>
        </p:nvPicPr>
        <p:blipFill>
          <a:blip r:embed="rId5"/>
          <a:stretch>
            <a:fillRect/>
          </a:stretch>
        </p:blipFill>
        <p:spPr>
          <a:xfrm>
            <a:off x="6945322" y="823654"/>
            <a:ext cx="2520315" cy="3067176"/>
          </a:xfrm>
          <a:prstGeom prst="rect">
            <a:avLst/>
          </a:prstGeom>
        </p:spPr>
      </p:pic>
      <p:cxnSp>
        <p:nvCxnSpPr>
          <p:cNvPr id="6" name="Straight Arrow Connector 5">
            <a:extLst>
              <a:ext uri="{FF2B5EF4-FFF2-40B4-BE49-F238E27FC236}">
                <a16:creationId xmlns:a16="http://schemas.microsoft.com/office/drawing/2014/main" id="{9813A0D2-08A6-448F-81A2-526F389AF8BF}"/>
              </a:ext>
            </a:extLst>
          </p:cNvPr>
          <p:cNvCxnSpPr>
            <a:cxnSpLocks/>
          </p:cNvCxnSpPr>
          <p:nvPr/>
        </p:nvCxnSpPr>
        <p:spPr>
          <a:xfrm>
            <a:off x="3022948" y="966823"/>
            <a:ext cx="2118012" cy="3432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2E2F8C-C237-4CEA-9E6F-1102B312FE08}"/>
              </a:ext>
            </a:extLst>
          </p:cNvPr>
          <p:cNvSpPr txBox="1"/>
          <p:nvPr/>
        </p:nvSpPr>
        <p:spPr>
          <a:xfrm>
            <a:off x="419363" y="4701955"/>
            <a:ext cx="5564024" cy="1754326"/>
          </a:xfrm>
          <a:prstGeom prst="rect">
            <a:avLst/>
          </a:prstGeom>
          <a:noFill/>
        </p:spPr>
        <p:txBody>
          <a:bodyPr wrap="none" rtlCol="0">
            <a:spAutoFit/>
          </a:bodyPr>
          <a:lstStyle/>
          <a:p>
            <a:r>
              <a:rPr lang="en-US" dirty="0"/>
              <a:t>TE Central does not provide the phone number</a:t>
            </a:r>
          </a:p>
          <a:p>
            <a:r>
              <a:rPr lang="en-US" dirty="0"/>
              <a:t>of our TELO’s or FACHEX Administrators.  </a:t>
            </a:r>
          </a:p>
          <a:p>
            <a:r>
              <a:rPr lang="en-US" dirty="0"/>
              <a:t>Email is your best communication option!</a:t>
            </a:r>
          </a:p>
          <a:p>
            <a:r>
              <a:rPr lang="en-US" dirty="0"/>
              <a:t>Additional information may be available on </a:t>
            </a:r>
          </a:p>
          <a:p>
            <a:r>
              <a:rPr lang="en-US" dirty="0"/>
              <a:t>the search page.  Please take the time to read the entire</a:t>
            </a:r>
          </a:p>
          <a:p>
            <a:r>
              <a:rPr lang="en-US" dirty="0"/>
              <a:t>page!</a:t>
            </a:r>
          </a:p>
        </p:txBody>
      </p:sp>
    </p:spTree>
    <p:extLst>
      <p:ext uri="{BB962C8B-B14F-4D97-AF65-F5344CB8AC3E}">
        <p14:creationId xmlns:p14="http://schemas.microsoft.com/office/powerpoint/2010/main" val="277184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1"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84212" y="685800"/>
            <a:ext cx="8534400" cy="3615267"/>
          </a:xfrm>
        </p:spPr>
        <p:txBody>
          <a:bodyPr>
            <a:normAutofit/>
          </a:bodyPr>
          <a:lstStyle/>
          <a:p>
            <a:pPr>
              <a:lnSpc>
                <a:spcPct val="90000"/>
              </a:lnSpc>
            </a:pPr>
            <a:endParaRPr lang="en-US" sz="1000">
              <a:solidFill>
                <a:schemeClr val="tx1"/>
              </a:solidFill>
            </a:endParaRPr>
          </a:p>
          <a:p>
            <a:pPr>
              <a:lnSpc>
                <a:spcPct val="90000"/>
              </a:lnSpc>
            </a:pPr>
            <a:r>
              <a:rPr lang="en-US" sz="1000">
                <a:solidFill>
                  <a:schemeClr val="tx1"/>
                </a:solidFill>
              </a:rPr>
              <a:t>What is my employer’s eligibility guideline?</a:t>
            </a:r>
          </a:p>
          <a:p>
            <a:pPr lvl="1">
              <a:lnSpc>
                <a:spcPct val="90000"/>
              </a:lnSpc>
            </a:pPr>
            <a:r>
              <a:rPr lang="en-US" sz="1000">
                <a:solidFill>
                  <a:schemeClr val="tx1"/>
                </a:solidFill>
              </a:rPr>
              <a:t>Contact your employer. </a:t>
            </a:r>
          </a:p>
          <a:p>
            <a:pPr lvl="1">
              <a:lnSpc>
                <a:spcPct val="90000"/>
              </a:lnSpc>
            </a:pPr>
            <a:r>
              <a:rPr lang="en-US" sz="1000">
                <a:solidFill>
                  <a:schemeClr val="tx1"/>
                </a:solidFill>
              </a:rPr>
              <a:t>See previous slide for determining your TELO or FACHEX Administrator contact information.</a:t>
            </a:r>
          </a:p>
          <a:p>
            <a:pPr>
              <a:lnSpc>
                <a:spcPct val="90000"/>
              </a:lnSpc>
            </a:pPr>
            <a:r>
              <a:rPr lang="en-US" sz="1000">
                <a:solidFill>
                  <a:schemeClr val="tx1"/>
                </a:solidFill>
              </a:rPr>
              <a:t>Consider checking your Employee Handbook and search your campus Intranet –   key word search Tuition Exchange, FACHEX, or Tuition Reimbursement.</a:t>
            </a:r>
          </a:p>
          <a:p>
            <a:pPr>
              <a:lnSpc>
                <a:spcPct val="90000"/>
              </a:lnSpc>
            </a:pPr>
            <a:r>
              <a:rPr lang="en-US" sz="1000">
                <a:solidFill>
                  <a:schemeClr val="tx1"/>
                </a:solidFill>
              </a:rPr>
              <a:t>Many TELO’s or FACHEX Administrators offer Lunch and Learns or evening programs on your school’s Exchange programs.  Be sure to watch your email for information.</a:t>
            </a:r>
          </a:p>
          <a:p>
            <a:pPr>
              <a:lnSpc>
                <a:spcPct val="90000"/>
              </a:lnSpc>
            </a:pPr>
            <a:r>
              <a:rPr lang="en-US" sz="1000">
                <a:solidFill>
                  <a:schemeClr val="tx1"/>
                </a:solidFill>
              </a:rPr>
              <a:t>Many employers require a certain length of service to be considered eligible.</a:t>
            </a:r>
          </a:p>
          <a:p>
            <a:pPr>
              <a:lnSpc>
                <a:spcPct val="90000"/>
              </a:lnSpc>
            </a:pPr>
            <a:r>
              <a:rPr lang="en-US" sz="1000">
                <a:solidFill>
                  <a:schemeClr val="tx1"/>
                </a:solidFill>
              </a:rPr>
              <a:t>Tuition Exchange or FACHEX is not a guaranteed employee benefit.</a:t>
            </a:r>
          </a:p>
          <a:p>
            <a:pPr>
              <a:lnSpc>
                <a:spcPct val="90000"/>
              </a:lnSpc>
            </a:pPr>
            <a:endParaRPr lang="en-US" sz="1000">
              <a:solidFill>
                <a:schemeClr val="tx1"/>
              </a:solidFill>
            </a:endParaRPr>
          </a:p>
          <a:p>
            <a:pPr>
              <a:lnSpc>
                <a:spcPct val="90000"/>
              </a:lnSpc>
            </a:pPr>
            <a:r>
              <a:rPr lang="en-US" sz="1000">
                <a:solidFill>
                  <a:schemeClr val="tx1"/>
                </a:solidFill>
              </a:rPr>
              <a:t>There is no guarantee your student’s application will be selected for Export or Import consideration.  </a:t>
            </a:r>
          </a:p>
          <a:p>
            <a:pPr>
              <a:lnSpc>
                <a:spcPct val="90000"/>
              </a:lnSpc>
            </a:pPr>
            <a:r>
              <a:rPr lang="en-US" sz="1000">
                <a:solidFill>
                  <a:schemeClr val="tx1"/>
                </a:solidFill>
              </a:rPr>
              <a:t>Your student must be applying for admissions and be admitted before Tuition Exchange or FACHEX funds is considered and potentially extended to your student.</a:t>
            </a:r>
          </a:p>
          <a:p>
            <a:pPr marL="0" indent="0">
              <a:lnSpc>
                <a:spcPct val="90000"/>
              </a:lnSpc>
              <a:buNone/>
            </a:pPr>
            <a:endParaRPr lang="en-US" sz="1000">
              <a:solidFill>
                <a:schemeClr val="tx1"/>
              </a:solidFill>
            </a:endParaRPr>
          </a:p>
          <a:p>
            <a:pPr lvl="1">
              <a:lnSpc>
                <a:spcPct val="90000"/>
              </a:lnSpc>
            </a:pPr>
            <a:endParaRPr lang="en-US" sz="1000">
              <a:solidFill>
                <a:schemeClr val="tx1"/>
              </a:solidFill>
            </a:endParaRPr>
          </a:p>
          <a:p>
            <a:pPr marL="0" indent="0">
              <a:lnSpc>
                <a:spcPct val="90000"/>
              </a:lnSpc>
              <a:buNone/>
            </a:pPr>
            <a:endParaRPr lang="en-US" sz="1000">
              <a:solidFill>
                <a:schemeClr val="tx1"/>
              </a:solidFill>
            </a:endParaRPr>
          </a:p>
        </p:txBody>
      </p:sp>
      <p:sp>
        <p:nvSpPr>
          <p:cNvPr id="4" name="Slide Number Placeholder 3">
            <a:extLst>
              <a:ext uri="{FF2B5EF4-FFF2-40B4-BE49-F238E27FC236}">
                <a16:creationId xmlns:a16="http://schemas.microsoft.com/office/drawing/2014/main" id="{1C1901E7-F132-4053-9887-7E0D75F3BD2C}"/>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38878594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4114" y="4487332"/>
            <a:ext cx="4205003" cy="1507067"/>
          </a:xfrm>
        </p:spPr>
        <p:txBody>
          <a:bodyPr>
            <a:normAutofit/>
          </a:bodyPr>
          <a:lstStyle/>
          <a:p>
            <a:r>
              <a:rPr lang="en-US" sz="3200">
                <a:solidFill>
                  <a:srgbClr val="FFFFFF"/>
                </a:solidFill>
              </a:rPr>
              <a:t>Completing the EZ-application</a:t>
            </a:r>
          </a:p>
        </p:txBody>
      </p:sp>
      <p:pic>
        <p:nvPicPr>
          <p:cNvPr id="6" name="Picture 5">
            <a:extLst>
              <a:ext uri="{FF2B5EF4-FFF2-40B4-BE49-F238E27FC236}">
                <a16:creationId xmlns:a16="http://schemas.microsoft.com/office/drawing/2014/main" id="{0E42027D-8DFF-447E-8A8A-0F41CF3B072F}"/>
              </a:ext>
            </a:extLst>
          </p:cNvPr>
          <p:cNvPicPr>
            <a:picLocks noChangeAspect="1"/>
          </p:cNvPicPr>
          <p:nvPr/>
        </p:nvPicPr>
        <p:blipFill>
          <a:blip r:embed="rId3"/>
          <a:stretch>
            <a:fillRect/>
          </a:stretch>
        </p:blipFill>
        <p:spPr>
          <a:xfrm>
            <a:off x="717551" y="2066519"/>
            <a:ext cx="4887466" cy="2504826"/>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6095998" y="685800"/>
            <a:ext cx="4819653" cy="3615267"/>
          </a:xfrm>
        </p:spPr>
        <p:txBody>
          <a:bodyPr>
            <a:normAutofit/>
          </a:bodyPr>
          <a:lstStyle/>
          <a:p>
            <a:pPr>
              <a:lnSpc>
                <a:spcPct val="90000"/>
              </a:lnSpc>
            </a:pPr>
            <a:r>
              <a:rPr lang="en-US" sz="1300">
                <a:solidFill>
                  <a:srgbClr val="0F496F"/>
                </a:solidFill>
              </a:rPr>
              <a:t>The EZ-application requires employee and applicant information:</a:t>
            </a:r>
          </a:p>
          <a:p>
            <a:pPr lvl="1">
              <a:lnSpc>
                <a:spcPct val="90000"/>
              </a:lnSpc>
            </a:pPr>
            <a:r>
              <a:rPr lang="en-US" sz="1300">
                <a:solidFill>
                  <a:srgbClr val="0F496F"/>
                </a:solidFill>
              </a:rPr>
              <a:t>Student’s complete email address;</a:t>
            </a:r>
          </a:p>
          <a:p>
            <a:pPr lvl="1">
              <a:lnSpc>
                <a:spcPct val="90000"/>
              </a:lnSpc>
            </a:pPr>
            <a:r>
              <a:rPr lang="en-US" sz="1300">
                <a:solidFill>
                  <a:srgbClr val="0F496F"/>
                </a:solidFill>
              </a:rPr>
              <a:t>Last 4 digits of the student’s SSN;</a:t>
            </a:r>
          </a:p>
          <a:p>
            <a:pPr lvl="1">
              <a:lnSpc>
                <a:spcPct val="90000"/>
              </a:lnSpc>
            </a:pPr>
            <a:r>
              <a:rPr lang="en-US" sz="1300">
                <a:solidFill>
                  <a:srgbClr val="0F496F"/>
                </a:solidFill>
              </a:rPr>
              <a:t>Employee’s complete email address;</a:t>
            </a:r>
          </a:p>
          <a:p>
            <a:pPr lvl="1">
              <a:lnSpc>
                <a:spcPct val="90000"/>
              </a:lnSpc>
            </a:pPr>
            <a:r>
              <a:rPr lang="en-US" sz="1300">
                <a:solidFill>
                  <a:srgbClr val="0F496F"/>
                </a:solidFill>
              </a:rPr>
              <a:t>Employee’s years of employment;</a:t>
            </a:r>
          </a:p>
          <a:p>
            <a:pPr lvl="1">
              <a:lnSpc>
                <a:spcPct val="90000"/>
              </a:lnSpc>
            </a:pPr>
            <a:r>
              <a:rPr lang="en-US" sz="1300">
                <a:solidFill>
                  <a:srgbClr val="0F496F"/>
                </a:solidFill>
              </a:rPr>
              <a:t>Will the student complete the Free Application for Federal Student Aid?  (</a:t>
            </a:r>
            <a:r>
              <a:rPr lang="en-US" sz="1300">
                <a:solidFill>
                  <a:srgbClr val="0F496F"/>
                </a:solidFill>
                <a:hlinkClick r:id="rId4"/>
              </a:rPr>
              <a:t>www.fafsa.ed.gov</a:t>
            </a:r>
            <a:r>
              <a:rPr lang="en-US" sz="1300">
                <a:solidFill>
                  <a:srgbClr val="0F496F"/>
                </a:solidFill>
              </a:rPr>
              <a:t>); and,</a:t>
            </a:r>
          </a:p>
          <a:p>
            <a:pPr lvl="1">
              <a:lnSpc>
                <a:spcPct val="90000"/>
              </a:lnSpc>
            </a:pPr>
            <a:r>
              <a:rPr lang="en-US" sz="1300">
                <a:solidFill>
                  <a:srgbClr val="0F496F"/>
                </a:solidFill>
              </a:rPr>
              <a:t>What schools is the student considering:</a:t>
            </a:r>
          </a:p>
          <a:p>
            <a:pPr lvl="2">
              <a:lnSpc>
                <a:spcPct val="90000"/>
              </a:lnSpc>
            </a:pPr>
            <a:r>
              <a:rPr lang="en-US" sz="1300">
                <a:solidFill>
                  <a:srgbClr val="0F496F"/>
                </a:solidFill>
              </a:rPr>
              <a:t>Students can select a maximum of 10; </a:t>
            </a:r>
          </a:p>
          <a:p>
            <a:pPr lvl="2">
              <a:lnSpc>
                <a:spcPct val="90000"/>
              </a:lnSpc>
            </a:pPr>
            <a:r>
              <a:rPr lang="en-US" sz="1300">
                <a:solidFill>
                  <a:srgbClr val="0F496F"/>
                </a:solidFill>
              </a:rPr>
              <a:t>Student must be applying for admission or be admitted in order for TE/FACHEX consideration.</a:t>
            </a:r>
          </a:p>
          <a:p>
            <a:pPr lvl="1">
              <a:lnSpc>
                <a:spcPct val="90000"/>
              </a:lnSpc>
            </a:pPr>
            <a:endParaRPr lang="en-US" sz="1300">
              <a:solidFill>
                <a:srgbClr val="0F496F"/>
              </a:solidFill>
            </a:endParaRPr>
          </a:p>
        </p:txBody>
      </p:sp>
      <p:sp>
        <p:nvSpPr>
          <p:cNvPr id="4" name="Slide Number Placeholder 3">
            <a:extLst>
              <a:ext uri="{FF2B5EF4-FFF2-40B4-BE49-F238E27FC236}">
                <a16:creationId xmlns:a16="http://schemas.microsoft.com/office/drawing/2014/main" id="{4DB6FEFF-797F-4ACE-B3F8-8447CC6256EE}"/>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0A304A"/>
                </a:solidFill>
              </a:rPr>
              <a:pPr>
                <a:spcAft>
                  <a:spcPts val="600"/>
                </a:spcAft>
              </a:pPr>
              <a:t>7</a:t>
            </a:fld>
            <a:endParaRPr lang="en-US">
              <a:solidFill>
                <a:srgbClr val="0A304A"/>
              </a:solidFill>
            </a:endParaRPr>
          </a:p>
        </p:txBody>
      </p:sp>
      <p:grpSp>
        <p:nvGrpSpPr>
          <p:cNvPr id="13" name="Group 12">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83022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CADC95-C2E0-4DFB-9BD6-6ECD225B75DB}"/>
              </a:ext>
            </a:extLst>
          </p:cNvPr>
          <p:cNvPicPr>
            <a:picLocks noChangeAspect="1"/>
          </p:cNvPicPr>
          <p:nvPr/>
        </p:nvPicPr>
        <p:blipFill rotWithShape="1">
          <a:blip r:embed="rId3"/>
          <a:srcRect l="35417" r="1"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p:cNvSpPr>
            <a:spLocks noGrp="1"/>
          </p:cNvSpPr>
          <p:nvPr>
            <p:ph idx="1"/>
          </p:nvPr>
        </p:nvSpPr>
        <p:spPr>
          <a:xfrm>
            <a:off x="7532710" y="1822449"/>
            <a:ext cx="3479419" cy="3070226"/>
          </a:xfrm>
        </p:spPr>
        <p:txBody>
          <a:bodyPr vert="horz" lIns="91440" tIns="45720" rIns="91440" bIns="45720" rtlCol="0" anchor="t">
            <a:normAutofit/>
          </a:bodyPr>
          <a:lstStyle/>
          <a:p>
            <a:r>
              <a:rPr lang="en-US" sz="1400"/>
              <a:t>Tuition Exchange is the proud host for the </a:t>
            </a:r>
            <a:r>
              <a:rPr lang="en-US" sz="1400" b="1" i="1"/>
              <a:t>FACHEX scholarship system</a:t>
            </a:r>
            <a:r>
              <a:rPr lang="en-US" sz="1400"/>
              <a:t>. </a:t>
            </a:r>
          </a:p>
          <a:p>
            <a:r>
              <a:rPr lang="en-US" sz="1400"/>
              <a:t>If you are employed at a participating FACHEX school, the EZ application is available at both FACHEX schools and Tuition Exchange schools. </a:t>
            </a:r>
          </a:p>
          <a:p>
            <a:r>
              <a:rPr lang="en-US" sz="1400"/>
              <a:t>If you have questions specific to the FACHEX Program, please contact your FACHEX Administrator directly. </a:t>
            </a:r>
          </a:p>
        </p:txBody>
      </p:sp>
      <p:sp>
        <p:nvSpPr>
          <p:cNvPr id="4" name="Slide Number Placeholder 3">
            <a:extLst>
              <a:ext uri="{FF2B5EF4-FFF2-40B4-BE49-F238E27FC236}">
                <a16:creationId xmlns:a16="http://schemas.microsoft.com/office/drawing/2014/main" id="{983713B2-1050-453C-9D6D-A739443F092F}"/>
              </a:ext>
            </a:extLst>
          </p:cNvPr>
          <p:cNvSpPr>
            <a:spLocks noGrp="1"/>
          </p:cNvSpPr>
          <p:nvPr>
            <p:ph type="sldNum" sz="quarter" idx="12"/>
          </p:nvPr>
        </p:nvSpPr>
        <p:spPr>
          <a:xfrm>
            <a:off x="10363200" y="5578475"/>
            <a:ext cx="1142245" cy="669925"/>
          </a:xfrm>
        </p:spPr>
        <p:txBody>
          <a:bodyPr vert="horz" lIns="91440" tIns="45720" rIns="91440" bIns="45720" rtlCol="0">
            <a:normAutofit/>
          </a:bodyPr>
          <a:lstStyle/>
          <a:p>
            <a:pPr defTabSz="914400">
              <a:spcAft>
                <a:spcPts val="600"/>
              </a:spcAft>
            </a:pPr>
            <a:fld id="{3352CBF5-17B8-4387-88A6-ABF9F8C64D5A}" type="slidenum">
              <a:rPr lang="en-US" smtClean="0"/>
              <a:pPr defTabSz="914400">
                <a:spcAft>
                  <a:spcPts val="600"/>
                </a:spcAft>
              </a:pPr>
              <a:t>8</a:t>
            </a:fld>
            <a:endParaRPr lang="en-US"/>
          </a:p>
        </p:txBody>
      </p:sp>
      <p:grpSp>
        <p:nvGrpSpPr>
          <p:cNvPr id="29" name="Group 28">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73EED993-82F8-4186-91E8-EAD8CB1F559D}"/>
              </a:ext>
            </a:extLst>
          </p:cNvPr>
          <p:cNvSpPr txBox="1"/>
          <p:nvPr/>
        </p:nvSpPr>
        <p:spPr>
          <a:xfrm>
            <a:off x="7532710" y="620722"/>
            <a:ext cx="3518748" cy="1142462"/>
          </a:xfrm>
          <a:prstGeom prst="rect">
            <a:avLst/>
          </a:prstGeom>
        </p:spPr>
        <p:txBody>
          <a:bodyPr vert="horz" lIns="91440" tIns="45720" rIns="91440" bIns="45720" rtlCol="0" anchor="b">
            <a:normAutofit/>
          </a:bodyPr>
          <a:lstStyle/>
          <a:p>
            <a:pPr>
              <a:spcBef>
                <a:spcPct val="0"/>
              </a:spcBef>
              <a:spcAft>
                <a:spcPts val="600"/>
              </a:spcAft>
            </a:pPr>
            <a:endParaRPr lang="en-US" sz="2800" cap="all" dirty="0">
              <a:ln w="3175" cmpd="sng">
                <a:noFill/>
              </a:ln>
              <a:latin typeface="+mj-lt"/>
              <a:ea typeface="+mj-ea"/>
              <a:cs typeface="+mj-cs"/>
            </a:endParaRPr>
          </a:p>
        </p:txBody>
      </p:sp>
    </p:spTree>
    <p:extLst>
      <p:ext uri="{BB962C8B-B14F-4D97-AF65-F5344CB8AC3E}">
        <p14:creationId xmlns:p14="http://schemas.microsoft.com/office/powerpoint/2010/main" val="173327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59" y="228600"/>
            <a:ext cx="5831841" cy="1737360"/>
          </a:xfrm>
        </p:spPr>
        <p:txBody>
          <a:bodyPr>
            <a:normAutofit/>
          </a:bodyPr>
          <a:lstStyle/>
          <a:p>
            <a:r>
              <a:rPr lang="en-US" sz="3600" dirty="0"/>
              <a:t>Completing the EZ-application podcast </a:t>
            </a:r>
          </a:p>
        </p:txBody>
      </p:sp>
      <p:pic>
        <p:nvPicPr>
          <p:cNvPr id="4" name="Content Placeholder 3">
            <a:extLst>
              <a:ext uri="{FF2B5EF4-FFF2-40B4-BE49-F238E27FC236}">
                <a16:creationId xmlns:a16="http://schemas.microsoft.com/office/drawing/2014/main" id="{707A8D35-FBE2-4ADE-9E45-C90F08C97C90}"/>
              </a:ext>
            </a:extLst>
          </p:cNvPr>
          <p:cNvPicPr>
            <a:picLocks noGrp="1" noChangeAspect="1"/>
          </p:cNvPicPr>
          <p:nvPr>
            <p:ph idx="1"/>
          </p:nvPr>
        </p:nvPicPr>
        <p:blipFill>
          <a:blip r:embed="rId3"/>
          <a:stretch>
            <a:fillRect/>
          </a:stretch>
        </p:blipFill>
        <p:spPr>
          <a:xfrm>
            <a:off x="662585" y="2589471"/>
            <a:ext cx="5676900" cy="3421530"/>
          </a:xfrm>
          <a:prstGeom prst="rect">
            <a:avLst/>
          </a:prstGeom>
        </p:spPr>
      </p:pic>
      <p:sp>
        <p:nvSpPr>
          <p:cNvPr id="5" name="Slide Number Placeholder 4">
            <a:extLst>
              <a:ext uri="{FF2B5EF4-FFF2-40B4-BE49-F238E27FC236}">
                <a16:creationId xmlns:a16="http://schemas.microsoft.com/office/drawing/2014/main" id="{C63526A7-0E20-48D4-80C7-8358A25EEF1A}"/>
              </a:ext>
            </a:extLst>
          </p:cNvPr>
          <p:cNvSpPr>
            <a:spLocks noGrp="1"/>
          </p:cNvSpPr>
          <p:nvPr>
            <p:ph type="sldNum" sz="quarter" idx="12"/>
          </p:nvPr>
        </p:nvSpPr>
        <p:spPr/>
        <p:txBody>
          <a:bodyPr/>
          <a:lstStyle/>
          <a:p>
            <a:fld id="{3352CBF5-17B8-4387-88A6-ABF9F8C64D5A}" type="slidenum">
              <a:rPr lang="en-US" smtClean="0"/>
              <a:t>9</a:t>
            </a:fld>
            <a:endParaRPr lang="en-US" dirty="0"/>
          </a:p>
        </p:txBody>
      </p:sp>
      <p:sp>
        <p:nvSpPr>
          <p:cNvPr id="3" name="TextBox 2">
            <a:hlinkClick r:id="rId4"/>
            <a:extLst>
              <a:ext uri="{FF2B5EF4-FFF2-40B4-BE49-F238E27FC236}">
                <a16:creationId xmlns:a16="http://schemas.microsoft.com/office/drawing/2014/main" id="{5941BF72-9479-46E2-9C73-A0BDDA0F81F9}"/>
              </a:ext>
            </a:extLst>
          </p:cNvPr>
          <p:cNvSpPr txBox="1"/>
          <p:nvPr/>
        </p:nvSpPr>
        <p:spPr>
          <a:xfrm>
            <a:off x="1219200" y="1851845"/>
            <a:ext cx="4333238" cy="646331"/>
          </a:xfrm>
          <a:prstGeom prst="rect">
            <a:avLst/>
          </a:prstGeom>
          <a:noFill/>
        </p:spPr>
        <p:txBody>
          <a:bodyPr wrap="none" rtlCol="0">
            <a:spAutoFit/>
          </a:bodyPr>
          <a:lstStyle/>
          <a:p>
            <a:r>
              <a:rPr lang="en-US" dirty="0">
                <a:hlinkClick r:id="rId4"/>
              </a:rPr>
              <a:t>Click here to start the nine minute podcast</a:t>
            </a:r>
            <a:r>
              <a:rPr lang="en-US" dirty="0"/>
              <a:t> </a:t>
            </a:r>
          </a:p>
          <a:p>
            <a:endParaRPr lang="en-US" dirty="0"/>
          </a:p>
        </p:txBody>
      </p:sp>
    </p:spTree>
    <p:extLst>
      <p:ext uri="{BB962C8B-B14F-4D97-AF65-F5344CB8AC3E}">
        <p14:creationId xmlns:p14="http://schemas.microsoft.com/office/powerpoint/2010/main" val="93594437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1460</Words>
  <Application>Microsoft Office PowerPoint</Application>
  <PresentationFormat>Widescreen</PresentationFormat>
  <Paragraphs>177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Times New Roman</vt:lpstr>
      <vt:lpstr>Wingdings 3</vt:lpstr>
      <vt:lpstr>Slice</vt:lpstr>
      <vt:lpstr>EZ – App How to… A guide for families</vt:lpstr>
      <vt:lpstr>Contents</vt:lpstr>
      <vt:lpstr>What you need to know before you begin</vt:lpstr>
      <vt:lpstr>PowerPoint Presentation</vt:lpstr>
      <vt:lpstr>PowerPoint Presentation</vt:lpstr>
      <vt:lpstr>PowerPoint Presentation</vt:lpstr>
      <vt:lpstr>Completing the EZ-application</vt:lpstr>
      <vt:lpstr>PowerPoint Presentation</vt:lpstr>
      <vt:lpstr>Completing the EZ-application podcast </vt:lpstr>
      <vt:lpstr>PowerPoint Presentation</vt:lpstr>
      <vt:lpstr>Frequently Asked Questions</vt:lpstr>
      <vt:lpstr>Other important items</vt:lpstr>
      <vt:lpstr>Final step</vt:lpstr>
      <vt:lpstr>What’s next</vt:lpstr>
      <vt:lpstr>PowerPoint Presentation</vt:lpstr>
      <vt:lpstr>PowerPoint Presentation</vt:lpstr>
      <vt:lpstr>Tracking my student’s EZ application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 – App How to… A guide for families</dc:title>
  <dc:creator>janet dodson</dc:creator>
  <cp:lastModifiedBy>janet dodson</cp:lastModifiedBy>
  <cp:revision>1</cp:revision>
  <dcterms:created xsi:type="dcterms:W3CDTF">2018-10-23T18:37:04Z</dcterms:created>
  <dcterms:modified xsi:type="dcterms:W3CDTF">2018-10-26T14:42:08Z</dcterms:modified>
</cp:coreProperties>
</file>