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59" r:id="rId6"/>
    <p:sldId id="261" r:id="rId7"/>
    <p:sldId id="27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8BA5-B5C8-425A-8B80-32C7B7AA1AAE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9826-8B3C-4AB2-A409-7658CEAF5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7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10/30/2018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medsean.com/social-networking-policies-balancing-collective-wisdom-with-individual-stupidity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osasay/294904563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gominolasdepetroleo.com/2015/03/el-mito-de-los-5-venenos-blancos-iii_13.html" TargetMode="Externa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OREPLY@tuitionexchange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llege_Transcripts_Enclosed_Envelope_2014-11-28_1417195976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kb.cu-portland.edu/Academic+Transcrip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425159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21352/lottery-bal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A9FA-1A3C-4282-A8DD-0A850AC0A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Tuition Exchange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7DC93-1C24-4BE2-A701-2F74B87D2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Janet Dodson and Bob Shorb, Fall,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A4203-CE2E-43F2-A599-B6D6F103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4066E-7CE3-45CA-ABC1-29970601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5ADC-0556-4531-8B54-FD20574E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84" y="103696"/>
            <a:ext cx="10455031" cy="1969106"/>
          </a:xfrm>
        </p:spPr>
        <p:txBody>
          <a:bodyPr/>
          <a:lstStyle/>
          <a:p>
            <a:r>
              <a:rPr lang="en-US" dirty="0"/>
              <a:t>TE Handbook is your guide</a:t>
            </a:r>
            <a:br>
              <a:rPr lang="en-US" dirty="0"/>
            </a:br>
            <a:r>
              <a:rPr lang="en-US" dirty="0"/>
              <a:t>Summary of TELO Responsibilities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08F8-EFDB-4EA4-B66F-18FA15D7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maintain fiduciary compliance with TE Central </a:t>
            </a:r>
          </a:p>
          <a:p>
            <a:r>
              <a:rPr lang="en-US" dirty="0"/>
              <a:t>To create and share equitable and fair TE guidelines</a:t>
            </a:r>
          </a:p>
          <a:p>
            <a:r>
              <a:rPr lang="en-US" dirty="0"/>
              <a:t>To advise eligible employees and their families about the Tuition Exchange program; </a:t>
            </a:r>
          </a:p>
          <a:p>
            <a:r>
              <a:rPr lang="en-US" dirty="0"/>
              <a:t>To certify the eligibility of faculty and staff family members who apply for TE scholarships at other institutions; </a:t>
            </a:r>
          </a:p>
          <a:p>
            <a:r>
              <a:rPr lang="en-US" dirty="0"/>
              <a:t> To re-certify the eligibility of “exports” each academic year;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E4CC5-1244-4917-B364-2FDE9791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B4D75-D0F8-4D05-A4FF-2FE83416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0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F955-7339-4F31-94D6-A8080B14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Handout is your guide</a:t>
            </a:r>
            <a:br>
              <a:rPr lang="en-US" dirty="0"/>
            </a:br>
            <a:r>
              <a:rPr lang="en-US" dirty="0"/>
              <a:t>Summary of TELO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4030-2A8E-47B0-B5E3-08A5CD05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monitor the eligibility of “imports” each academic year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monitor  “export” and “import” applicants enrollment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maintain a reasonable balance between “exports” and “imports”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comply with limitations and restrictions imposed by Tuition Exchange; 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resolve exchange problems with TELOs at other member institutions; 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complete the Enrollment report no later than September 30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review and modify as necessary the Enrollment Report throughout the academic year</a:t>
            </a:r>
            <a:r>
              <a:rPr lang="en-US" sz="1500" dirty="0">
                <a:solidFill>
                  <a:prstClr val="white"/>
                </a:solidFill>
              </a:rPr>
              <a:t> 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keep current the TE Mandatory Profile ; and </a:t>
            </a:r>
          </a:p>
          <a:p>
            <a:pPr lvl="0">
              <a:buClr>
                <a:srgbClr val="9ECD33"/>
              </a:buClr>
            </a:pPr>
            <a:r>
              <a:rPr lang="en-US" sz="1700" dirty="0">
                <a:solidFill>
                  <a:prstClr val="white"/>
                </a:solidFill>
              </a:rPr>
              <a:t>To maintain up-to-date TELO information with TE Central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E4EC8-867E-4CEA-82CF-89F700FB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6C223-7199-4310-B5D8-4DA4E3AC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4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C74BC-95D7-4B01-8B81-5CE516FD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 Campus Collaboration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C6DB3-423E-4CF1-8A7F-F44EA1B04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2118" y="1703899"/>
            <a:ext cx="5630441" cy="3420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3215F-F475-4587-9B81-162B419365DC}"/>
              </a:ext>
            </a:extLst>
          </p:cNvPr>
          <p:cNvSpPr txBox="1"/>
          <p:nvPr/>
        </p:nvSpPr>
        <p:spPr>
          <a:xfrm>
            <a:off x="8539576" y="4924336"/>
            <a:ext cx="27029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socmedsean.com/social-networking-policies-balancing-collective-wisdom-with-individual-stupidi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1798C-BEB2-46AF-A107-8510650B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CDCC8B-9C95-4C14-AEE1-BB560AEB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DCF2-6EFC-488A-93A0-457BDFD8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4EA8-67A4-4E95-A034-69AF9052B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involved?  </a:t>
            </a:r>
          </a:p>
          <a:p>
            <a:pPr lvl="1"/>
            <a:r>
              <a:rPr lang="en-US" dirty="0"/>
              <a:t>Enrollment Management – Admissions &amp; Financial Aid</a:t>
            </a:r>
          </a:p>
          <a:p>
            <a:pPr lvl="1"/>
            <a:r>
              <a:rPr lang="en-US" dirty="0"/>
              <a:t>Human Resources – employee relations</a:t>
            </a:r>
          </a:p>
          <a:p>
            <a:pPr lvl="1"/>
            <a:r>
              <a:rPr lang="en-US" dirty="0"/>
              <a:t>Business Office – funding and capacity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FBF7-8FCC-48E6-BA6F-F5E933F9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3833D-6620-45F1-ABA2-DBE4CD41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2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D0C87-175D-49EB-B6DD-1CFF57AA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Campus Collaboration</a:t>
            </a:r>
          </a:p>
        </p:txBody>
      </p:sp>
      <p:pic>
        <p:nvPicPr>
          <p:cNvPr id="12" name="Content Placeholder 4" descr="A close up of a tower&#10;&#10;Description generated with high confidence">
            <a:extLst>
              <a:ext uri="{FF2B5EF4-FFF2-40B4-BE49-F238E27FC236}">
                <a16:creationId xmlns:a16="http://schemas.microsoft.com/office/drawing/2014/main" id="{71545E9C-7915-4B9A-B30D-2A6E544CD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3691" y="675108"/>
            <a:ext cx="5196897" cy="2494510"/>
          </a:xfrm>
          <a:prstGeom prst="rect">
            <a:avLst/>
          </a:prstGeom>
        </p:spPr>
      </p:pic>
      <p:pic>
        <p:nvPicPr>
          <p:cNvPr id="8" name="Picture 7" descr="A picture containing grass, sky, outdoor, building&#10;&#10;Description generated with very high confidence">
            <a:extLst>
              <a:ext uri="{FF2B5EF4-FFF2-40B4-BE49-F238E27FC236}">
                <a16:creationId xmlns:a16="http://schemas.microsoft.com/office/drawing/2014/main" id="{0943ED28-E349-44C1-8EA8-DDF412412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0863" y="484633"/>
            <a:ext cx="3993694" cy="287546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27BDC44-C4A8-4453-8C6D-2C87D727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Which picture is your TE process most like?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3EFF9-8C97-467B-911B-F0580C30A609}"/>
              </a:ext>
            </a:extLst>
          </p:cNvPr>
          <p:cNvSpPr txBox="1"/>
          <p:nvPr/>
        </p:nvSpPr>
        <p:spPr>
          <a:xfrm>
            <a:off x="3387687" y="2969563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lickr.com/photos/rosasay/29490456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DA05A-AD70-4FB1-B18A-3BD2186704D5}"/>
              </a:ext>
            </a:extLst>
          </p:cNvPr>
          <p:cNvSpPr txBox="1"/>
          <p:nvPr/>
        </p:nvSpPr>
        <p:spPr>
          <a:xfrm>
            <a:off x="8268790" y="3160038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gominolasdepetroleo.com/2015/03/el-mito-de-los-5-venenos-blancos-iii_13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5F3B4F8-D132-40AB-9A83-9521481E5061}"/>
              </a:ext>
            </a:extLst>
          </p:cNvPr>
          <p:cNvSpPr/>
          <p:nvPr/>
        </p:nvSpPr>
        <p:spPr>
          <a:xfrm>
            <a:off x="7653338" y="598602"/>
            <a:ext cx="914400" cy="1073036"/>
          </a:xfrm>
          <a:prstGeom prst="star5">
            <a:avLst>
              <a:gd name="adj" fmla="val 2386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070AE35-B8D0-4325-919A-77FB6727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370FCD-9C61-4FEB-A40C-80622348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6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2149-1838-4B11-A0DE-583DA0E7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117D-D8A8-4B58-A272-A7ADD5F3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Imports provide potential new students to the recruitment pool</a:t>
            </a:r>
          </a:p>
          <a:p>
            <a:pPr lvl="1"/>
            <a:r>
              <a:rPr lang="en-US" dirty="0"/>
              <a:t>Share the student information with Admissions</a:t>
            </a:r>
          </a:p>
          <a:p>
            <a:pPr lvl="1"/>
            <a:r>
              <a:rPr lang="en-US" dirty="0"/>
              <a:t>Update Financial Aid when you award any Tuition Exchange scholarships</a:t>
            </a:r>
          </a:p>
          <a:p>
            <a:r>
              <a:rPr lang="en-US" dirty="0"/>
              <a:t>Exports provide scholarship opportunities to employee families</a:t>
            </a:r>
          </a:p>
          <a:p>
            <a:pPr lvl="1"/>
            <a:r>
              <a:rPr lang="en-US" dirty="0"/>
              <a:t>Promote your TE scholarship program effectively</a:t>
            </a:r>
          </a:p>
          <a:p>
            <a:pPr lvl="2"/>
            <a:r>
              <a:rPr lang="en-US" dirty="0"/>
              <a:t>TE provides you examples and materials</a:t>
            </a:r>
          </a:p>
          <a:p>
            <a:r>
              <a:rPr lang="en-US" dirty="0"/>
              <a:t>Funding of the TE scholarships</a:t>
            </a:r>
          </a:p>
          <a:p>
            <a:pPr lvl="1"/>
            <a:r>
              <a:rPr lang="en-US" dirty="0"/>
              <a:t>Import institution funds the award</a:t>
            </a:r>
          </a:p>
          <a:p>
            <a:pPr lvl="1"/>
            <a:r>
              <a:rPr lang="en-US" dirty="0"/>
              <a:t>Export school pays the Participation fee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A7F5-5EFC-41C6-917A-817856C5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EAFD5-C592-444C-8FC1-026FCC96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5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81B91-66E8-40A0-9D19-CE982506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A9A4F4F-3A81-4476-8B3C-B813A7880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5BC480-A675-42F8-80B5-76C9E6748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3FE29E8-F9C8-441E-B337-F85C78160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07735-AB27-44CF-9FE3-467BD6F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Program 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04162-8563-4C3B-A17A-BB22E654F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962" y="818385"/>
            <a:ext cx="6433456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F8AD0-CD10-49D9-B3B5-5409D9EE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FACD-3682-4F7E-A02D-FC696B5F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B6FAF49-E3A3-4E07-B482-0A6168CF7596}"/>
              </a:ext>
            </a:extLst>
          </p:cNvPr>
          <p:cNvSpPr/>
          <p:nvPr/>
        </p:nvSpPr>
        <p:spPr>
          <a:xfrm>
            <a:off x="5896466" y="323339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2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2093-B320-4BC4-A8F9-2E99306D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1DD3-25CE-4913-ACE2-CE9B0ED8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21363"/>
          </a:xfrm>
        </p:spPr>
        <p:txBody>
          <a:bodyPr>
            <a:normAutofit/>
          </a:bodyPr>
          <a:lstStyle/>
          <a:p>
            <a:r>
              <a:rPr lang="en-US" dirty="0"/>
              <a:t>Schools offering </a:t>
            </a:r>
            <a:r>
              <a:rPr lang="en-US" b="1" dirty="0"/>
              <a:t>free room to TE recipients </a:t>
            </a:r>
            <a:r>
              <a:rPr lang="en-US" dirty="0"/>
              <a:t>receive one (1) additional semester of import credit per semester when the student is residing in institutional housing</a:t>
            </a:r>
          </a:p>
          <a:p>
            <a:r>
              <a:rPr lang="en-US" dirty="0"/>
              <a:t> For each TE webinar series* you attend your school receives 1 semester of IMPORT credit</a:t>
            </a:r>
          </a:p>
          <a:p>
            <a:pPr lvl="3"/>
            <a:r>
              <a:rPr lang="en-US" dirty="0"/>
              <a:t>FINE PRINT</a:t>
            </a:r>
          </a:p>
          <a:p>
            <a:pPr lvl="4"/>
            <a:r>
              <a:rPr lang="en-US" dirty="0"/>
              <a:t>Must register via the TELO portal</a:t>
            </a:r>
          </a:p>
          <a:p>
            <a:pPr lvl="4"/>
            <a:r>
              <a:rPr lang="en-US" dirty="0"/>
              <a:t>Must attend the full webinar</a:t>
            </a:r>
          </a:p>
          <a:p>
            <a:pPr lvl="4"/>
            <a:r>
              <a:rPr lang="en-US" dirty="0"/>
              <a:t>Only one staff member from each school can earn the extra Import credit</a:t>
            </a:r>
          </a:p>
          <a:p>
            <a:r>
              <a:rPr lang="en-US" dirty="0"/>
              <a:t>* Webinar series is defined as 101 – 104 or </a:t>
            </a:r>
          </a:p>
          <a:p>
            <a:r>
              <a:rPr lang="en-US" dirty="0"/>
              <a:t>of the eight monthly stand alone webinars and you must attend four each academic year</a:t>
            </a:r>
          </a:p>
          <a:p>
            <a:r>
              <a:rPr lang="en-US" dirty="0"/>
              <a:t>By attending TE webinars, you can earn for your school two extra import credits  annually.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8B7DE-B93C-4610-956E-826ECAA5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842AF-CD9E-4C6F-845C-1519FC55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7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565D-20F0-4C12-AF1C-CC4C3550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E4D5-FC54-4827-ACE0-65D14650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office hours count.</a:t>
            </a:r>
          </a:p>
          <a:p>
            <a:r>
              <a:rPr lang="en-US" dirty="0"/>
              <a:t>The EZ Application allows families to complete their own application.  </a:t>
            </a:r>
          </a:p>
          <a:p>
            <a:r>
              <a:rPr lang="en-US" dirty="0"/>
              <a:t>Application goes to the EXPORT school only for certification of eligibility</a:t>
            </a:r>
          </a:p>
          <a:p>
            <a:r>
              <a:rPr lang="en-US" dirty="0"/>
              <a:t>The EXPORT school </a:t>
            </a:r>
            <a:r>
              <a:rPr lang="en-US" b="1" dirty="0"/>
              <a:t>controls</a:t>
            </a:r>
            <a:r>
              <a:rPr lang="en-US" dirty="0"/>
              <a:t> the approval or denial of the EZ application</a:t>
            </a:r>
          </a:p>
          <a:p>
            <a:r>
              <a:rPr lang="en-US" dirty="0"/>
              <a:t>A note of importance – once you approve the EZ or ENTER the application yourself and hit submit, you have approved the family for scholarship consideration – there is NO recall option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385C-4657-4433-97C0-4EA5450A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DE20-D5C0-42DA-A339-1369BA9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1AE0-CEDB-46FE-8EBE-34AD215B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B824-F5AE-4A4A-9201-9EADDFAB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E"/>
                </a:solidFill>
              </a:rPr>
              <a:t>The website includes a 9 minute how to video for families</a:t>
            </a:r>
          </a:p>
          <a:p>
            <a:r>
              <a:rPr lang="en-US" dirty="0">
                <a:solidFill>
                  <a:srgbClr val="FFFFFE"/>
                </a:solidFill>
              </a:rPr>
              <a:t>A special how to webcast is available to you inside the TELO ONLY Resource portal</a:t>
            </a:r>
          </a:p>
          <a:p>
            <a:r>
              <a:rPr lang="en-US" dirty="0">
                <a:solidFill>
                  <a:srgbClr val="FFFFFE"/>
                </a:solidFill>
              </a:rPr>
              <a:t>Don’t be afraid – use </a:t>
            </a:r>
            <a:r>
              <a:rPr lang="en-US">
                <a:solidFill>
                  <a:srgbClr val="FFFFFE"/>
                </a:solidFill>
              </a:rPr>
              <a:t>this excellent </a:t>
            </a:r>
            <a:r>
              <a:rPr lang="en-US" dirty="0">
                <a:solidFill>
                  <a:srgbClr val="FFFFFE"/>
                </a:solidFill>
              </a:rPr>
              <a:t>tool</a:t>
            </a:r>
          </a:p>
          <a:p>
            <a:r>
              <a:rPr lang="en-US" dirty="0">
                <a:solidFill>
                  <a:srgbClr val="FFFFFE"/>
                </a:solidFill>
              </a:rPr>
              <a:t>No data entry or inability to read the applicants chicken scratch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8647-E68A-4BFD-9A84-0BE32528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0CC53-3D3A-4F76-A44F-A5431582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2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EC5D-4F32-4466-A9B7-0789E2E2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series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4041-E2E3-42A1-9382-0FCC598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38" y="2571079"/>
            <a:ext cx="10554574" cy="36365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Training series details</a:t>
            </a:r>
          </a:p>
          <a:p>
            <a:pPr lvl="1"/>
            <a:r>
              <a:rPr lang="en-US" dirty="0"/>
              <a:t>Fall and Spring</a:t>
            </a:r>
          </a:p>
          <a:p>
            <a:pPr lvl="2"/>
            <a:r>
              <a:rPr lang="en-US" dirty="0"/>
              <a:t>101 – TELO basics – New TELO Training</a:t>
            </a:r>
          </a:p>
          <a:p>
            <a:pPr lvl="2"/>
            <a:r>
              <a:rPr lang="en-US" dirty="0"/>
              <a:t>102 – TELO website details, EZ app, FERPA</a:t>
            </a:r>
          </a:p>
          <a:p>
            <a:pPr lvl="2"/>
            <a:r>
              <a:rPr lang="en-US" dirty="0"/>
              <a:t>103– TELO Guidelines, Yield &amp; Capacity</a:t>
            </a:r>
          </a:p>
          <a:p>
            <a:pPr lvl="2"/>
            <a:r>
              <a:rPr lang="en-US" dirty="0"/>
              <a:t>104 – Mandatory Enrollment Report Training – July, August, and September only</a:t>
            </a:r>
          </a:p>
          <a:p>
            <a:pPr lvl="2"/>
            <a:r>
              <a:rPr lang="en-US" dirty="0"/>
              <a:t>105 – Import Verification Training – April </a:t>
            </a:r>
          </a:p>
          <a:p>
            <a:pPr lvl="1"/>
            <a:r>
              <a:rPr lang="en-US" dirty="0"/>
              <a:t>Sign-up via the Training button inside the TELO portal</a:t>
            </a:r>
          </a:p>
          <a:p>
            <a:pPr lvl="2"/>
            <a:r>
              <a:rPr lang="en-US" dirty="0"/>
              <a:t>For each webinar you attend your school receives 1 semester of IMPORT credit</a:t>
            </a:r>
          </a:p>
          <a:p>
            <a:pPr lvl="3"/>
            <a:r>
              <a:rPr lang="en-US" dirty="0"/>
              <a:t>FINE PRINT</a:t>
            </a:r>
          </a:p>
          <a:p>
            <a:pPr lvl="4"/>
            <a:r>
              <a:rPr lang="en-US" dirty="0"/>
              <a:t>Must register via the TELO portal</a:t>
            </a:r>
          </a:p>
          <a:p>
            <a:pPr lvl="4"/>
            <a:r>
              <a:rPr lang="en-US" dirty="0"/>
              <a:t>Must attend the full webinar</a:t>
            </a:r>
          </a:p>
          <a:p>
            <a:pPr lvl="4"/>
            <a:r>
              <a:rPr lang="en-US" dirty="0"/>
              <a:t>Only one staff member from each school can earn the extra Import credit</a:t>
            </a:r>
          </a:p>
          <a:p>
            <a:pPr lvl="4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759C4-9DB1-4F26-BE04-A7D0E887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53B23-8A9C-4249-AFF2-3D51C846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2BE7-91F1-41F6-872C-61F2C8AC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2C93-8276-4E08-A17E-FDB221245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– family completes the application and lists your school as the employer</a:t>
            </a:r>
          </a:p>
          <a:p>
            <a:r>
              <a:rPr lang="en-US" dirty="0"/>
              <a:t>Step 2 – you receive notification email from </a:t>
            </a:r>
            <a:r>
              <a:rPr lang="en-US" dirty="0">
                <a:hlinkClick r:id="rId2"/>
              </a:rPr>
              <a:t>NOREPLY@tuitionexchange.org</a:t>
            </a:r>
            <a:endParaRPr lang="en-US" dirty="0"/>
          </a:p>
          <a:p>
            <a:r>
              <a:rPr lang="en-US" dirty="0"/>
              <a:t>Step 3 – Look inside Applications – New Exports – 2019-20 Decision Pending</a:t>
            </a:r>
          </a:p>
          <a:p>
            <a:r>
              <a:rPr lang="en-US" dirty="0"/>
              <a:t>Step 4 – Approve or Deny each application for Import scholarship consideration</a:t>
            </a:r>
          </a:p>
          <a:p>
            <a:pPr lvl="1"/>
            <a:r>
              <a:rPr lang="en-US" dirty="0"/>
              <a:t>This means the employee meets your eligibility guidelines for Export only!</a:t>
            </a:r>
          </a:p>
          <a:p>
            <a:r>
              <a:rPr lang="en-US" dirty="0"/>
              <a:t>Step 5 – emails launch to family informing them of your decision </a:t>
            </a:r>
          </a:p>
          <a:p>
            <a:r>
              <a:rPr lang="en-US" dirty="0"/>
              <a:t>Now families need to focus their communication with the IMPORT school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0FA7-2A46-4EAF-AD1D-6EE162FF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803AA-098D-422A-8AFE-96BFF0F7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1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512F4-18E6-4E64-A9EF-5D184478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EZ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899B-AF66-451D-A8C4-B457E914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en-US" sz="1600" dirty="0"/>
              <a:t>Regardless of how the initial application is entered the parent or student can track the application</a:t>
            </a:r>
          </a:p>
          <a:p>
            <a:r>
              <a:rPr lang="en-US" sz="1600" dirty="0"/>
              <a:t>The information MUST be entered exactly and email addresses MUST be remembered</a:t>
            </a:r>
          </a:p>
          <a:p>
            <a:r>
              <a:rPr lang="en-US" sz="1600" dirty="0"/>
              <a:t>Error issues are birthdate and email entered wrong</a:t>
            </a:r>
          </a:p>
          <a:p>
            <a:endParaRPr lang="en-US" sz="16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7338E-2BAA-465B-A1E9-D1CB8BE2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592509"/>
            <a:ext cx="5638853" cy="366224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168A0-3132-439A-93E7-7CD561E4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F9A6B-61A7-479E-B4AF-60CC557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51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AD0F4-6D4D-4D55-BF96-8E3C499B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Continuing Student Recertification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C3C29EC-7158-48CB-B94B-D723E415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284" y="2413000"/>
            <a:ext cx="2823332" cy="3632200"/>
          </a:xfrm>
          <a:prstGeom prst="rect">
            <a:avLst/>
          </a:prstGeom>
        </p:spPr>
      </p:pic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35666188-C30B-43F6-BD4E-AC9BCA961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413" y="3405171"/>
            <a:ext cx="5638853" cy="210047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B953F2E-78DE-4AAE-91C8-4ED1D6D086FD}"/>
              </a:ext>
            </a:extLst>
          </p:cNvPr>
          <p:cNvSpPr/>
          <p:nvPr/>
        </p:nvSpPr>
        <p:spPr>
          <a:xfrm>
            <a:off x="4024313" y="4695825"/>
            <a:ext cx="28233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AEA95A-DEE8-483D-AA1E-982BB9F766D3}"/>
              </a:ext>
            </a:extLst>
          </p:cNvPr>
          <p:cNvSpPr txBox="1"/>
          <p:nvPr/>
        </p:nvSpPr>
        <p:spPr>
          <a:xfrm>
            <a:off x="5986021" y="1503575"/>
            <a:ext cx="4592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Continuing students can check on their</a:t>
            </a:r>
          </a:p>
          <a:p>
            <a:r>
              <a:rPr lang="en-US" dirty="0">
                <a:solidFill>
                  <a:schemeClr val="bg1"/>
                </a:solidFill>
              </a:rPr>
              <a:t>Renewal application too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4994EDC-870C-4899-BCFD-4B0C0CA1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9445127-6657-41A6-99D3-BAA74B1F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8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721B-7AF9-4D13-BD72-4BE38167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Training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BD5A-E3BB-4E54-AE7B-3ECF0870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101 – TELO basics – new TELO Training</a:t>
            </a:r>
          </a:p>
          <a:p>
            <a:r>
              <a:rPr lang="en-US" dirty="0"/>
              <a:t>102 – TELO website navigation, application approval and FERPA</a:t>
            </a:r>
          </a:p>
          <a:p>
            <a:r>
              <a:rPr lang="en-US" dirty="0"/>
              <a:t>103 – TELO guidelines, yield and capacity</a:t>
            </a:r>
          </a:p>
          <a:p>
            <a:r>
              <a:rPr lang="en-US" dirty="0"/>
              <a:t>104 (f) – TELO Mandatory Enrollment Report Training – July, August and September only</a:t>
            </a:r>
          </a:p>
          <a:p>
            <a:r>
              <a:rPr lang="en-US" dirty="0"/>
              <a:t>104 (s) – Import Verification Training – April only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38CAC-B73D-4120-9044-4A3F0965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198A-C6E9-418E-B8EA-7CEB517B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8C8-BC45-4E90-A5A7-47880B7B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B90C-20AD-4316-9CEA-4174446BE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 101</a:t>
            </a:r>
          </a:p>
          <a:p>
            <a:pPr lvl="1"/>
            <a:r>
              <a:rPr lang="en-US" dirty="0"/>
              <a:t>Responsibilities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Campus collaboration</a:t>
            </a:r>
          </a:p>
          <a:p>
            <a:pPr lvl="1"/>
            <a:r>
              <a:rPr lang="en-US" dirty="0"/>
              <a:t>Program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attending – see you soon!  </a:t>
            </a:r>
          </a:p>
          <a:p>
            <a:pPr marL="0" indent="0">
              <a:buNone/>
            </a:pPr>
            <a:r>
              <a:rPr lang="en-US" dirty="0"/>
              <a:t>Questions – email Janet at Jdodson@tuitionexchange.org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5BC76-2E2F-4059-9BB5-82246E76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D79-107F-4295-941D-9B108F45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92673C2-D8CF-409E-848F-D1DA8898E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284" b="3246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9" name="Freeform 9">
            <a:extLst>
              <a:ext uri="{FF2B5EF4-FFF2-40B4-BE49-F238E27FC236}">
                <a16:creationId xmlns:a16="http://schemas.microsoft.com/office/drawing/2014/main" id="{7082EDE4-622F-4DCE-9A45-FF343F4DA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31CC5-7448-4CC1-9797-46C8ED55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EE3A-A684-413C-921E-70C28640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r>
              <a:rPr lang="en-US" dirty="0"/>
              <a:t>TE 101</a:t>
            </a:r>
          </a:p>
          <a:p>
            <a:pPr lvl="1"/>
            <a:r>
              <a:rPr lang="en-US" dirty="0"/>
              <a:t>Responsibilities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Campus collaboration</a:t>
            </a:r>
          </a:p>
          <a:p>
            <a:pPr lvl="1"/>
            <a:r>
              <a:rPr lang="en-US" dirty="0"/>
              <a:t>Program review</a:t>
            </a:r>
          </a:p>
          <a:p>
            <a:pPr lvl="2"/>
            <a:r>
              <a:rPr lang="en-US" dirty="0"/>
              <a:t>Export/Import 3</a:t>
            </a:r>
          </a:p>
          <a:p>
            <a:pPr lvl="2"/>
            <a:r>
              <a:rPr lang="en-US" dirty="0"/>
              <a:t>Double Credit 3</a:t>
            </a:r>
          </a:p>
          <a:p>
            <a:pPr lvl="2"/>
            <a:r>
              <a:rPr lang="en-US" dirty="0"/>
              <a:t>Room Credit</a:t>
            </a:r>
          </a:p>
          <a:p>
            <a:pPr lvl="2"/>
            <a:r>
              <a:rPr lang="en-US" dirty="0"/>
              <a:t>Training Credit</a:t>
            </a:r>
          </a:p>
          <a:p>
            <a:pPr lvl="2"/>
            <a:r>
              <a:rPr lang="en-US" dirty="0"/>
              <a:t>EZ-APP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1B79C-ACEA-4423-BA76-980EBF5951A8}"/>
              </a:ext>
            </a:extLst>
          </p:cNvPr>
          <p:cNvSpPr txBox="1"/>
          <p:nvPr/>
        </p:nvSpPr>
        <p:spPr>
          <a:xfrm>
            <a:off x="9652523" y="6870700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kb.cu-portland.edu/Academic+Transcrip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7C8AB-95F2-4515-80EB-5ECBD05DB417}"/>
              </a:ext>
            </a:extLst>
          </p:cNvPr>
          <p:cNvSpPr txBox="1"/>
          <p:nvPr/>
        </p:nvSpPr>
        <p:spPr>
          <a:xfrm>
            <a:off x="9511459" y="6657944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commons.wikimedia.org/wiki/File:College_Transcripts_Enclosed_Envelope_2014-11-28_1417195976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1857-7FFD-4D01-AB88-7C798D3C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0F24E-E53F-43D2-89E1-DFC05496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5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524-8EA6-4100-B886-A9FF9C9C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log into the TELO Portal?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715A43-5FE3-4370-8F6C-EAAA2DDDD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753" y="1657361"/>
            <a:ext cx="10553700" cy="87722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5402F35-061A-491D-94BE-A52F99628767}"/>
              </a:ext>
            </a:extLst>
          </p:cNvPr>
          <p:cNvSpPr/>
          <p:nvPr/>
        </p:nvSpPr>
        <p:spPr>
          <a:xfrm rot="15215262">
            <a:off x="6521776" y="3409318"/>
            <a:ext cx="16671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970A-ADDF-4586-A6AB-13057264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34" y="2795603"/>
            <a:ext cx="6214129" cy="40652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935129E-1D3D-43DB-B405-20B6A8D95369}"/>
              </a:ext>
            </a:extLst>
          </p:cNvPr>
          <p:cNvSpPr/>
          <p:nvPr/>
        </p:nvSpPr>
        <p:spPr>
          <a:xfrm rot="15367433">
            <a:off x="6726025" y="2342561"/>
            <a:ext cx="10973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A13243-52E1-4EDA-9D4C-EE324802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E3C20-4EFC-4B48-AF82-76626F1B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6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E7228-14DA-4204-A465-5F3A290F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Responsibilities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CD73C-D451-4E6B-BDFE-8AF5481F7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6175" y="484633"/>
            <a:ext cx="5111929" cy="2875460"/>
          </a:xfrm>
          <a:prstGeom prst="rect">
            <a:avLst/>
          </a:prstGeom>
        </p:spPr>
      </p:pic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975E28A1-FBE7-463E-9F80-F3758DE1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7114" y="484633"/>
            <a:ext cx="2875460" cy="28754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6A1F-6683-4C1C-AB78-CF8BE0E8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4846151" cy="1883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 much change and too little history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Where are your guidelines?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Don’t have any!  </a:t>
            </a:r>
          </a:p>
          <a:p>
            <a:pPr lvl="3"/>
            <a:r>
              <a:rPr lang="en-US" sz="1800" dirty="0">
                <a:solidFill>
                  <a:srgbClr val="FFFFFF"/>
                </a:solidFill>
              </a:rPr>
              <a:t>Consider replicating your Tuition Remission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384C8-078A-4CAF-8905-1FB277D428FB}"/>
              </a:ext>
            </a:extLst>
          </p:cNvPr>
          <p:cNvSpPr txBox="1"/>
          <p:nvPr/>
        </p:nvSpPr>
        <p:spPr>
          <a:xfrm>
            <a:off x="3537563" y="3160038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vimeo.com/142515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C4E3-3BDA-49E8-B4C6-38A9157D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D9717E-32D0-49CD-8E8F-3E4B79EB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1CB30BDE-4080-4BD5-B737-47972685E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9091"/>
          <a:stretch/>
        </p:blipFill>
        <p:spPr>
          <a:xfrm>
            <a:off x="0" y="127272"/>
            <a:ext cx="12191980" cy="6857989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id="{71EF51DA-176E-42D7-B891-7F1A205B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03CAB-806D-4796-A6C0-30DE27A2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www. Tuitionexchange.org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46BFD-5F77-41ED-A17C-BA0E680BD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3468" y="2440366"/>
            <a:ext cx="5707062" cy="2105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F0F81-50A8-442A-9A44-525735EEA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33" y="1549267"/>
            <a:ext cx="6785103" cy="326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69BCD-1916-42EF-8F88-0C13C0DBE08C}"/>
              </a:ext>
            </a:extLst>
          </p:cNvPr>
          <p:cNvSpPr txBox="1"/>
          <p:nvPr/>
        </p:nvSpPr>
        <p:spPr>
          <a:xfrm>
            <a:off x="6569305" y="4110575"/>
            <a:ext cx="115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TELO14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1BFA13-BA7D-409C-9491-3B27C273B526}"/>
              </a:ext>
            </a:extLst>
          </p:cNvPr>
          <p:cNvCxnSpPr/>
          <p:nvPr/>
        </p:nvCxnSpPr>
        <p:spPr>
          <a:xfrm flipV="1">
            <a:off x="8856482" y="2059986"/>
            <a:ext cx="428920" cy="53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7E6F8D3-27C1-45B1-9B58-C86E627E7217}"/>
              </a:ext>
            </a:extLst>
          </p:cNvPr>
          <p:cNvSpPr/>
          <p:nvPr/>
        </p:nvSpPr>
        <p:spPr>
          <a:xfrm rot="17558278">
            <a:off x="8539822" y="2409443"/>
            <a:ext cx="16062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47FE9D1-46AF-4904-8E16-10DB2F22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4FBF7B-F3DE-4A41-A041-7474136B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1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81B91-66E8-40A0-9D19-CE982506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A9A4F4F-3A81-4476-8B3C-B813A7880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5BC480-A675-42F8-80B5-76C9E6748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3FE29E8-F9C8-441E-B337-F85C78160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D0CB7-5E5C-46D1-849A-B2201715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Look inside the Communication Folder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B451F-4457-4606-B893-A44FA1BFC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1513549"/>
            <a:ext cx="10916463" cy="18557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FC3383-15CE-4A88-B27F-BC18E73C0A6C}"/>
              </a:ext>
            </a:extLst>
          </p:cNvPr>
          <p:cNvSpPr/>
          <p:nvPr/>
        </p:nvSpPr>
        <p:spPr>
          <a:xfrm>
            <a:off x="6367806" y="3429000"/>
            <a:ext cx="51841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 Mitigating circumstances is a valuable phrase to use in your TE guidelines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9EE105-CF08-4874-AA3E-C8729DE1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A8392-1A72-48C8-813F-C46BC61D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1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84EBA5-79A8-42BC-B46C-AA1CBDB7A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111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7082EDE4-622F-4DCE-9A45-FF343F4DA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6DBDF-8182-4D9A-84AD-4C04553F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30A1E-92E5-4E7A-8FF0-46089C3C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r>
              <a:rPr lang="en-US" dirty="0"/>
              <a:t>So much change and too little history</a:t>
            </a:r>
          </a:p>
          <a:p>
            <a:pPr lvl="1"/>
            <a:r>
              <a:rPr lang="en-US" dirty="0"/>
              <a:t>Document, document, document!</a:t>
            </a:r>
          </a:p>
          <a:p>
            <a:pPr lvl="1"/>
            <a:r>
              <a:rPr lang="en-US" dirty="0"/>
              <a:t>Update TE Central when you leave your TELO position</a:t>
            </a:r>
          </a:p>
          <a:p>
            <a:pPr lvl="1"/>
            <a:r>
              <a:rPr lang="en-US" dirty="0"/>
              <a:t>Always have a TELO back-up</a:t>
            </a:r>
          </a:p>
          <a:p>
            <a:pPr lvl="2"/>
            <a:r>
              <a:rPr lang="en-US" dirty="0"/>
              <a:t>You never know when you might win the lottery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3562-5CE6-401B-A72E-5F54FA75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03A4-29D9-44AB-823D-8FCA7F0A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87CD-D309-462F-9873-623C87AC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Keep the Liaison Contact information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C11CF-C5AD-45D6-A926-310BFFC6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20" y="2779713"/>
            <a:ext cx="2911267" cy="264001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470F1E9D-B899-42B5-8AF6-20D169960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27"/>
          <a:stretch/>
        </p:blipFill>
        <p:spPr>
          <a:xfrm>
            <a:off x="5505450" y="2779713"/>
            <a:ext cx="5605085" cy="284768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7BAA38A-557E-41CE-A152-6FD3BC3BAFDB}"/>
              </a:ext>
            </a:extLst>
          </p:cNvPr>
          <p:cNvSpPr/>
          <p:nvPr/>
        </p:nvSpPr>
        <p:spPr>
          <a:xfrm>
            <a:off x="3261673" y="3857403"/>
            <a:ext cx="51140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4D53A-BB8D-422D-A524-E47F0E9E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27A2DE-BE2A-4FAC-9E06-127C9C7A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6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1077</Words>
  <Application>Microsoft Office PowerPoint</Application>
  <PresentationFormat>Widescreen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2</vt:lpstr>
      <vt:lpstr>Quotable</vt:lpstr>
      <vt:lpstr>Tuition Exchange 101</vt:lpstr>
      <vt:lpstr>Training series updates</vt:lpstr>
      <vt:lpstr>Learning Objectives</vt:lpstr>
      <vt:lpstr>How do I log into the TELO Portal?</vt:lpstr>
      <vt:lpstr>Responsibilities </vt:lpstr>
      <vt:lpstr>www. Tuitionexchange.org </vt:lpstr>
      <vt:lpstr>Look inside the Communication Folder</vt:lpstr>
      <vt:lpstr>Expectations</vt:lpstr>
      <vt:lpstr>Keep the Liaison Contact information current</vt:lpstr>
      <vt:lpstr>TE Handbook is your guide Summary of TELO Responsibilities  </vt:lpstr>
      <vt:lpstr>TE Handout is your guide Summary of TELO Responsibilities</vt:lpstr>
      <vt:lpstr> Campus Collaboration</vt:lpstr>
      <vt:lpstr>Campus Collaboration</vt:lpstr>
      <vt:lpstr>Campus Collaboration</vt:lpstr>
      <vt:lpstr>Campus Collaboration</vt:lpstr>
      <vt:lpstr>Program Review</vt:lpstr>
      <vt:lpstr>Program Review</vt:lpstr>
      <vt:lpstr>EZ Application</vt:lpstr>
      <vt:lpstr>EZ Application</vt:lpstr>
      <vt:lpstr>EZ Application process</vt:lpstr>
      <vt:lpstr>EZ Application process</vt:lpstr>
      <vt:lpstr>Continuing Student Recertification </vt:lpstr>
      <vt:lpstr>Upcoming Training Events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Exchange 101</dc:title>
  <dc:creator>janet dodson</dc:creator>
  <cp:lastModifiedBy>janet dodson</cp:lastModifiedBy>
  <cp:revision>5</cp:revision>
  <dcterms:created xsi:type="dcterms:W3CDTF">2018-10-30T18:52:34Z</dcterms:created>
  <dcterms:modified xsi:type="dcterms:W3CDTF">2018-10-30T21:48:24Z</dcterms:modified>
</cp:coreProperties>
</file>