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png&amp;ehk=TQF3sBbvlKK6SWnahCx37Q&amp;r=0&amp;pid=OfficeInsert"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57" r:id="rId3"/>
    <p:sldId id="258" r:id="rId4"/>
    <p:sldId id="259" r:id="rId5"/>
    <p:sldId id="260" r:id="rId6"/>
    <p:sldId id="270" r:id="rId7"/>
    <p:sldId id="288" r:id="rId8"/>
    <p:sldId id="289" r:id="rId9"/>
    <p:sldId id="290" r:id="rId10"/>
    <p:sldId id="292" r:id="rId11"/>
    <p:sldId id="291" r:id="rId12"/>
    <p:sldId id="272" r:id="rId13"/>
    <p:sldId id="293" r:id="rId14"/>
    <p:sldId id="271" r:id="rId15"/>
    <p:sldId id="294" r:id="rId16"/>
    <p:sldId id="261" r:id="rId17"/>
    <p:sldId id="295" r:id="rId18"/>
    <p:sldId id="263" r:id="rId19"/>
    <p:sldId id="296" r:id="rId20"/>
    <p:sldId id="297" r:id="rId21"/>
    <p:sldId id="264" r:id="rId22"/>
    <p:sldId id="265" r:id="rId23"/>
    <p:sldId id="266" r:id="rId24"/>
    <p:sldId id="267" r:id="rId25"/>
    <p:sldId id="268" r:id="rId26"/>
    <p:sldId id="298" r:id="rId27"/>
    <p:sldId id="269" r:id="rId28"/>
    <p:sldId id="273" r:id="rId29"/>
    <p:sldId id="274" r:id="rId30"/>
    <p:sldId id="275" r:id="rId31"/>
    <p:sldId id="276" r:id="rId32"/>
    <p:sldId id="299" r:id="rId33"/>
    <p:sldId id="277" r:id="rId34"/>
    <p:sldId id="287" r:id="rId35"/>
    <p:sldId id="279" r:id="rId36"/>
    <p:sldId id="280" r:id="rId37"/>
    <p:sldId id="281" r:id="rId38"/>
    <p:sldId id="282" r:id="rId39"/>
    <p:sldId id="284" r:id="rId40"/>
    <p:sldId id="300" r:id="rId41"/>
    <p:sldId id="285" r:id="rId42"/>
    <p:sldId id="286" r:id="rId43"/>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5"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2" Type="http://schemas.openxmlformats.org/officeDocument/2006/relationships/hyperlink" Target="https://telo.tuitionexchange.org/" TargetMode="External"/><Relationship Id="rId1" Type="http://schemas.openxmlformats.org/officeDocument/2006/relationships/hyperlink" Target="mailto:INFO@tuitionexchange.org" TargetMode="External"/></Relationships>
</file>

<file path=ppt/diagrams/_rels/drawing4.xml.rels><?xml version="1.0" encoding="UTF-8" standalone="yes"?>
<Relationships xmlns="http://schemas.openxmlformats.org/package/2006/relationships"><Relationship Id="rId2" Type="http://schemas.openxmlformats.org/officeDocument/2006/relationships/hyperlink" Target="https://telo.tuitionexchange.org/" TargetMode="External"/><Relationship Id="rId1" Type="http://schemas.openxmlformats.org/officeDocument/2006/relationships/hyperlink" Target="mailto:INFO@tuitionexchange.org" TargetMode="Externa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6C62F9-4F18-4D97-BE7C-F76A5E9275EE}" type="doc">
      <dgm:prSet loTypeId="urn:microsoft.com/office/officeart/2005/8/layout/vProcess5" loCatId="process" qsTypeId="urn:microsoft.com/office/officeart/2005/8/quickstyle/simple3" qsCatId="simple" csTypeId="urn:microsoft.com/office/officeart/2005/8/colors/accent6_3" csCatId="accent6"/>
      <dgm:spPr/>
      <dgm:t>
        <a:bodyPr/>
        <a:lstStyle/>
        <a:p>
          <a:endParaRPr lang="en-US"/>
        </a:p>
      </dgm:t>
    </dgm:pt>
    <dgm:pt modelId="{E2087C59-7041-48F2-90C7-AC432F45D6ED}">
      <dgm:prSet/>
      <dgm:spPr/>
      <dgm:t>
        <a:bodyPr/>
        <a:lstStyle/>
        <a:p>
          <a:r>
            <a:rPr lang="en-US"/>
            <a:t>Annual Report</a:t>
          </a:r>
        </a:p>
      </dgm:t>
    </dgm:pt>
    <dgm:pt modelId="{D020F828-A2AA-4778-A45C-9C087B5C9BA2}" type="parTrans" cxnId="{AE3CF697-6C74-455F-9E9B-8712591520B5}">
      <dgm:prSet/>
      <dgm:spPr/>
      <dgm:t>
        <a:bodyPr/>
        <a:lstStyle/>
        <a:p>
          <a:endParaRPr lang="en-US"/>
        </a:p>
      </dgm:t>
    </dgm:pt>
    <dgm:pt modelId="{981740EF-15EF-4B05-A154-BCD5D3D1B2A1}" type="sibTrans" cxnId="{AE3CF697-6C74-455F-9E9B-8712591520B5}">
      <dgm:prSet/>
      <dgm:spPr/>
      <dgm:t>
        <a:bodyPr/>
        <a:lstStyle/>
        <a:p>
          <a:endParaRPr lang="en-US"/>
        </a:p>
      </dgm:t>
    </dgm:pt>
    <dgm:pt modelId="{A91CBE02-C2E5-42A3-82AF-DB072DC1A0DC}">
      <dgm:prSet/>
      <dgm:spPr/>
      <dgm:t>
        <a:bodyPr/>
        <a:lstStyle/>
        <a:p>
          <a:r>
            <a:rPr lang="en-US"/>
            <a:t>Recertification of continuing students</a:t>
          </a:r>
        </a:p>
      </dgm:t>
    </dgm:pt>
    <dgm:pt modelId="{28CC556F-BE88-491B-BDAA-8B91EBCEB694}" type="parTrans" cxnId="{05E52681-EE0D-42F8-9381-CF1456E488B5}">
      <dgm:prSet/>
      <dgm:spPr/>
      <dgm:t>
        <a:bodyPr/>
        <a:lstStyle/>
        <a:p>
          <a:endParaRPr lang="en-US"/>
        </a:p>
      </dgm:t>
    </dgm:pt>
    <dgm:pt modelId="{58E9E702-94CF-4CCD-94DC-01B105695C5F}" type="sibTrans" cxnId="{05E52681-EE0D-42F8-9381-CF1456E488B5}">
      <dgm:prSet/>
      <dgm:spPr/>
      <dgm:t>
        <a:bodyPr/>
        <a:lstStyle/>
        <a:p>
          <a:endParaRPr lang="en-US"/>
        </a:p>
      </dgm:t>
    </dgm:pt>
    <dgm:pt modelId="{43DF36DB-7A42-406D-B74C-768D7DD11306}">
      <dgm:prSet/>
      <dgm:spPr/>
      <dgm:t>
        <a:bodyPr/>
        <a:lstStyle/>
        <a:p>
          <a:r>
            <a:rPr lang="en-US"/>
            <a:t>Export/Import 3</a:t>
          </a:r>
        </a:p>
      </dgm:t>
    </dgm:pt>
    <dgm:pt modelId="{35129D94-FFAE-4826-8C98-B1406F8BE54A}" type="parTrans" cxnId="{3B5271B8-DE96-4B50-AB96-CF7E8DFF27CA}">
      <dgm:prSet/>
      <dgm:spPr/>
      <dgm:t>
        <a:bodyPr/>
        <a:lstStyle/>
        <a:p>
          <a:endParaRPr lang="en-US"/>
        </a:p>
      </dgm:t>
    </dgm:pt>
    <dgm:pt modelId="{982DBC52-1E03-45E6-AABF-E06A78D4B75D}" type="sibTrans" cxnId="{3B5271B8-DE96-4B50-AB96-CF7E8DFF27CA}">
      <dgm:prSet/>
      <dgm:spPr/>
      <dgm:t>
        <a:bodyPr/>
        <a:lstStyle/>
        <a:p>
          <a:endParaRPr lang="en-US"/>
        </a:p>
      </dgm:t>
    </dgm:pt>
    <dgm:pt modelId="{99B23DF5-ABEF-4650-959E-025440CC7E8C}">
      <dgm:prSet/>
      <dgm:spPr/>
      <dgm:t>
        <a:bodyPr/>
        <a:lstStyle/>
        <a:p>
          <a:r>
            <a:rPr lang="en-US"/>
            <a:t>Participation Fees</a:t>
          </a:r>
        </a:p>
      </dgm:t>
    </dgm:pt>
    <dgm:pt modelId="{E132AF4D-503C-42CD-A393-CAB6FE76703E}" type="parTrans" cxnId="{1A085568-7A18-4D40-94EA-8CA519F86944}">
      <dgm:prSet/>
      <dgm:spPr/>
      <dgm:t>
        <a:bodyPr/>
        <a:lstStyle/>
        <a:p>
          <a:endParaRPr lang="en-US"/>
        </a:p>
      </dgm:t>
    </dgm:pt>
    <dgm:pt modelId="{B2EC9282-4068-421F-AF12-73E978E28DAC}" type="sibTrans" cxnId="{1A085568-7A18-4D40-94EA-8CA519F86944}">
      <dgm:prSet/>
      <dgm:spPr/>
      <dgm:t>
        <a:bodyPr/>
        <a:lstStyle/>
        <a:p>
          <a:endParaRPr lang="en-US"/>
        </a:p>
      </dgm:t>
    </dgm:pt>
    <dgm:pt modelId="{21196B86-B8CF-4B37-BE45-9DD404D96505}">
      <dgm:prSet/>
      <dgm:spPr/>
      <dgm:t>
        <a:bodyPr/>
        <a:lstStyle/>
        <a:p>
          <a:r>
            <a:rPr lang="en-US"/>
            <a:t>Balance Sheet</a:t>
          </a:r>
        </a:p>
      </dgm:t>
    </dgm:pt>
    <dgm:pt modelId="{D127CD10-7822-4D48-852B-F9E34BF93811}" type="parTrans" cxnId="{85B78D5D-7F34-4A54-9DED-40CB743629FD}">
      <dgm:prSet/>
      <dgm:spPr/>
      <dgm:t>
        <a:bodyPr/>
        <a:lstStyle/>
        <a:p>
          <a:endParaRPr lang="en-US"/>
        </a:p>
      </dgm:t>
    </dgm:pt>
    <dgm:pt modelId="{7C222ED2-88E9-4DCF-8B2A-57F6E350DE95}" type="sibTrans" cxnId="{85B78D5D-7F34-4A54-9DED-40CB743629FD}">
      <dgm:prSet/>
      <dgm:spPr/>
      <dgm:t>
        <a:bodyPr/>
        <a:lstStyle/>
        <a:p>
          <a:endParaRPr lang="en-US"/>
        </a:p>
      </dgm:t>
    </dgm:pt>
    <dgm:pt modelId="{23D34207-365F-42DF-8150-E4C0867204D3}">
      <dgm:prSet/>
      <dgm:spPr/>
      <dgm:t>
        <a:bodyPr/>
        <a:lstStyle/>
        <a:p>
          <a:r>
            <a:rPr lang="en-US"/>
            <a:t>TE Import Audit</a:t>
          </a:r>
        </a:p>
      </dgm:t>
    </dgm:pt>
    <dgm:pt modelId="{F1733E97-225B-4ED2-AE21-A5C6D2AAA216}" type="parTrans" cxnId="{CE6412BA-BF83-4AD5-BFDC-60A1B9FFACF6}">
      <dgm:prSet/>
      <dgm:spPr/>
      <dgm:t>
        <a:bodyPr/>
        <a:lstStyle/>
        <a:p>
          <a:endParaRPr lang="en-US"/>
        </a:p>
      </dgm:t>
    </dgm:pt>
    <dgm:pt modelId="{15575E81-73C1-4643-8921-A8163F8112EA}" type="sibTrans" cxnId="{CE6412BA-BF83-4AD5-BFDC-60A1B9FFACF6}">
      <dgm:prSet/>
      <dgm:spPr/>
      <dgm:t>
        <a:bodyPr/>
        <a:lstStyle/>
        <a:p>
          <a:endParaRPr lang="en-US"/>
        </a:p>
      </dgm:t>
    </dgm:pt>
    <dgm:pt modelId="{FEBAEC73-47AE-4B8A-83E6-2FB417385DDA}" type="pres">
      <dgm:prSet presAssocID="{296C62F9-4F18-4D97-BE7C-F76A5E9275EE}" presName="outerComposite" presStyleCnt="0">
        <dgm:presLayoutVars>
          <dgm:chMax val="5"/>
          <dgm:dir/>
          <dgm:resizeHandles val="exact"/>
        </dgm:presLayoutVars>
      </dgm:prSet>
      <dgm:spPr/>
    </dgm:pt>
    <dgm:pt modelId="{017AA292-9EC8-4F74-AA69-863CEA9BB52F}" type="pres">
      <dgm:prSet presAssocID="{296C62F9-4F18-4D97-BE7C-F76A5E9275EE}" presName="dummyMaxCanvas" presStyleCnt="0">
        <dgm:presLayoutVars/>
      </dgm:prSet>
      <dgm:spPr/>
    </dgm:pt>
    <dgm:pt modelId="{A44E6698-25D8-491C-9BFF-00D9E0420461}" type="pres">
      <dgm:prSet presAssocID="{296C62F9-4F18-4D97-BE7C-F76A5E9275EE}" presName="FiveNodes_1" presStyleLbl="node1" presStyleIdx="0" presStyleCnt="5">
        <dgm:presLayoutVars>
          <dgm:bulletEnabled val="1"/>
        </dgm:presLayoutVars>
      </dgm:prSet>
      <dgm:spPr/>
    </dgm:pt>
    <dgm:pt modelId="{1579D7A7-9CD1-41D8-A595-D9221B523550}" type="pres">
      <dgm:prSet presAssocID="{296C62F9-4F18-4D97-BE7C-F76A5E9275EE}" presName="FiveNodes_2" presStyleLbl="node1" presStyleIdx="1" presStyleCnt="5">
        <dgm:presLayoutVars>
          <dgm:bulletEnabled val="1"/>
        </dgm:presLayoutVars>
      </dgm:prSet>
      <dgm:spPr/>
    </dgm:pt>
    <dgm:pt modelId="{7E15D20B-E376-409B-A7A1-BE36CB21844A}" type="pres">
      <dgm:prSet presAssocID="{296C62F9-4F18-4D97-BE7C-F76A5E9275EE}" presName="FiveNodes_3" presStyleLbl="node1" presStyleIdx="2" presStyleCnt="5">
        <dgm:presLayoutVars>
          <dgm:bulletEnabled val="1"/>
        </dgm:presLayoutVars>
      </dgm:prSet>
      <dgm:spPr/>
    </dgm:pt>
    <dgm:pt modelId="{655586F9-A9C1-49A0-AD04-BACFA9D046A7}" type="pres">
      <dgm:prSet presAssocID="{296C62F9-4F18-4D97-BE7C-F76A5E9275EE}" presName="FiveNodes_4" presStyleLbl="node1" presStyleIdx="3" presStyleCnt="5">
        <dgm:presLayoutVars>
          <dgm:bulletEnabled val="1"/>
        </dgm:presLayoutVars>
      </dgm:prSet>
      <dgm:spPr/>
    </dgm:pt>
    <dgm:pt modelId="{8362B620-CD8E-4803-9DAD-5D75B085A5D1}" type="pres">
      <dgm:prSet presAssocID="{296C62F9-4F18-4D97-BE7C-F76A5E9275EE}" presName="FiveNodes_5" presStyleLbl="node1" presStyleIdx="4" presStyleCnt="5">
        <dgm:presLayoutVars>
          <dgm:bulletEnabled val="1"/>
        </dgm:presLayoutVars>
      </dgm:prSet>
      <dgm:spPr/>
    </dgm:pt>
    <dgm:pt modelId="{391FF532-0A16-41C9-9997-8292E4FDB889}" type="pres">
      <dgm:prSet presAssocID="{296C62F9-4F18-4D97-BE7C-F76A5E9275EE}" presName="FiveConn_1-2" presStyleLbl="fgAccFollowNode1" presStyleIdx="0" presStyleCnt="4">
        <dgm:presLayoutVars>
          <dgm:bulletEnabled val="1"/>
        </dgm:presLayoutVars>
      </dgm:prSet>
      <dgm:spPr/>
    </dgm:pt>
    <dgm:pt modelId="{FB1E7276-DE5D-4812-92D1-ADC0B1F8DE79}" type="pres">
      <dgm:prSet presAssocID="{296C62F9-4F18-4D97-BE7C-F76A5E9275EE}" presName="FiveConn_2-3" presStyleLbl="fgAccFollowNode1" presStyleIdx="1" presStyleCnt="4">
        <dgm:presLayoutVars>
          <dgm:bulletEnabled val="1"/>
        </dgm:presLayoutVars>
      </dgm:prSet>
      <dgm:spPr/>
    </dgm:pt>
    <dgm:pt modelId="{C34B1118-2EDE-4DD0-82C5-5B963064B1AD}" type="pres">
      <dgm:prSet presAssocID="{296C62F9-4F18-4D97-BE7C-F76A5E9275EE}" presName="FiveConn_3-4" presStyleLbl="fgAccFollowNode1" presStyleIdx="2" presStyleCnt="4">
        <dgm:presLayoutVars>
          <dgm:bulletEnabled val="1"/>
        </dgm:presLayoutVars>
      </dgm:prSet>
      <dgm:spPr/>
    </dgm:pt>
    <dgm:pt modelId="{12688D7B-26CC-4B9C-8110-E7E4D71FEA56}" type="pres">
      <dgm:prSet presAssocID="{296C62F9-4F18-4D97-BE7C-F76A5E9275EE}" presName="FiveConn_4-5" presStyleLbl="fgAccFollowNode1" presStyleIdx="3" presStyleCnt="4">
        <dgm:presLayoutVars>
          <dgm:bulletEnabled val="1"/>
        </dgm:presLayoutVars>
      </dgm:prSet>
      <dgm:spPr/>
    </dgm:pt>
    <dgm:pt modelId="{6135E947-F9D3-4D1B-BD68-22E164021726}" type="pres">
      <dgm:prSet presAssocID="{296C62F9-4F18-4D97-BE7C-F76A5E9275EE}" presName="FiveNodes_1_text" presStyleLbl="node1" presStyleIdx="4" presStyleCnt="5">
        <dgm:presLayoutVars>
          <dgm:bulletEnabled val="1"/>
        </dgm:presLayoutVars>
      </dgm:prSet>
      <dgm:spPr/>
    </dgm:pt>
    <dgm:pt modelId="{56120DED-BD54-4654-AC68-674EF198FB9A}" type="pres">
      <dgm:prSet presAssocID="{296C62F9-4F18-4D97-BE7C-F76A5E9275EE}" presName="FiveNodes_2_text" presStyleLbl="node1" presStyleIdx="4" presStyleCnt="5">
        <dgm:presLayoutVars>
          <dgm:bulletEnabled val="1"/>
        </dgm:presLayoutVars>
      </dgm:prSet>
      <dgm:spPr/>
    </dgm:pt>
    <dgm:pt modelId="{162DEE1E-91F8-4639-9D86-D59D3CC855A4}" type="pres">
      <dgm:prSet presAssocID="{296C62F9-4F18-4D97-BE7C-F76A5E9275EE}" presName="FiveNodes_3_text" presStyleLbl="node1" presStyleIdx="4" presStyleCnt="5">
        <dgm:presLayoutVars>
          <dgm:bulletEnabled val="1"/>
        </dgm:presLayoutVars>
      </dgm:prSet>
      <dgm:spPr/>
    </dgm:pt>
    <dgm:pt modelId="{2EE73998-A0D3-4770-8619-7D38B098A519}" type="pres">
      <dgm:prSet presAssocID="{296C62F9-4F18-4D97-BE7C-F76A5E9275EE}" presName="FiveNodes_4_text" presStyleLbl="node1" presStyleIdx="4" presStyleCnt="5">
        <dgm:presLayoutVars>
          <dgm:bulletEnabled val="1"/>
        </dgm:presLayoutVars>
      </dgm:prSet>
      <dgm:spPr/>
    </dgm:pt>
    <dgm:pt modelId="{BF6CA39F-7081-4441-A72B-81751DD54610}" type="pres">
      <dgm:prSet presAssocID="{296C62F9-4F18-4D97-BE7C-F76A5E9275EE}" presName="FiveNodes_5_text" presStyleLbl="node1" presStyleIdx="4" presStyleCnt="5">
        <dgm:presLayoutVars>
          <dgm:bulletEnabled val="1"/>
        </dgm:presLayoutVars>
      </dgm:prSet>
      <dgm:spPr/>
    </dgm:pt>
  </dgm:ptLst>
  <dgm:cxnLst>
    <dgm:cxn modelId="{4387E816-9470-497D-BFEC-DB8A5FCD7BF6}" type="presOf" srcId="{B2EC9282-4068-421F-AF12-73E978E28DAC}" destId="{C34B1118-2EDE-4DD0-82C5-5B963064B1AD}" srcOrd="0" destOrd="0" presId="urn:microsoft.com/office/officeart/2005/8/layout/vProcess5"/>
    <dgm:cxn modelId="{9501972E-DAF2-414C-8436-53931F38ACCB}" type="presOf" srcId="{981740EF-15EF-4B05-A154-BCD5D3D1B2A1}" destId="{391FF532-0A16-41C9-9997-8292E4FDB889}" srcOrd="0" destOrd="0" presId="urn:microsoft.com/office/officeart/2005/8/layout/vProcess5"/>
    <dgm:cxn modelId="{987B0E30-B01B-47E7-A81F-9A2C4AA4A95E}" type="presOf" srcId="{982DBC52-1E03-45E6-AABF-E06A78D4B75D}" destId="{FB1E7276-DE5D-4812-92D1-ADC0B1F8DE79}" srcOrd="0" destOrd="0" presId="urn:microsoft.com/office/officeart/2005/8/layout/vProcess5"/>
    <dgm:cxn modelId="{4C742F33-677B-4943-A549-32ABB6D6D9F1}" type="presOf" srcId="{99B23DF5-ABEF-4650-959E-025440CC7E8C}" destId="{162DEE1E-91F8-4639-9D86-D59D3CC855A4}" srcOrd="1" destOrd="0" presId="urn:microsoft.com/office/officeart/2005/8/layout/vProcess5"/>
    <dgm:cxn modelId="{85B78D5D-7F34-4A54-9DED-40CB743629FD}" srcId="{296C62F9-4F18-4D97-BE7C-F76A5E9275EE}" destId="{21196B86-B8CF-4B37-BE45-9DD404D96505}" srcOrd="3" destOrd="0" parTransId="{D127CD10-7822-4D48-852B-F9E34BF93811}" sibTransId="{7C222ED2-88E9-4DCF-8B2A-57F6E350DE95}"/>
    <dgm:cxn modelId="{1A085568-7A18-4D40-94EA-8CA519F86944}" srcId="{296C62F9-4F18-4D97-BE7C-F76A5E9275EE}" destId="{99B23DF5-ABEF-4650-959E-025440CC7E8C}" srcOrd="2" destOrd="0" parTransId="{E132AF4D-503C-42CD-A393-CAB6FE76703E}" sibTransId="{B2EC9282-4068-421F-AF12-73E978E28DAC}"/>
    <dgm:cxn modelId="{756FCE74-C59A-4B2A-9422-E610F78DEF8A}" type="presOf" srcId="{23D34207-365F-42DF-8150-E4C0867204D3}" destId="{8362B620-CD8E-4803-9DAD-5D75B085A5D1}" srcOrd="0" destOrd="0" presId="urn:microsoft.com/office/officeart/2005/8/layout/vProcess5"/>
    <dgm:cxn modelId="{2F3D9E80-C9FE-427B-8862-DACEE5EE3B2D}" type="presOf" srcId="{23D34207-365F-42DF-8150-E4C0867204D3}" destId="{BF6CA39F-7081-4441-A72B-81751DD54610}" srcOrd="1" destOrd="0" presId="urn:microsoft.com/office/officeart/2005/8/layout/vProcess5"/>
    <dgm:cxn modelId="{05E52681-EE0D-42F8-9381-CF1456E488B5}" srcId="{E2087C59-7041-48F2-90C7-AC432F45D6ED}" destId="{A91CBE02-C2E5-42A3-82AF-DB072DC1A0DC}" srcOrd="0" destOrd="0" parTransId="{28CC556F-BE88-491B-BDAA-8B91EBCEB694}" sibTransId="{58E9E702-94CF-4CCD-94DC-01B105695C5F}"/>
    <dgm:cxn modelId="{FD085492-4E63-41B2-A51D-11922AB6A524}" type="presOf" srcId="{A91CBE02-C2E5-42A3-82AF-DB072DC1A0DC}" destId="{6135E947-F9D3-4D1B-BD68-22E164021726}" srcOrd="1" destOrd="1" presId="urn:microsoft.com/office/officeart/2005/8/layout/vProcess5"/>
    <dgm:cxn modelId="{AE3CF697-6C74-455F-9E9B-8712591520B5}" srcId="{296C62F9-4F18-4D97-BE7C-F76A5E9275EE}" destId="{E2087C59-7041-48F2-90C7-AC432F45D6ED}" srcOrd="0" destOrd="0" parTransId="{D020F828-A2AA-4778-A45C-9C087B5C9BA2}" sibTransId="{981740EF-15EF-4B05-A154-BCD5D3D1B2A1}"/>
    <dgm:cxn modelId="{8F8B6499-9FD7-4CD1-94A9-4344997C4A19}" type="presOf" srcId="{296C62F9-4F18-4D97-BE7C-F76A5E9275EE}" destId="{FEBAEC73-47AE-4B8A-83E6-2FB417385DDA}" srcOrd="0" destOrd="0" presId="urn:microsoft.com/office/officeart/2005/8/layout/vProcess5"/>
    <dgm:cxn modelId="{168673A1-0EE4-4D1D-A4AB-4DDE75117A5D}" type="presOf" srcId="{99B23DF5-ABEF-4650-959E-025440CC7E8C}" destId="{7E15D20B-E376-409B-A7A1-BE36CB21844A}" srcOrd="0" destOrd="0" presId="urn:microsoft.com/office/officeart/2005/8/layout/vProcess5"/>
    <dgm:cxn modelId="{88154DA7-5864-4C8C-89BF-BCAE21CFDC82}" type="presOf" srcId="{E2087C59-7041-48F2-90C7-AC432F45D6ED}" destId="{6135E947-F9D3-4D1B-BD68-22E164021726}" srcOrd="1" destOrd="0" presId="urn:microsoft.com/office/officeart/2005/8/layout/vProcess5"/>
    <dgm:cxn modelId="{C8BE64B4-A8F9-4F75-A3BF-6E52B696D408}" type="presOf" srcId="{43DF36DB-7A42-406D-B74C-768D7DD11306}" destId="{1579D7A7-9CD1-41D8-A595-D9221B523550}" srcOrd="0" destOrd="0" presId="urn:microsoft.com/office/officeart/2005/8/layout/vProcess5"/>
    <dgm:cxn modelId="{3B5271B8-DE96-4B50-AB96-CF7E8DFF27CA}" srcId="{296C62F9-4F18-4D97-BE7C-F76A5E9275EE}" destId="{43DF36DB-7A42-406D-B74C-768D7DD11306}" srcOrd="1" destOrd="0" parTransId="{35129D94-FFAE-4826-8C98-B1406F8BE54A}" sibTransId="{982DBC52-1E03-45E6-AABF-E06A78D4B75D}"/>
    <dgm:cxn modelId="{CE6412BA-BF83-4AD5-BFDC-60A1B9FFACF6}" srcId="{296C62F9-4F18-4D97-BE7C-F76A5E9275EE}" destId="{23D34207-365F-42DF-8150-E4C0867204D3}" srcOrd="4" destOrd="0" parTransId="{F1733E97-225B-4ED2-AE21-A5C6D2AAA216}" sibTransId="{15575E81-73C1-4643-8921-A8163F8112EA}"/>
    <dgm:cxn modelId="{D0BC05D0-BA7E-4B56-A5AC-2DDB95C68C49}" type="presOf" srcId="{E2087C59-7041-48F2-90C7-AC432F45D6ED}" destId="{A44E6698-25D8-491C-9BFF-00D9E0420461}" srcOrd="0" destOrd="0" presId="urn:microsoft.com/office/officeart/2005/8/layout/vProcess5"/>
    <dgm:cxn modelId="{42D6FFD0-CD2B-4831-A933-B5F849483E77}" type="presOf" srcId="{A91CBE02-C2E5-42A3-82AF-DB072DC1A0DC}" destId="{A44E6698-25D8-491C-9BFF-00D9E0420461}" srcOrd="0" destOrd="1" presId="urn:microsoft.com/office/officeart/2005/8/layout/vProcess5"/>
    <dgm:cxn modelId="{2F2FE3D3-7BF3-42F5-9AE4-94673AA6B485}" type="presOf" srcId="{43DF36DB-7A42-406D-B74C-768D7DD11306}" destId="{56120DED-BD54-4654-AC68-674EF198FB9A}" srcOrd="1" destOrd="0" presId="urn:microsoft.com/office/officeart/2005/8/layout/vProcess5"/>
    <dgm:cxn modelId="{45B4E8D8-3694-4AFD-9D70-75C914B99433}" type="presOf" srcId="{7C222ED2-88E9-4DCF-8B2A-57F6E350DE95}" destId="{12688D7B-26CC-4B9C-8110-E7E4D71FEA56}" srcOrd="0" destOrd="0" presId="urn:microsoft.com/office/officeart/2005/8/layout/vProcess5"/>
    <dgm:cxn modelId="{E1DD95E4-4D86-4CA0-B1A6-7DC316F202C9}" type="presOf" srcId="{21196B86-B8CF-4B37-BE45-9DD404D96505}" destId="{2EE73998-A0D3-4770-8619-7D38B098A519}" srcOrd="1" destOrd="0" presId="urn:microsoft.com/office/officeart/2005/8/layout/vProcess5"/>
    <dgm:cxn modelId="{A674D5EE-C1C6-49D8-AA1C-43145B0D499C}" type="presOf" srcId="{21196B86-B8CF-4B37-BE45-9DD404D96505}" destId="{655586F9-A9C1-49A0-AD04-BACFA9D046A7}" srcOrd="0" destOrd="0" presId="urn:microsoft.com/office/officeart/2005/8/layout/vProcess5"/>
    <dgm:cxn modelId="{A0AF75C0-7B8B-4709-B17E-5E1819E27C6B}" type="presParOf" srcId="{FEBAEC73-47AE-4B8A-83E6-2FB417385DDA}" destId="{017AA292-9EC8-4F74-AA69-863CEA9BB52F}" srcOrd="0" destOrd="0" presId="urn:microsoft.com/office/officeart/2005/8/layout/vProcess5"/>
    <dgm:cxn modelId="{7D3D3012-F114-42F3-81B5-BF6C6EB6B52A}" type="presParOf" srcId="{FEBAEC73-47AE-4B8A-83E6-2FB417385DDA}" destId="{A44E6698-25D8-491C-9BFF-00D9E0420461}" srcOrd="1" destOrd="0" presId="urn:microsoft.com/office/officeart/2005/8/layout/vProcess5"/>
    <dgm:cxn modelId="{4DE5EEA2-B91E-406C-AD6C-0D08BD63DA40}" type="presParOf" srcId="{FEBAEC73-47AE-4B8A-83E6-2FB417385DDA}" destId="{1579D7A7-9CD1-41D8-A595-D9221B523550}" srcOrd="2" destOrd="0" presId="urn:microsoft.com/office/officeart/2005/8/layout/vProcess5"/>
    <dgm:cxn modelId="{7F476EDA-019C-455A-8345-DD533BCF73F2}" type="presParOf" srcId="{FEBAEC73-47AE-4B8A-83E6-2FB417385DDA}" destId="{7E15D20B-E376-409B-A7A1-BE36CB21844A}" srcOrd="3" destOrd="0" presId="urn:microsoft.com/office/officeart/2005/8/layout/vProcess5"/>
    <dgm:cxn modelId="{FB46EC8E-ACFE-44B5-9EEF-7E33B02B4F21}" type="presParOf" srcId="{FEBAEC73-47AE-4B8A-83E6-2FB417385DDA}" destId="{655586F9-A9C1-49A0-AD04-BACFA9D046A7}" srcOrd="4" destOrd="0" presId="urn:microsoft.com/office/officeart/2005/8/layout/vProcess5"/>
    <dgm:cxn modelId="{A473C0EB-9075-498D-8F29-86C023B4F4B6}" type="presParOf" srcId="{FEBAEC73-47AE-4B8A-83E6-2FB417385DDA}" destId="{8362B620-CD8E-4803-9DAD-5D75B085A5D1}" srcOrd="5" destOrd="0" presId="urn:microsoft.com/office/officeart/2005/8/layout/vProcess5"/>
    <dgm:cxn modelId="{547F2B23-CC0B-457B-8B50-9B0ACFA7A529}" type="presParOf" srcId="{FEBAEC73-47AE-4B8A-83E6-2FB417385DDA}" destId="{391FF532-0A16-41C9-9997-8292E4FDB889}" srcOrd="6" destOrd="0" presId="urn:microsoft.com/office/officeart/2005/8/layout/vProcess5"/>
    <dgm:cxn modelId="{3C8E3094-91F6-4FD3-B66B-32D309C597BC}" type="presParOf" srcId="{FEBAEC73-47AE-4B8A-83E6-2FB417385DDA}" destId="{FB1E7276-DE5D-4812-92D1-ADC0B1F8DE79}" srcOrd="7" destOrd="0" presId="urn:microsoft.com/office/officeart/2005/8/layout/vProcess5"/>
    <dgm:cxn modelId="{2837254C-886F-4366-8AC8-46CAF9AB2A51}" type="presParOf" srcId="{FEBAEC73-47AE-4B8A-83E6-2FB417385DDA}" destId="{C34B1118-2EDE-4DD0-82C5-5B963064B1AD}" srcOrd="8" destOrd="0" presId="urn:microsoft.com/office/officeart/2005/8/layout/vProcess5"/>
    <dgm:cxn modelId="{00F1F0FB-BCFF-4C5F-901C-22DA3C335F0E}" type="presParOf" srcId="{FEBAEC73-47AE-4B8A-83E6-2FB417385DDA}" destId="{12688D7B-26CC-4B9C-8110-E7E4D71FEA56}" srcOrd="9" destOrd="0" presId="urn:microsoft.com/office/officeart/2005/8/layout/vProcess5"/>
    <dgm:cxn modelId="{8432B2F1-8970-4609-8538-4255C6EABC6F}" type="presParOf" srcId="{FEBAEC73-47AE-4B8A-83E6-2FB417385DDA}" destId="{6135E947-F9D3-4D1B-BD68-22E164021726}" srcOrd="10" destOrd="0" presId="urn:microsoft.com/office/officeart/2005/8/layout/vProcess5"/>
    <dgm:cxn modelId="{CE074E05-52F3-49EE-9BEA-23DAD392D18C}" type="presParOf" srcId="{FEBAEC73-47AE-4B8A-83E6-2FB417385DDA}" destId="{56120DED-BD54-4654-AC68-674EF198FB9A}" srcOrd="11" destOrd="0" presId="urn:microsoft.com/office/officeart/2005/8/layout/vProcess5"/>
    <dgm:cxn modelId="{798D14C6-89DE-4DB1-A398-C2BA113FE8B4}" type="presParOf" srcId="{FEBAEC73-47AE-4B8A-83E6-2FB417385DDA}" destId="{162DEE1E-91F8-4639-9D86-D59D3CC855A4}" srcOrd="12" destOrd="0" presId="urn:microsoft.com/office/officeart/2005/8/layout/vProcess5"/>
    <dgm:cxn modelId="{185953E8-1698-4694-8481-47EBA34771B1}" type="presParOf" srcId="{FEBAEC73-47AE-4B8A-83E6-2FB417385DDA}" destId="{2EE73998-A0D3-4770-8619-7D38B098A519}" srcOrd="13" destOrd="0" presId="urn:microsoft.com/office/officeart/2005/8/layout/vProcess5"/>
    <dgm:cxn modelId="{2E5F500A-B638-413A-AA25-4FF4FE19526C}" type="presParOf" srcId="{FEBAEC73-47AE-4B8A-83E6-2FB417385DDA}" destId="{BF6CA39F-7081-4441-A72B-81751DD54610}"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5B21E3-5266-4C7C-8CFE-3E6435A139EC}" type="doc">
      <dgm:prSet loTypeId="urn:microsoft.com/office/officeart/2016/7/layout/LinearBlockProcessNumbered" loCatId="process" qsTypeId="urn:microsoft.com/office/officeart/2005/8/quickstyle/simple3" qsCatId="simple" csTypeId="urn:microsoft.com/office/officeart/2005/8/colors/colorful4" csCatId="colorful" phldr="1"/>
      <dgm:spPr/>
      <dgm:t>
        <a:bodyPr/>
        <a:lstStyle/>
        <a:p>
          <a:endParaRPr lang="en-US"/>
        </a:p>
      </dgm:t>
    </dgm:pt>
    <dgm:pt modelId="{B986051D-2508-498C-B403-EDAE0906FCB7}">
      <dgm:prSet/>
      <dgm:spPr/>
      <dgm:t>
        <a:bodyPr/>
        <a:lstStyle/>
        <a:p>
          <a:r>
            <a:rPr lang="en-US"/>
            <a:t>Email notifications launch when valid parent and student emails are present</a:t>
          </a:r>
        </a:p>
      </dgm:t>
    </dgm:pt>
    <dgm:pt modelId="{55516096-FB59-4EF2-993B-00A7115C7BB2}" type="parTrans" cxnId="{3FF893A0-99B8-4E49-889D-48AABDBFB55E}">
      <dgm:prSet/>
      <dgm:spPr/>
      <dgm:t>
        <a:bodyPr/>
        <a:lstStyle/>
        <a:p>
          <a:endParaRPr lang="en-US"/>
        </a:p>
      </dgm:t>
    </dgm:pt>
    <dgm:pt modelId="{FA9DEA1A-9C43-41EA-9F0F-413A3D63A0CB}" type="sibTrans" cxnId="{3FF893A0-99B8-4E49-889D-48AABDBFB55E}">
      <dgm:prSet phldrT="01"/>
      <dgm:spPr/>
      <dgm:t>
        <a:bodyPr/>
        <a:lstStyle/>
        <a:p>
          <a:r>
            <a:rPr lang="en-US"/>
            <a:t>01</a:t>
          </a:r>
        </a:p>
      </dgm:t>
    </dgm:pt>
    <dgm:pt modelId="{AB26934E-FFD9-40D0-80B5-E54C9F849ECC}">
      <dgm:prSet/>
      <dgm:spPr/>
      <dgm:t>
        <a:bodyPr/>
        <a:lstStyle/>
        <a:p>
          <a:r>
            <a:rPr lang="en-US" dirty="0"/>
            <a:t>The email informs the student and parent the Tuition Exchange application for re-certification recently submitted for TE award consideration.  The parent and student are directed to contact the Financial Aid Office at the school where the student is enrolled.</a:t>
          </a:r>
        </a:p>
      </dgm:t>
    </dgm:pt>
    <dgm:pt modelId="{DC362F17-1058-43A7-B71B-76670113FA8A}" type="parTrans" cxnId="{AE6A63AC-1EE0-4A18-AD52-C260FD82341C}">
      <dgm:prSet/>
      <dgm:spPr/>
      <dgm:t>
        <a:bodyPr/>
        <a:lstStyle/>
        <a:p>
          <a:endParaRPr lang="en-US"/>
        </a:p>
      </dgm:t>
    </dgm:pt>
    <dgm:pt modelId="{7063093F-A4E6-41E5-9BDC-B352100BE6CB}" type="sibTrans" cxnId="{AE6A63AC-1EE0-4A18-AD52-C260FD82341C}">
      <dgm:prSet phldrT="02"/>
      <dgm:spPr/>
      <dgm:t>
        <a:bodyPr/>
        <a:lstStyle/>
        <a:p>
          <a:r>
            <a:rPr lang="en-US"/>
            <a:t>02</a:t>
          </a:r>
        </a:p>
      </dgm:t>
    </dgm:pt>
    <dgm:pt modelId="{9ABA3B9B-33E3-4CAA-AC55-16AA5A7915F7}" type="pres">
      <dgm:prSet presAssocID="{6E5B21E3-5266-4C7C-8CFE-3E6435A139EC}" presName="Name0" presStyleCnt="0">
        <dgm:presLayoutVars>
          <dgm:animLvl val="lvl"/>
          <dgm:resizeHandles val="exact"/>
        </dgm:presLayoutVars>
      </dgm:prSet>
      <dgm:spPr/>
    </dgm:pt>
    <dgm:pt modelId="{D0915481-7F1B-4BC0-A067-E250E41DB782}" type="pres">
      <dgm:prSet presAssocID="{B986051D-2508-498C-B403-EDAE0906FCB7}" presName="compositeNode" presStyleCnt="0">
        <dgm:presLayoutVars>
          <dgm:bulletEnabled val="1"/>
        </dgm:presLayoutVars>
      </dgm:prSet>
      <dgm:spPr/>
    </dgm:pt>
    <dgm:pt modelId="{6A9F9F3A-843B-47D1-9B3C-A38985635474}" type="pres">
      <dgm:prSet presAssocID="{B986051D-2508-498C-B403-EDAE0906FCB7}" presName="bgRect" presStyleLbl="alignNode1" presStyleIdx="0" presStyleCnt="2"/>
      <dgm:spPr/>
    </dgm:pt>
    <dgm:pt modelId="{98E2414E-22FB-4CAC-A470-B5DDE8B23D88}" type="pres">
      <dgm:prSet presAssocID="{FA9DEA1A-9C43-41EA-9F0F-413A3D63A0CB}" presName="sibTransNodeRect" presStyleLbl="alignNode1" presStyleIdx="0" presStyleCnt="2">
        <dgm:presLayoutVars>
          <dgm:chMax val="0"/>
          <dgm:bulletEnabled val="1"/>
        </dgm:presLayoutVars>
      </dgm:prSet>
      <dgm:spPr/>
    </dgm:pt>
    <dgm:pt modelId="{35C33366-41A4-4AC1-AFAC-D630FAAC3AEC}" type="pres">
      <dgm:prSet presAssocID="{B986051D-2508-498C-B403-EDAE0906FCB7}" presName="nodeRect" presStyleLbl="alignNode1" presStyleIdx="0" presStyleCnt="2">
        <dgm:presLayoutVars>
          <dgm:bulletEnabled val="1"/>
        </dgm:presLayoutVars>
      </dgm:prSet>
      <dgm:spPr/>
    </dgm:pt>
    <dgm:pt modelId="{D943E627-4382-42CD-A21E-B337EE834F0B}" type="pres">
      <dgm:prSet presAssocID="{FA9DEA1A-9C43-41EA-9F0F-413A3D63A0CB}" presName="sibTrans" presStyleCnt="0"/>
      <dgm:spPr/>
    </dgm:pt>
    <dgm:pt modelId="{9C826511-5700-4593-B540-EC385805D21D}" type="pres">
      <dgm:prSet presAssocID="{AB26934E-FFD9-40D0-80B5-E54C9F849ECC}" presName="compositeNode" presStyleCnt="0">
        <dgm:presLayoutVars>
          <dgm:bulletEnabled val="1"/>
        </dgm:presLayoutVars>
      </dgm:prSet>
      <dgm:spPr/>
    </dgm:pt>
    <dgm:pt modelId="{ADAAC71A-54D1-492E-8028-B3E3E8A6F07D}" type="pres">
      <dgm:prSet presAssocID="{AB26934E-FFD9-40D0-80B5-E54C9F849ECC}" presName="bgRect" presStyleLbl="alignNode1" presStyleIdx="1" presStyleCnt="2"/>
      <dgm:spPr/>
    </dgm:pt>
    <dgm:pt modelId="{65512BD1-ED75-4CFA-9D9B-498F69B0405F}" type="pres">
      <dgm:prSet presAssocID="{7063093F-A4E6-41E5-9BDC-B352100BE6CB}" presName="sibTransNodeRect" presStyleLbl="alignNode1" presStyleIdx="1" presStyleCnt="2">
        <dgm:presLayoutVars>
          <dgm:chMax val="0"/>
          <dgm:bulletEnabled val="1"/>
        </dgm:presLayoutVars>
      </dgm:prSet>
      <dgm:spPr/>
    </dgm:pt>
    <dgm:pt modelId="{28CCDC08-3800-4900-8919-DCA6D80EEB36}" type="pres">
      <dgm:prSet presAssocID="{AB26934E-FFD9-40D0-80B5-E54C9F849ECC}" presName="nodeRect" presStyleLbl="alignNode1" presStyleIdx="1" presStyleCnt="2">
        <dgm:presLayoutVars>
          <dgm:bulletEnabled val="1"/>
        </dgm:presLayoutVars>
      </dgm:prSet>
      <dgm:spPr/>
    </dgm:pt>
  </dgm:ptLst>
  <dgm:cxnLst>
    <dgm:cxn modelId="{BE355509-4440-4E05-BBBB-572A41B4891C}" type="presOf" srcId="{AB26934E-FFD9-40D0-80B5-E54C9F849ECC}" destId="{ADAAC71A-54D1-492E-8028-B3E3E8A6F07D}" srcOrd="0" destOrd="0" presId="urn:microsoft.com/office/officeart/2016/7/layout/LinearBlockProcessNumbered"/>
    <dgm:cxn modelId="{92C57E2D-921F-4572-B1C7-19BAEE36AAA8}" type="presOf" srcId="{B986051D-2508-498C-B403-EDAE0906FCB7}" destId="{6A9F9F3A-843B-47D1-9B3C-A38985635474}" srcOrd="0" destOrd="0" presId="urn:microsoft.com/office/officeart/2016/7/layout/LinearBlockProcessNumbered"/>
    <dgm:cxn modelId="{6C409F67-87B4-4DDC-90DB-45CD81A8F572}" type="presOf" srcId="{FA9DEA1A-9C43-41EA-9F0F-413A3D63A0CB}" destId="{98E2414E-22FB-4CAC-A470-B5DDE8B23D88}" srcOrd="0" destOrd="0" presId="urn:microsoft.com/office/officeart/2016/7/layout/LinearBlockProcessNumbered"/>
    <dgm:cxn modelId="{B0D1994E-31DE-478B-AC16-AA3340C1FF93}" type="presOf" srcId="{7063093F-A4E6-41E5-9BDC-B352100BE6CB}" destId="{65512BD1-ED75-4CFA-9D9B-498F69B0405F}" srcOrd="0" destOrd="0" presId="urn:microsoft.com/office/officeart/2016/7/layout/LinearBlockProcessNumbered"/>
    <dgm:cxn modelId="{01D89E5A-9CFB-4F91-A0BF-E26B1F510BEB}" type="presOf" srcId="{AB26934E-FFD9-40D0-80B5-E54C9F849ECC}" destId="{28CCDC08-3800-4900-8919-DCA6D80EEB36}" srcOrd="1" destOrd="0" presId="urn:microsoft.com/office/officeart/2016/7/layout/LinearBlockProcessNumbered"/>
    <dgm:cxn modelId="{3FF893A0-99B8-4E49-889D-48AABDBFB55E}" srcId="{6E5B21E3-5266-4C7C-8CFE-3E6435A139EC}" destId="{B986051D-2508-498C-B403-EDAE0906FCB7}" srcOrd="0" destOrd="0" parTransId="{55516096-FB59-4EF2-993B-00A7115C7BB2}" sibTransId="{FA9DEA1A-9C43-41EA-9F0F-413A3D63A0CB}"/>
    <dgm:cxn modelId="{3E1F63AC-BB45-448D-9D86-E10EEEA26CB5}" type="presOf" srcId="{6E5B21E3-5266-4C7C-8CFE-3E6435A139EC}" destId="{9ABA3B9B-33E3-4CAA-AC55-16AA5A7915F7}" srcOrd="0" destOrd="0" presId="urn:microsoft.com/office/officeart/2016/7/layout/LinearBlockProcessNumbered"/>
    <dgm:cxn modelId="{AE6A63AC-1EE0-4A18-AD52-C260FD82341C}" srcId="{6E5B21E3-5266-4C7C-8CFE-3E6435A139EC}" destId="{AB26934E-FFD9-40D0-80B5-E54C9F849ECC}" srcOrd="1" destOrd="0" parTransId="{DC362F17-1058-43A7-B71B-76670113FA8A}" sibTransId="{7063093F-A4E6-41E5-9BDC-B352100BE6CB}"/>
    <dgm:cxn modelId="{BD3C78D9-FDDD-4FA2-8825-EC704A34F25D}" type="presOf" srcId="{B986051D-2508-498C-B403-EDAE0906FCB7}" destId="{35C33366-41A4-4AC1-AFAC-D630FAAC3AEC}" srcOrd="1" destOrd="0" presId="urn:microsoft.com/office/officeart/2016/7/layout/LinearBlockProcessNumbered"/>
    <dgm:cxn modelId="{91DBB808-617B-4461-A5F8-EAE15FA9AB49}" type="presParOf" srcId="{9ABA3B9B-33E3-4CAA-AC55-16AA5A7915F7}" destId="{D0915481-7F1B-4BC0-A067-E250E41DB782}" srcOrd="0" destOrd="0" presId="urn:microsoft.com/office/officeart/2016/7/layout/LinearBlockProcessNumbered"/>
    <dgm:cxn modelId="{93F4F6E0-8359-45D5-B11E-9FBAB551ED9C}" type="presParOf" srcId="{D0915481-7F1B-4BC0-A067-E250E41DB782}" destId="{6A9F9F3A-843B-47D1-9B3C-A38985635474}" srcOrd="0" destOrd="0" presId="urn:microsoft.com/office/officeart/2016/7/layout/LinearBlockProcessNumbered"/>
    <dgm:cxn modelId="{27839BBA-2D2A-4681-837A-591974C8E97D}" type="presParOf" srcId="{D0915481-7F1B-4BC0-A067-E250E41DB782}" destId="{98E2414E-22FB-4CAC-A470-B5DDE8B23D88}" srcOrd="1" destOrd="0" presId="urn:microsoft.com/office/officeart/2016/7/layout/LinearBlockProcessNumbered"/>
    <dgm:cxn modelId="{98906EFD-A9F7-465B-8CD5-A8638490E004}" type="presParOf" srcId="{D0915481-7F1B-4BC0-A067-E250E41DB782}" destId="{35C33366-41A4-4AC1-AFAC-D630FAAC3AEC}" srcOrd="2" destOrd="0" presId="urn:microsoft.com/office/officeart/2016/7/layout/LinearBlockProcessNumbered"/>
    <dgm:cxn modelId="{DCC2ECCF-06F2-4E33-8B6F-19321DDA2D59}" type="presParOf" srcId="{9ABA3B9B-33E3-4CAA-AC55-16AA5A7915F7}" destId="{D943E627-4382-42CD-A21E-B337EE834F0B}" srcOrd="1" destOrd="0" presId="urn:microsoft.com/office/officeart/2016/7/layout/LinearBlockProcessNumbered"/>
    <dgm:cxn modelId="{8B01DB1D-718F-4271-B955-6BAC7347F4A0}" type="presParOf" srcId="{9ABA3B9B-33E3-4CAA-AC55-16AA5A7915F7}" destId="{9C826511-5700-4593-B540-EC385805D21D}" srcOrd="2" destOrd="0" presId="urn:microsoft.com/office/officeart/2016/7/layout/LinearBlockProcessNumbered"/>
    <dgm:cxn modelId="{BF56CBC3-198B-4361-93FE-78FE5A452973}" type="presParOf" srcId="{9C826511-5700-4593-B540-EC385805D21D}" destId="{ADAAC71A-54D1-492E-8028-B3E3E8A6F07D}" srcOrd="0" destOrd="0" presId="urn:microsoft.com/office/officeart/2016/7/layout/LinearBlockProcessNumbered"/>
    <dgm:cxn modelId="{4F6B313F-ADE4-4100-99FB-A90810E9CBBC}" type="presParOf" srcId="{9C826511-5700-4593-B540-EC385805D21D}" destId="{65512BD1-ED75-4CFA-9D9B-498F69B0405F}" srcOrd="1" destOrd="0" presId="urn:microsoft.com/office/officeart/2016/7/layout/LinearBlockProcessNumbered"/>
    <dgm:cxn modelId="{99DDAF68-A274-4C1D-BDA4-93CAB91F8EE1}" type="presParOf" srcId="{9C826511-5700-4593-B540-EC385805D21D}" destId="{28CCDC08-3800-4900-8919-DCA6D80EEB36}"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553D15-4EFD-40A1-9342-5BEA4257F2F7}" type="doc">
      <dgm:prSet loTypeId="urn:microsoft.com/office/officeart/2008/layout/LinedList" loCatId="list" qsTypeId="urn:microsoft.com/office/officeart/2005/8/quickstyle/simple5" qsCatId="simple" csTypeId="urn:microsoft.com/office/officeart/2005/8/colors/accent1_3" csCatId="accent1" phldr="1"/>
      <dgm:spPr/>
      <dgm:t>
        <a:bodyPr/>
        <a:lstStyle/>
        <a:p>
          <a:endParaRPr lang="en-US"/>
        </a:p>
      </dgm:t>
    </dgm:pt>
    <dgm:pt modelId="{3961407C-418F-4500-B859-84EA44702978}">
      <dgm:prSet/>
      <dgm:spPr/>
      <dgm:t>
        <a:bodyPr/>
        <a:lstStyle/>
        <a:p>
          <a:r>
            <a:rPr lang="en-US" dirty="0"/>
            <a:t>Export Schools did their work by clicking the RECERTIFY Button on the Annual Report</a:t>
          </a:r>
        </a:p>
      </dgm:t>
    </dgm:pt>
    <dgm:pt modelId="{6044A1D8-D7ED-4152-B65A-10C017130D58}" type="parTrans" cxnId="{7A774DDB-0E94-41E3-9BB7-F3663E6482AA}">
      <dgm:prSet/>
      <dgm:spPr/>
      <dgm:t>
        <a:bodyPr/>
        <a:lstStyle/>
        <a:p>
          <a:endParaRPr lang="en-US"/>
        </a:p>
      </dgm:t>
    </dgm:pt>
    <dgm:pt modelId="{20900F4C-205C-4079-84A5-94D7B0C5CC04}" type="sibTrans" cxnId="{7A774DDB-0E94-41E3-9BB7-F3663E6482AA}">
      <dgm:prSet phldrT="1" phldr="0"/>
      <dgm:spPr/>
      <dgm:t>
        <a:bodyPr/>
        <a:lstStyle/>
        <a:p>
          <a:endParaRPr lang="en-US"/>
        </a:p>
      </dgm:t>
    </dgm:pt>
    <dgm:pt modelId="{B7FE7A56-39B1-42EE-AA58-5F597BF3F484}">
      <dgm:prSet/>
      <dgm:spPr/>
      <dgm:t>
        <a:bodyPr/>
        <a:lstStyle/>
        <a:p>
          <a:r>
            <a:rPr lang="en-US" dirty="0"/>
            <a:t>Import Schools need to approve the individual student and update the record – see next slide</a:t>
          </a:r>
        </a:p>
      </dgm:t>
    </dgm:pt>
    <dgm:pt modelId="{918733C4-2C15-4659-9B98-252BD9FBE3FC}" type="parTrans" cxnId="{399B0291-3F25-4041-82E3-8FE2238A6DC8}">
      <dgm:prSet/>
      <dgm:spPr/>
      <dgm:t>
        <a:bodyPr/>
        <a:lstStyle/>
        <a:p>
          <a:endParaRPr lang="en-US"/>
        </a:p>
      </dgm:t>
    </dgm:pt>
    <dgm:pt modelId="{F78935E9-37A6-49BD-9E9A-C1083B7F7A0B}" type="sibTrans" cxnId="{399B0291-3F25-4041-82E3-8FE2238A6DC8}">
      <dgm:prSet phldrT="2" phldr="0"/>
      <dgm:spPr/>
      <dgm:t>
        <a:bodyPr/>
        <a:lstStyle/>
        <a:p>
          <a:endParaRPr lang="en-US"/>
        </a:p>
      </dgm:t>
    </dgm:pt>
    <dgm:pt modelId="{3AA8F058-F2FE-4B4E-88C9-7B906A684BAE}" type="pres">
      <dgm:prSet presAssocID="{85553D15-4EFD-40A1-9342-5BEA4257F2F7}" presName="vert0" presStyleCnt="0">
        <dgm:presLayoutVars>
          <dgm:dir/>
          <dgm:animOne val="branch"/>
          <dgm:animLvl val="lvl"/>
        </dgm:presLayoutVars>
      </dgm:prSet>
      <dgm:spPr/>
    </dgm:pt>
    <dgm:pt modelId="{E656D5AF-9761-4697-A105-4B6ACDD8E37A}" type="pres">
      <dgm:prSet presAssocID="{3961407C-418F-4500-B859-84EA44702978}" presName="thickLine" presStyleLbl="alignNode1" presStyleIdx="0" presStyleCnt="2"/>
      <dgm:spPr/>
    </dgm:pt>
    <dgm:pt modelId="{4B1D1BA9-6245-47C0-9B1A-EB21F9183E76}" type="pres">
      <dgm:prSet presAssocID="{3961407C-418F-4500-B859-84EA44702978}" presName="horz1" presStyleCnt="0"/>
      <dgm:spPr/>
    </dgm:pt>
    <dgm:pt modelId="{F40773E9-5BBE-405C-983E-73E373E4FA36}" type="pres">
      <dgm:prSet presAssocID="{3961407C-418F-4500-B859-84EA44702978}" presName="tx1" presStyleLbl="revTx" presStyleIdx="0" presStyleCnt="2"/>
      <dgm:spPr/>
    </dgm:pt>
    <dgm:pt modelId="{9DE064A1-79FC-44EA-804C-87B8E00549E1}" type="pres">
      <dgm:prSet presAssocID="{3961407C-418F-4500-B859-84EA44702978}" presName="vert1" presStyleCnt="0"/>
      <dgm:spPr/>
    </dgm:pt>
    <dgm:pt modelId="{E4330534-E5FC-4863-A61E-B66506D7879A}" type="pres">
      <dgm:prSet presAssocID="{B7FE7A56-39B1-42EE-AA58-5F597BF3F484}" presName="thickLine" presStyleLbl="alignNode1" presStyleIdx="1" presStyleCnt="2"/>
      <dgm:spPr/>
    </dgm:pt>
    <dgm:pt modelId="{1A589FFB-AB28-4CB7-9676-862F452F7934}" type="pres">
      <dgm:prSet presAssocID="{B7FE7A56-39B1-42EE-AA58-5F597BF3F484}" presName="horz1" presStyleCnt="0"/>
      <dgm:spPr/>
    </dgm:pt>
    <dgm:pt modelId="{D4A647C5-6B9C-4736-BEAA-13251E90CA8C}" type="pres">
      <dgm:prSet presAssocID="{B7FE7A56-39B1-42EE-AA58-5F597BF3F484}" presName="tx1" presStyleLbl="revTx" presStyleIdx="1" presStyleCnt="2"/>
      <dgm:spPr/>
    </dgm:pt>
    <dgm:pt modelId="{286F2958-664C-40D0-BC10-E14A53A8EC3D}" type="pres">
      <dgm:prSet presAssocID="{B7FE7A56-39B1-42EE-AA58-5F597BF3F484}" presName="vert1" presStyleCnt="0"/>
      <dgm:spPr/>
    </dgm:pt>
  </dgm:ptLst>
  <dgm:cxnLst>
    <dgm:cxn modelId="{F9B7A62C-BB73-42AA-BA81-F334E8A48D94}" type="presOf" srcId="{85553D15-4EFD-40A1-9342-5BEA4257F2F7}" destId="{3AA8F058-F2FE-4B4E-88C9-7B906A684BAE}" srcOrd="0" destOrd="0" presId="urn:microsoft.com/office/officeart/2008/layout/LinedList"/>
    <dgm:cxn modelId="{399B0291-3F25-4041-82E3-8FE2238A6DC8}" srcId="{85553D15-4EFD-40A1-9342-5BEA4257F2F7}" destId="{B7FE7A56-39B1-42EE-AA58-5F597BF3F484}" srcOrd="1" destOrd="0" parTransId="{918733C4-2C15-4659-9B98-252BD9FBE3FC}" sibTransId="{F78935E9-37A6-49BD-9E9A-C1083B7F7A0B}"/>
    <dgm:cxn modelId="{048E739A-36EF-40CD-A5B5-425F3F3403F2}" type="presOf" srcId="{B7FE7A56-39B1-42EE-AA58-5F597BF3F484}" destId="{D4A647C5-6B9C-4736-BEAA-13251E90CA8C}" srcOrd="0" destOrd="0" presId="urn:microsoft.com/office/officeart/2008/layout/LinedList"/>
    <dgm:cxn modelId="{78E5EAC8-B8C4-48D7-B0BD-EF82E93A19B3}" type="presOf" srcId="{3961407C-418F-4500-B859-84EA44702978}" destId="{F40773E9-5BBE-405C-983E-73E373E4FA36}" srcOrd="0" destOrd="0" presId="urn:microsoft.com/office/officeart/2008/layout/LinedList"/>
    <dgm:cxn modelId="{7A774DDB-0E94-41E3-9BB7-F3663E6482AA}" srcId="{85553D15-4EFD-40A1-9342-5BEA4257F2F7}" destId="{3961407C-418F-4500-B859-84EA44702978}" srcOrd="0" destOrd="0" parTransId="{6044A1D8-D7ED-4152-B65A-10C017130D58}" sibTransId="{20900F4C-205C-4079-84A5-94D7B0C5CC04}"/>
    <dgm:cxn modelId="{3488063B-A294-4DC7-91CC-14B40C8A93B2}" type="presParOf" srcId="{3AA8F058-F2FE-4B4E-88C9-7B906A684BAE}" destId="{E656D5AF-9761-4697-A105-4B6ACDD8E37A}" srcOrd="0" destOrd="0" presId="urn:microsoft.com/office/officeart/2008/layout/LinedList"/>
    <dgm:cxn modelId="{324504D8-4DB2-4E8A-922C-5E1A81996B40}" type="presParOf" srcId="{3AA8F058-F2FE-4B4E-88C9-7B906A684BAE}" destId="{4B1D1BA9-6245-47C0-9B1A-EB21F9183E76}" srcOrd="1" destOrd="0" presId="urn:microsoft.com/office/officeart/2008/layout/LinedList"/>
    <dgm:cxn modelId="{9DE0EBB0-67F5-4BF3-B0DD-32C5CA743CD2}" type="presParOf" srcId="{4B1D1BA9-6245-47C0-9B1A-EB21F9183E76}" destId="{F40773E9-5BBE-405C-983E-73E373E4FA36}" srcOrd="0" destOrd="0" presId="urn:microsoft.com/office/officeart/2008/layout/LinedList"/>
    <dgm:cxn modelId="{C4F5331C-89FB-4D22-8306-9D45CAECA6E8}" type="presParOf" srcId="{4B1D1BA9-6245-47C0-9B1A-EB21F9183E76}" destId="{9DE064A1-79FC-44EA-804C-87B8E00549E1}" srcOrd="1" destOrd="0" presId="urn:microsoft.com/office/officeart/2008/layout/LinedList"/>
    <dgm:cxn modelId="{5CA56FDE-A225-4586-B032-032B9D925816}" type="presParOf" srcId="{3AA8F058-F2FE-4B4E-88C9-7B906A684BAE}" destId="{E4330534-E5FC-4863-A61E-B66506D7879A}" srcOrd="2" destOrd="0" presId="urn:microsoft.com/office/officeart/2008/layout/LinedList"/>
    <dgm:cxn modelId="{34D374CE-F89F-4757-BEF4-1FE30887F4AB}" type="presParOf" srcId="{3AA8F058-F2FE-4B4E-88C9-7B906A684BAE}" destId="{1A589FFB-AB28-4CB7-9676-862F452F7934}" srcOrd="3" destOrd="0" presId="urn:microsoft.com/office/officeart/2008/layout/LinedList"/>
    <dgm:cxn modelId="{746BBB43-CD24-4A27-96BD-C4EFCEB6313F}" type="presParOf" srcId="{1A589FFB-AB28-4CB7-9676-862F452F7934}" destId="{D4A647C5-6B9C-4736-BEAA-13251E90CA8C}" srcOrd="0" destOrd="0" presId="urn:microsoft.com/office/officeart/2008/layout/LinedList"/>
    <dgm:cxn modelId="{3926ED36-0D22-49C4-A3AA-988A79E05736}" type="presParOf" srcId="{1A589FFB-AB28-4CB7-9676-862F452F7934}" destId="{286F2958-664C-40D0-BC10-E14A53A8EC3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28B220-F93C-4346-9A2A-27E2414BEEE7}" type="doc">
      <dgm:prSet loTypeId="urn:microsoft.com/office/officeart/2008/layout/LinedList" loCatId="list" qsTypeId="urn:microsoft.com/office/officeart/2005/8/quickstyle/simple3" qsCatId="simple" csTypeId="urn:microsoft.com/office/officeart/2005/8/colors/accent3_4" csCatId="accent3" phldr="1"/>
      <dgm:spPr/>
      <dgm:t>
        <a:bodyPr/>
        <a:lstStyle/>
        <a:p>
          <a:endParaRPr lang="en-US"/>
        </a:p>
      </dgm:t>
    </dgm:pt>
    <dgm:pt modelId="{EDBDBE84-D09A-4156-81A7-3D54596A8B11}">
      <dgm:prSet/>
      <dgm:spPr/>
      <dgm:t>
        <a:bodyPr/>
        <a:lstStyle/>
        <a:p>
          <a:r>
            <a:rPr lang="en-US" dirty="0"/>
            <a:t>If you have students in the status of recertify, you will receive an email reminder from </a:t>
          </a:r>
          <a:r>
            <a:rPr lang="en-US" dirty="0">
              <a:hlinkClick xmlns:r="http://schemas.openxmlformats.org/officeDocument/2006/relationships" r:id="rId1"/>
            </a:rPr>
            <a:t>INFO@tuitionexchange.org</a:t>
          </a:r>
          <a:r>
            <a:rPr lang="en-US" dirty="0"/>
            <a:t> </a:t>
          </a:r>
        </a:p>
      </dgm:t>
    </dgm:pt>
    <dgm:pt modelId="{5B2E2E3B-E194-4274-A728-F92C5A80DF8D}" type="parTrans" cxnId="{5487C1C8-72AE-4B7A-B607-2A67A8843F06}">
      <dgm:prSet/>
      <dgm:spPr/>
      <dgm:t>
        <a:bodyPr/>
        <a:lstStyle/>
        <a:p>
          <a:endParaRPr lang="en-US"/>
        </a:p>
      </dgm:t>
    </dgm:pt>
    <dgm:pt modelId="{6D362B66-74CC-4F50-914F-6E84D04A0F04}" type="sibTrans" cxnId="{5487C1C8-72AE-4B7A-B607-2A67A8843F06}">
      <dgm:prSet phldrT="1" phldr="0"/>
      <dgm:spPr/>
      <dgm:t>
        <a:bodyPr/>
        <a:lstStyle/>
        <a:p>
          <a:endParaRPr lang="en-US"/>
        </a:p>
      </dgm:t>
    </dgm:pt>
    <dgm:pt modelId="{A0A18094-6EF8-4C8F-A935-DFAC74F72005}">
      <dgm:prSet/>
      <dgm:spPr/>
      <dgm:t>
        <a:bodyPr/>
        <a:lstStyle/>
        <a:p>
          <a:r>
            <a:rPr lang="en-US"/>
            <a:t>You have continuing students yet to be recertified for the following academic year.  Students can be recertified on the Annual Report located in the Liaison Portal located at </a:t>
          </a:r>
          <a:r>
            <a:rPr lang="en-US" u="sng">
              <a:hlinkClick xmlns:r="http://schemas.openxmlformats.org/officeDocument/2006/relationships" r:id="rId2"/>
            </a:rPr>
            <a:t>https://telo.tuitionexchange.org</a:t>
          </a:r>
          <a:r>
            <a:rPr lang="en-US"/>
            <a:t>.</a:t>
          </a:r>
        </a:p>
      </dgm:t>
    </dgm:pt>
    <dgm:pt modelId="{A94C7F78-EB96-478F-BE9D-876B4E57E332}" type="parTrans" cxnId="{DF46A133-46B3-4453-B650-B25609265685}">
      <dgm:prSet/>
      <dgm:spPr/>
      <dgm:t>
        <a:bodyPr/>
        <a:lstStyle/>
        <a:p>
          <a:endParaRPr lang="en-US"/>
        </a:p>
      </dgm:t>
    </dgm:pt>
    <dgm:pt modelId="{8D6C21A1-FBC8-49C4-AE2D-7E3831BEE2E5}" type="sibTrans" cxnId="{DF46A133-46B3-4453-B650-B25609265685}">
      <dgm:prSet phldrT="2" phldr="0"/>
      <dgm:spPr/>
      <dgm:t>
        <a:bodyPr/>
        <a:lstStyle/>
        <a:p>
          <a:endParaRPr lang="en-US"/>
        </a:p>
      </dgm:t>
    </dgm:pt>
    <dgm:pt modelId="{7F432A55-45BE-41EE-922F-FFE8C2F8383C}" type="pres">
      <dgm:prSet presAssocID="{EA28B220-F93C-4346-9A2A-27E2414BEEE7}" presName="vert0" presStyleCnt="0">
        <dgm:presLayoutVars>
          <dgm:dir/>
          <dgm:animOne val="branch"/>
          <dgm:animLvl val="lvl"/>
        </dgm:presLayoutVars>
      </dgm:prSet>
      <dgm:spPr/>
    </dgm:pt>
    <dgm:pt modelId="{DD3B30A2-67A9-474D-ADCE-AA234B59F3F8}" type="pres">
      <dgm:prSet presAssocID="{EDBDBE84-D09A-4156-81A7-3D54596A8B11}" presName="thickLine" presStyleLbl="alignNode1" presStyleIdx="0" presStyleCnt="2"/>
      <dgm:spPr/>
    </dgm:pt>
    <dgm:pt modelId="{BA7D4FA4-7A81-449C-AB8D-05B64DE6B949}" type="pres">
      <dgm:prSet presAssocID="{EDBDBE84-D09A-4156-81A7-3D54596A8B11}" presName="horz1" presStyleCnt="0"/>
      <dgm:spPr/>
    </dgm:pt>
    <dgm:pt modelId="{8885D050-BE7E-4D8B-B41D-E44F768147AF}" type="pres">
      <dgm:prSet presAssocID="{EDBDBE84-D09A-4156-81A7-3D54596A8B11}" presName="tx1" presStyleLbl="revTx" presStyleIdx="0" presStyleCnt="2"/>
      <dgm:spPr/>
    </dgm:pt>
    <dgm:pt modelId="{163F93AF-023D-4D9C-B923-D0A98F3E5FA2}" type="pres">
      <dgm:prSet presAssocID="{EDBDBE84-D09A-4156-81A7-3D54596A8B11}" presName="vert1" presStyleCnt="0"/>
      <dgm:spPr/>
    </dgm:pt>
    <dgm:pt modelId="{3A4CCE8D-4E89-4CD5-A5DE-2D5309CA6739}" type="pres">
      <dgm:prSet presAssocID="{A0A18094-6EF8-4C8F-A935-DFAC74F72005}" presName="thickLine" presStyleLbl="alignNode1" presStyleIdx="1" presStyleCnt="2"/>
      <dgm:spPr/>
    </dgm:pt>
    <dgm:pt modelId="{4C346471-9AF8-4D40-9556-EC839994DFC1}" type="pres">
      <dgm:prSet presAssocID="{A0A18094-6EF8-4C8F-A935-DFAC74F72005}" presName="horz1" presStyleCnt="0"/>
      <dgm:spPr/>
    </dgm:pt>
    <dgm:pt modelId="{C7A746E2-61CA-4253-885D-536D61ED0B99}" type="pres">
      <dgm:prSet presAssocID="{A0A18094-6EF8-4C8F-A935-DFAC74F72005}" presName="tx1" presStyleLbl="revTx" presStyleIdx="1" presStyleCnt="2"/>
      <dgm:spPr/>
    </dgm:pt>
    <dgm:pt modelId="{D160FB1A-3A54-4CA3-A6DF-688D4185E79B}" type="pres">
      <dgm:prSet presAssocID="{A0A18094-6EF8-4C8F-A935-DFAC74F72005}" presName="vert1" presStyleCnt="0"/>
      <dgm:spPr/>
    </dgm:pt>
  </dgm:ptLst>
  <dgm:cxnLst>
    <dgm:cxn modelId="{0A249D32-2395-4169-BAE4-9A6533FAD7D4}" type="presOf" srcId="{EDBDBE84-D09A-4156-81A7-3D54596A8B11}" destId="{8885D050-BE7E-4D8B-B41D-E44F768147AF}" srcOrd="0" destOrd="0" presId="urn:microsoft.com/office/officeart/2008/layout/LinedList"/>
    <dgm:cxn modelId="{DF46A133-46B3-4453-B650-B25609265685}" srcId="{EA28B220-F93C-4346-9A2A-27E2414BEEE7}" destId="{A0A18094-6EF8-4C8F-A935-DFAC74F72005}" srcOrd="1" destOrd="0" parTransId="{A94C7F78-EB96-478F-BE9D-876B4E57E332}" sibTransId="{8D6C21A1-FBC8-49C4-AE2D-7E3831BEE2E5}"/>
    <dgm:cxn modelId="{5487C1C8-72AE-4B7A-B607-2A67A8843F06}" srcId="{EA28B220-F93C-4346-9A2A-27E2414BEEE7}" destId="{EDBDBE84-D09A-4156-81A7-3D54596A8B11}" srcOrd="0" destOrd="0" parTransId="{5B2E2E3B-E194-4274-A728-F92C5A80DF8D}" sibTransId="{6D362B66-74CC-4F50-914F-6E84D04A0F04}"/>
    <dgm:cxn modelId="{0F6CF1DF-6B40-4577-9273-D7BC927F5E4E}" type="presOf" srcId="{EA28B220-F93C-4346-9A2A-27E2414BEEE7}" destId="{7F432A55-45BE-41EE-922F-FFE8C2F8383C}" srcOrd="0" destOrd="0" presId="urn:microsoft.com/office/officeart/2008/layout/LinedList"/>
    <dgm:cxn modelId="{850062EA-408D-4B50-B1E9-8E2C27166948}" type="presOf" srcId="{A0A18094-6EF8-4C8F-A935-DFAC74F72005}" destId="{C7A746E2-61CA-4253-885D-536D61ED0B99}" srcOrd="0" destOrd="0" presId="urn:microsoft.com/office/officeart/2008/layout/LinedList"/>
    <dgm:cxn modelId="{041DB6E2-356A-4B92-BDDA-01E1D5A886F9}" type="presParOf" srcId="{7F432A55-45BE-41EE-922F-FFE8C2F8383C}" destId="{DD3B30A2-67A9-474D-ADCE-AA234B59F3F8}" srcOrd="0" destOrd="0" presId="urn:microsoft.com/office/officeart/2008/layout/LinedList"/>
    <dgm:cxn modelId="{2EC57A13-CE93-41A5-AE91-AE1B7029E4D3}" type="presParOf" srcId="{7F432A55-45BE-41EE-922F-FFE8C2F8383C}" destId="{BA7D4FA4-7A81-449C-AB8D-05B64DE6B949}" srcOrd="1" destOrd="0" presId="urn:microsoft.com/office/officeart/2008/layout/LinedList"/>
    <dgm:cxn modelId="{588DDE24-CCF2-40C9-B2CA-789B5218C56B}" type="presParOf" srcId="{BA7D4FA4-7A81-449C-AB8D-05B64DE6B949}" destId="{8885D050-BE7E-4D8B-B41D-E44F768147AF}" srcOrd="0" destOrd="0" presId="urn:microsoft.com/office/officeart/2008/layout/LinedList"/>
    <dgm:cxn modelId="{4C29F44B-C74C-4AB5-8BC7-BA34B21E5914}" type="presParOf" srcId="{BA7D4FA4-7A81-449C-AB8D-05B64DE6B949}" destId="{163F93AF-023D-4D9C-B923-D0A98F3E5FA2}" srcOrd="1" destOrd="0" presId="urn:microsoft.com/office/officeart/2008/layout/LinedList"/>
    <dgm:cxn modelId="{0B619A42-2EAF-4A0A-BDBF-0448004642C9}" type="presParOf" srcId="{7F432A55-45BE-41EE-922F-FFE8C2F8383C}" destId="{3A4CCE8D-4E89-4CD5-A5DE-2D5309CA6739}" srcOrd="2" destOrd="0" presId="urn:microsoft.com/office/officeart/2008/layout/LinedList"/>
    <dgm:cxn modelId="{AEEB75B0-7745-47FF-8BDA-0A28665AE518}" type="presParOf" srcId="{7F432A55-45BE-41EE-922F-FFE8C2F8383C}" destId="{4C346471-9AF8-4D40-9556-EC839994DFC1}" srcOrd="3" destOrd="0" presId="urn:microsoft.com/office/officeart/2008/layout/LinedList"/>
    <dgm:cxn modelId="{49EC088C-D314-4572-8F54-B970D9BA8CDE}" type="presParOf" srcId="{4C346471-9AF8-4D40-9556-EC839994DFC1}" destId="{C7A746E2-61CA-4253-885D-536D61ED0B99}" srcOrd="0" destOrd="0" presId="urn:microsoft.com/office/officeart/2008/layout/LinedList"/>
    <dgm:cxn modelId="{6CB65C1D-3CD8-48FE-B642-E36568FDA2DC}" type="presParOf" srcId="{4C346471-9AF8-4D40-9556-EC839994DFC1}" destId="{D160FB1A-3A54-4CA3-A6DF-688D4185E79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B09AE2-B284-44DF-B4E7-4D0E10222C08}" type="doc">
      <dgm:prSet loTypeId="urn:microsoft.com/office/officeart/2008/layout/LinedList" loCatId="list" qsTypeId="urn:microsoft.com/office/officeart/2005/8/quickstyle/simple3" qsCatId="simple" csTypeId="urn:microsoft.com/office/officeart/2005/8/colors/accent0_2" csCatId="mainScheme"/>
      <dgm:spPr/>
      <dgm:t>
        <a:bodyPr/>
        <a:lstStyle/>
        <a:p>
          <a:endParaRPr lang="en-US"/>
        </a:p>
      </dgm:t>
    </dgm:pt>
    <dgm:pt modelId="{9ECB70AD-1CDF-41F2-80FA-4507E204E9B8}">
      <dgm:prSet/>
      <dgm:spPr/>
      <dgm:t>
        <a:bodyPr/>
        <a:lstStyle/>
        <a:p>
          <a:r>
            <a:rPr lang="en-US"/>
            <a:t>Every time you click Submit on your Annual Report a new Participation Fee Statement generates</a:t>
          </a:r>
        </a:p>
      </dgm:t>
    </dgm:pt>
    <dgm:pt modelId="{955F2F07-B174-4973-89F4-3D5B25F72A31}" type="parTrans" cxnId="{63174263-9DD8-4BBD-8470-0F1D9FDA64C0}">
      <dgm:prSet/>
      <dgm:spPr/>
      <dgm:t>
        <a:bodyPr/>
        <a:lstStyle/>
        <a:p>
          <a:endParaRPr lang="en-US"/>
        </a:p>
      </dgm:t>
    </dgm:pt>
    <dgm:pt modelId="{8C0D4F7F-8CB8-484E-A593-1200A028D122}" type="sibTrans" cxnId="{63174263-9DD8-4BBD-8470-0F1D9FDA64C0}">
      <dgm:prSet/>
      <dgm:spPr/>
      <dgm:t>
        <a:bodyPr/>
        <a:lstStyle/>
        <a:p>
          <a:endParaRPr lang="en-US"/>
        </a:p>
      </dgm:t>
    </dgm:pt>
    <dgm:pt modelId="{B79ACE0D-9A72-4A44-8A54-3BBF2E729FC2}">
      <dgm:prSet/>
      <dgm:spPr/>
      <dgm:t>
        <a:bodyPr/>
        <a:lstStyle/>
        <a:p>
          <a:r>
            <a:rPr lang="en-US"/>
            <a:t>Review your Participation Fee Statement carefully</a:t>
          </a:r>
        </a:p>
      </dgm:t>
    </dgm:pt>
    <dgm:pt modelId="{76BC0201-F653-4EEE-A317-9A87AB3ED8F2}" type="parTrans" cxnId="{FB5D88EB-B169-41AE-8A40-4119C8A2F2DD}">
      <dgm:prSet/>
      <dgm:spPr/>
      <dgm:t>
        <a:bodyPr/>
        <a:lstStyle/>
        <a:p>
          <a:endParaRPr lang="en-US"/>
        </a:p>
      </dgm:t>
    </dgm:pt>
    <dgm:pt modelId="{FD068539-3466-4CFF-8799-EF8660E8458C}" type="sibTrans" cxnId="{FB5D88EB-B169-41AE-8A40-4119C8A2F2DD}">
      <dgm:prSet/>
      <dgm:spPr/>
      <dgm:t>
        <a:bodyPr/>
        <a:lstStyle/>
        <a:p>
          <a:endParaRPr lang="en-US"/>
        </a:p>
      </dgm:t>
    </dgm:pt>
    <dgm:pt modelId="{454812AD-C4B1-4047-AF28-761F29DE3AF7}">
      <dgm:prSet/>
      <dgm:spPr/>
      <dgm:t>
        <a:bodyPr/>
        <a:lstStyle/>
        <a:p>
          <a:r>
            <a:rPr lang="en-US"/>
            <a:t>If you owe – please remit payment upon receipt</a:t>
          </a:r>
        </a:p>
      </dgm:t>
    </dgm:pt>
    <dgm:pt modelId="{69B6AD2D-F40A-4856-B3FB-1BDF6C1BA6E7}" type="parTrans" cxnId="{E385D0D2-509A-4B7C-A60C-925E3937BADA}">
      <dgm:prSet/>
      <dgm:spPr/>
      <dgm:t>
        <a:bodyPr/>
        <a:lstStyle/>
        <a:p>
          <a:endParaRPr lang="en-US"/>
        </a:p>
      </dgm:t>
    </dgm:pt>
    <dgm:pt modelId="{481C46F2-FF5A-40F8-AFAD-D60B6064D9B5}" type="sibTrans" cxnId="{E385D0D2-509A-4B7C-A60C-925E3937BADA}">
      <dgm:prSet/>
      <dgm:spPr/>
      <dgm:t>
        <a:bodyPr/>
        <a:lstStyle/>
        <a:p>
          <a:endParaRPr lang="en-US"/>
        </a:p>
      </dgm:t>
    </dgm:pt>
    <dgm:pt modelId="{9B1DC201-89C5-4A27-A287-B607A280FA8E}">
      <dgm:prSet/>
      <dgm:spPr/>
      <dgm:t>
        <a:bodyPr/>
        <a:lstStyle/>
        <a:p>
          <a:r>
            <a:rPr lang="en-US"/>
            <a:t>If you have a zero balance – THANK YOU!</a:t>
          </a:r>
        </a:p>
      </dgm:t>
    </dgm:pt>
    <dgm:pt modelId="{5571E259-D3B3-4CAE-A8E6-2236A3503D24}" type="parTrans" cxnId="{AF7075A6-F663-4383-B029-8380DB5880DD}">
      <dgm:prSet/>
      <dgm:spPr/>
      <dgm:t>
        <a:bodyPr/>
        <a:lstStyle/>
        <a:p>
          <a:endParaRPr lang="en-US"/>
        </a:p>
      </dgm:t>
    </dgm:pt>
    <dgm:pt modelId="{6A36AACA-BCD2-4856-942C-BA5F02C21856}" type="sibTrans" cxnId="{AF7075A6-F663-4383-B029-8380DB5880DD}">
      <dgm:prSet/>
      <dgm:spPr/>
      <dgm:t>
        <a:bodyPr/>
        <a:lstStyle/>
        <a:p>
          <a:endParaRPr lang="en-US"/>
        </a:p>
      </dgm:t>
    </dgm:pt>
    <dgm:pt modelId="{B9F64E4B-C0EA-4398-8F75-4FA2B2C848D6}" type="pres">
      <dgm:prSet presAssocID="{94B09AE2-B284-44DF-B4E7-4D0E10222C08}" presName="vert0" presStyleCnt="0">
        <dgm:presLayoutVars>
          <dgm:dir/>
          <dgm:animOne val="branch"/>
          <dgm:animLvl val="lvl"/>
        </dgm:presLayoutVars>
      </dgm:prSet>
      <dgm:spPr/>
    </dgm:pt>
    <dgm:pt modelId="{72DCE5D0-6F79-4733-8A0B-C82D53BED110}" type="pres">
      <dgm:prSet presAssocID="{9ECB70AD-1CDF-41F2-80FA-4507E204E9B8}" presName="thickLine" presStyleLbl="alignNode1" presStyleIdx="0" presStyleCnt="4"/>
      <dgm:spPr/>
    </dgm:pt>
    <dgm:pt modelId="{D6DA5AF4-C98F-423E-AA78-756BEC1CF78B}" type="pres">
      <dgm:prSet presAssocID="{9ECB70AD-1CDF-41F2-80FA-4507E204E9B8}" presName="horz1" presStyleCnt="0"/>
      <dgm:spPr/>
    </dgm:pt>
    <dgm:pt modelId="{A6667AF2-53AC-4EE9-A8F7-6704B202374D}" type="pres">
      <dgm:prSet presAssocID="{9ECB70AD-1CDF-41F2-80FA-4507E204E9B8}" presName="tx1" presStyleLbl="revTx" presStyleIdx="0" presStyleCnt="4"/>
      <dgm:spPr/>
    </dgm:pt>
    <dgm:pt modelId="{A7B072C2-ED10-4595-A785-8524E79E3101}" type="pres">
      <dgm:prSet presAssocID="{9ECB70AD-1CDF-41F2-80FA-4507E204E9B8}" presName="vert1" presStyleCnt="0"/>
      <dgm:spPr/>
    </dgm:pt>
    <dgm:pt modelId="{4579F2C3-D3E0-48E5-B2F7-722EF5A27176}" type="pres">
      <dgm:prSet presAssocID="{B79ACE0D-9A72-4A44-8A54-3BBF2E729FC2}" presName="thickLine" presStyleLbl="alignNode1" presStyleIdx="1" presStyleCnt="4"/>
      <dgm:spPr/>
    </dgm:pt>
    <dgm:pt modelId="{C8C338B1-C24C-4AA8-AD2B-D4DC033A6A0A}" type="pres">
      <dgm:prSet presAssocID="{B79ACE0D-9A72-4A44-8A54-3BBF2E729FC2}" presName="horz1" presStyleCnt="0"/>
      <dgm:spPr/>
    </dgm:pt>
    <dgm:pt modelId="{CC573536-F6FD-4427-B63B-DF1A06451C71}" type="pres">
      <dgm:prSet presAssocID="{B79ACE0D-9A72-4A44-8A54-3BBF2E729FC2}" presName="tx1" presStyleLbl="revTx" presStyleIdx="1" presStyleCnt="4"/>
      <dgm:spPr/>
    </dgm:pt>
    <dgm:pt modelId="{FAECD970-2E92-41A0-834F-3E7A8F8F48A2}" type="pres">
      <dgm:prSet presAssocID="{B79ACE0D-9A72-4A44-8A54-3BBF2E729FC2}" presName="vert1" presStyleCnt="0"/>
      <dgm:spPr/>
    </dgm:pt>
    <dgm:pt modelId="{5F52EB90-86D1-4FFD-8999-602B86AC71B0}" type="pres">
      <dgm:prSet presAssocID="{454812AD-C4B1-4047-AF28-761F29DE3AF7}" presName="thickLine" presStyleLbl="alignNode1" presStyleIdx="2" presStyleCnt="4"/>
      <dgm:spPr/>
    </dgm:pt>
    <dgm:pt modelId="{81284451-4972-4817-82F2-77F49987A6BB}" type="pres">
      <dgm:prSet presAssocID="{454812AD-C4B1-4047-AF28-761F29DE3AF7}" presName="horz1" presStyleCnt="0"/>
      <dgm:spPr/>
    </dgm:pt>
    <dgm:pt modelId="{945FAFC8-FDF6-4BA6-B01D-D97FAF5A39A5}" type="pres">
      <dgm:prSet presAssocID="{454812AD-C4B1-4047-AF28-761F29DE3AF7}" presName="tx1" presStyleLbl="revTx" presStyleIdx="2" presStyleCnt="4"/>
      <dgm:spPr/>
    </dgm:pt>
    <dgm:pt modelId="{3A66D2C1-1379-49F8-925E-2907358AE02C}" type="pres">
      <dgm:prSet presAssocID="{454812AD-C4B1-4047-AF28-761F29DE3AF7}" presName="vert1" presStyleCnt="0"/>
      <dgm:spPr/>
    </dgm:pt>
    <dgm:pt modelId="{D8C27474-44F7-40BF-A91E-AFC57C513F40}" type="pres">
      <dgm:prSet presAssocID="{9B1DC201-89C5-4A27-A287-B607A280FA8E}" presName="thickLine" presStyleLbl="alignNode1" presStyleIdx="3" presStyleCnt="4"/>
      <dgm:spPr/>
    </dgm:pt>
    <dgm:pt modelId="{491C8D47-53BD-4136-92F0-D69E6210162C}" type="pres">
      <dgm:prSet presAssocID="{9B1DC201-89C5-4A27-A287-B607A280FA8E}" presName="horz1" presStyleCnt="0"/>
      <dgm:spPr/>
    </dgm:pt>
    <dgm:pt modelId="{545D111F-A8FC-4F1C-9E01-161DB24B66C4}" type="pres">
      <dgm:prSet presAssocID="{9B1DC201-89C5-4A27-A287-B607A280FA8E}" presName="tx1" presStyleLbl="revTx" presStyleIdx="3" presStyleCnt="4"/>
      <dgm:spPr/>
    </dgm:pt>
    <dgm:pt modelId="{CE8AD904-3CA0-4BEF-AEED-ED0EC1EAD517}" type="pres">
      <dgm:prSet presAssocID="{9B1DC201-89C5-4A27-A287-B607A280FA8E}" presName="vert1" presStyleCnt="0"/>
      <dgm:spPr/>
    </dgm:pt>
  </dgm:ptLst>
  <dgm:cxnLst>
    <dgm:cxn modelId="{90FB2B01-7374-4096-90BE-8352D9389DE0}" type="presOf" srcId="{9ECB70AD-1CDF-41F2-80FA-4507E204E9B8}" destId="{A6667AF2-53AC-4EE9-A8F7-6704B202374D}" srcOrd="0" destOrd="0" presId="urn:microsoft.com/office/officeart/2008/layout/LinedList"/>
    <dgm:cxn modelId="{5B6AB208-0B74-4434-ADEF-ACAB3D5A6737}" type="presOf" srcId="{B79ACE0D-9A72-4A44-8A54-3BBF2E729FC2}" destId="{CC573536-F6FD-4427-B63B-DF1A06451C71}" srcOrd="0" destOrd="0" presId="urn:microsoft.com/office/officeart/2008/layout/LinedList"/>
    <dgm:cxn modelId="{8A43B60E-6C8E-4E0B-857A-14B81A402F1F}" type="presOf" srcId="{9B1DC201-89C5-4A27-A287-B607A280FA8E}" destId="{545D111F-A8FC-4F1C-9E01-161DB24B66C4}" srcOrd="0" destOrd="0" presId="urn:microsoft.com/office/officeart/2008/layout/LinedList"/>
    <dgm:cxn modelId="{63174263-9DD8-4BBD-8470-0F1D9FDA64C0}" srcId="{94B09AE2-B284-44DF-B4E7-4D0E10222C08}" destId="{9ECB70AD-1CDF-41F2-80FA-4507E204E9B8}" srcOrd="0" destOrd="0" parTransId="{955F2F07-B174-4973-89F4-3D5B25F72A31}" sibTransId="{8C0D4F7F-8CB8-484E-A593-1200A028D122}"/>
    <dgm:cxn modelId="{30845A4D-C36A-4E43-A6FA-4C4C040C0922}" type="presOf" srcId="{94B09AE2-B284-44DF-B4E7-4D0E10222C08}" destId="{B9F64E4B-C0EA-4398-8F75-4FA2B2C848D6}" srcOrd="0" destOrd="0" presId="urn:microsoft.com/office/officeart/2008/layout/LinedList"/>
    <dgm:cxn modelId="{DCA0DF92-D215-4739-B13F-B6DC8338E589}" type="presOf" srcId="{454812AD-C4B1-4047-AF28-761F29DE3AF7}" destId="{945FAFC8-FDF6-4BA6-B01D-D97FAF5A39A5}" srcOrd="0" destOrd="0" presId="urn:microsoft.com/office/officeart/2008/layout/LinedList"/>
    <dgm:cxn modelId="{AF7075A6-F663-4383-B029-8380DB5880DD}" srcId="{94B09AE2-B284-44DF-B4E7-4D0E10222C08}" destId="{9B1DC201-89C5-4A27-A287-B607A280FA8E}" srcOrd="3" destOrd="0" parTransId="{5571E259-D3B3-4CAE-A8E6-2236A3503D24}" sibTransId="{6A36AACA-BCD2-4856-942C-BA5F02C21856}"/>
    <dgm:cxn modelId="{E385D0D2-509A-4B7C-A60C-925E3937BADA}" srcId="{94B09AE2-B284-44DF-B4E7-4D0E10222C08}" destId="{454812AD-C4B1-4047-AF28-761F29DE3AF7}" srcOrd="2" destOrd="0" parTransId="{69B6AD2D-F40A-4856-B3FB-1BDF6C1BA6E7}" sibTransId="{481C46F2-FF5A-40F8-AFAD-D60B6064D9B5}"/>
    <dgm:cxn modelId="{FB5D88EB-B169-41AE-8A40-4119C8A2F2DD}" srcId="{94B09AE2-B284-44DF-B4E7-4D0E10222C08}" destId="{B79ACE0D-9A72-4A44-8A54-3BBF2E729FC2}" srcOrd="1" destOrd="0" parTransId="{76BC0201-F653-4EEE-A317-9A87AB3ED8F2}" sibTransId="{FD068539-3466-4CFF-8799-EF8660E8458C}"/>
    <dgm:cxn modelId="{6DFA0B1F-4C3E-4FB3-A5C8-DB02F06154EB}" type="presParOf" srcId="{B9F64E4B-C0EA-4398-8F75-4FA2B2C848D6}" destId="{72DCE5D0-6F79-4733-8A0B-C82D53BED110}" srcOrd="0" destOrd="0" presId="urn:microsoft.com/office/officeart/2008/layout/LinedList"/>
    <dgm:cxn modelId="{F36AE810-B879-4F9A-AA89-26E24277FAF6}" type="presParOf" srcId="{B9F64E4B-C0EA-4398-8F75-4FA2B2C848D6}" destId="{D6DA5AF4-C98F-423E-AA78-756BEC1CF78B}" srcOrd="1" destOrd="0" presId="urn:microsoft.com/office/officeart/2008/layout/LinedList"/>
    <dgm:cxn modelId="{1F8964AB-BEA0-4E18-BD0B-D4E534A75BEF}" type="presParOf" srcId="{D6DA5AF4-C98F-423E-AA78-756BEC1CF78B}" destId="{A6667AF2-53AC-4EE9-A8F7-6704B202374D}" srcOrd="0" destOrd="0" presId="urn:microsoft.com/office/officeart/2008/layout/LinedList"/>
    <dgm:cxn modelId="{BE1F6F2A-A682-49A5-8272-44E41EA56A64}" type="presParOf" srcId="{D6DA5AF4-C98F-423E-AA78-756BEC1CF78B}" destId="{A7B072C2-ED10-4595-A785-8524E79E3101}" srcOrd="1" destOrd="0" presId="urn:microsoft.com/office/officeart/2008/layout/LinedList"/>
    <dgm:cxn modelId="{77DC712F-6762-4395-882F-2BABBF538F79}" type="presParOf" srcId="{B9F64E4B-C0EA-4398-8F75-4FA2B2C848D6}" destId="{4579F2C3-D3E0-48E5-B2F7-722EF5A27176}" srcOrd="2" destOrd="0" presId="urn:microsoft.com/office/officeart/2008/layout/LinedList"/>
    <dgm:cxn modelId="{8E298C0F-8BF7-4165-BAED-59534F80E03E}" type="presParOf" srcId="{B9F64E4B-C0EA-4398-8F75-4FA2B2C848D6}" destId="{C8C338B1-C24C-4AA8-AD2B-D4DC033A6A0A}" srcOrd="3" destOrd="0" presId="urn:microsoft.com/office/officeart/2008/layout/LinedList"/>
    <dgm:cxn modelId="{797037F1-F7DC-4FCA-BCD7-2DB3847335E9}" type="presParOf" srcId="{C8C338B1-C24C-4AA8-AD2B-D4DC033A6A0A}" destId="{CC573536-F6FD-4427-B63B-DF1A06451C71}" srcOrd="0" destOrd="0" presId="urn:microsoft.com/office/officeart/2008/layout/LinedList"/>
    <dgm:cxn modelId="{9119E96C-F655-479E-91C5-E91C67C47401}" type="presParOf" srcId="{C8C338B1-C24C-4AA8-AD2B-D4DC033A6A0A}" destId="{FAECD970-2E92-41A0-834F-3E7A8F8F48A2}" srcOrd="1" destOrd="0" presId="urn:microsoft.com/office/officeart/2008/layout/LinedList"/>
    <dgm:cxn modelId="{BB886C74-1DC7-4BCC-A1B6-3C13EC712FCC}" type="presParOf" srcId="{B9F64E4B-C0EA-4398-8F75-4FA2B2C848D6}" destId="{5F52EB90-86D1-4FFD-8999-602B86AC71B0}" srcOrd="4" destOrd="0" presId="urn:microsoft.com/office/officeart/2008/layout/LinedList"/>
    <dgm:cxn modelId="{166F2600-DB37-4086-8880-C7C9C4F591D3}" type="presParOf" srcId="{B9F64E4B-C0EA-4398-8F75-4FA2B2C848D6}" destId="{81284451-4972-4817-82F2-77F49987A6BB}" srcOrd="5" destOrd="0" presId="urn:microsoft.com/office/officeart/2008/layout/LinedList"/>
    <dgm:cxn modelId="{37215626-52DC-4E3C-8CF9-39ABE65F7959}" type="presParOf" srcId="{81284451-4972-4817-82F2-77F49987A6BB}" destId="{945FAFC8-FDF6-4BA6-B01D-D97FAF5A39A5}" srcOrd="0" destOrd="0" presId="urn:microsoft.com/office/officeart/2008/layout/LinedList"/>
    <dgm:cxn modelId="{CE775A8A-742E-417F-A886-09F9A653337E}" type="presParOf" srcId="{81284451-4972-4817-82F2-77F49987A6BB}" destId="{3A66D2C1-1379-49F8-925E-2907358AE02C}" srcOrd="1" destOrd="0" presId="urn:microsoft.com/office/officeart/2008/layout/LinedList"/>
    <dgm:cxn modelId="{BB992A65-8127-4E0D-BA10-7D719FE399F7}" type="presParOf" srcId="{B9F64E4B-C0EA-4398-8F75-4FA2B2C848D6}" destId="{D8C27474-44F7-40BF-A91E-AFC57C513F40}" srcOrd="6" destOrd="0" presId="urn:microsoft.com/office/officeart/2008/layout/LinedList"/>
    <dgm:cxn modelId="{BC157020-FD4E-4B43-848B-4E7A687C7E5F}" type="presParOf" srcId="{B9F64E4B-C0EA-4398-8F75-4FA2B2C848D6}" destId="{491C8D47-53BD-4136-92F0-D69E6210162C}" srcOrd="7" destOrd="0" presId="urn:microsoft.com/office/officeart/2008/layout/LinedList"/>
    <dgm:cxn modelId="{0356D568-D6F5-44B7-BED1-A05FF8AFD455}" type="presParOf" srcId="{491C8D47-53BD-4136-92F0-D69E6210162C}" destId="{545D111F-A8FC-4F1C-9E01-161DB24B66C4}" srcOrd="0" destOrd="0" presId="urn:microsoft.com/office/officeart/2008/layout/LinedList"/>
    <dgm:cxn modelId="{A4B198C2-89D4-44C7-BE95-2483CFC1487A}" type="presParOf" srcId="{491C8D47-53BD-4136-92F0-D69E6210162C}" destId="{CE8AD904-3CA0-4BEF-AEED-ED0EC1EAD51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56CAC2-6F89-4359-A7E5-66983015ECC3}" type="doc">
      <dgm:prSet loTypeId="urn:microsoft.com/office/officeart/2005/8/layout/vList2" loCatId="list" qsTypeId="urn:microsoft.com/office/officeart/2005/8/quickstyle/simple4" qsCatId="simple" csTypeId="urn:microsoft.com/office/officeart/2005/8/colors/accent0_2" csCatId="mainScheme" phldr="1"/>
      <dgm:spPr/>
      <dgm:t>
        <a:bodyPr/>
        <a:lstStyle/>
        <a:p>
          <a:endParaRPr lang="en-US"/>
        </a:p>
      </dgm:t>
    </dgm:pt>
    <dgm:pt modelId="{66102D8C-E616-44F5-9568-4344DFE92C07}">
      <dgm:prSet/>
      <dgm:spPr/>
      <dgm:t>
        <a:bodyPr/>
        <a:lstStyle/>
        <a:p>
          <a:r>
            <a:rPr lang="en-US" dirty="0"/>
            <a:t>Your Balance Sheet helps you to understand your current program standing</a:t>
          </a:r>
        </a:p>
      </dgm:t>
    </dgm:pt>
    <dgm:pt modelId="{964CF477-20A9-4E34-8E86-719978A8028F}" type="parTrans" cxnId="{684C0ADB-477E-46F2-A231-639E118A3982}">
      <dgm:prSet/>
      <dgm:spPr/>
      <dgm:t>
        <a:bodyPr/>
        <a:lstStyle/>
        <a:p>
          <a:endParaRPr lang="en-US"/>
        </a:p>
      </dgm:t>
    </dgm:pt>
    <dgm:pt modelId="{21045010-0E25-46E4-8E05-A09B519D3969}" type="sibTrans" cxnId="{684C0ADB-477E-46F2-A231-639E118A3982}">
      <dgm:prSet/>
      <dgm:spPr/>
      <dgm:t>
        <a:bodyPr/>
        <a:lstStyle/>
        <a:p>
          <a:endParaRPr lang="en-US"/>
        </a:p>
      </dgm:t>
    </dgm:pt>
    <dgm:pt modelId="{AE3A01B5-8827-4E10-A6E1-06C6704F27BB}">
      <dgm:prSet/>
      <dgm:spPr/>
      <dgm:t>
        <a:bodyPr/>
        <a:lstStyle/>
        <a:p>
          <a:r>
            <a:rPr lang="en-US" dirty="0"/>
            <a:t>The Balance Sheet adjusts with each Annual Report modification</a:t>
          </a:r>
        </a:p>
      </dgm:t>
    </dgm:pt>
    <dgm:pt modelId="{FEF43563-3B6F-4AE4-B2AC-263166E2578E}" type="parTrans" cxnId="{9D4A8709-AA29-4892-9883-7E4640AF4F5E}">
      <dgm:prSet/>
      <dgm:spPr/>
      <dgm:t>
        <a:bodyPr/>
        <a:lstStyle/>
        <a:p>
          <a:endParaRPr lang="en-US"/>
        </a:p>
      </dgm:t>
    </dgm:pt>
    <dgm:pt modelId="{414CDBB0-FB64-4D28-9681-770BC295E983}" type="sibTrans" cxnId="{9D4A8709-AA29-4892-9883-7E4640AF4F5E}">
      <dgm:prSet/>
      <dgm:spPr/>
      <dgm:t>
        <a:bodyPr/>
        <a:lstStyle/>
        <a:p>
          <a:endParaRPr lang="en-US"/>
        </a:p>
      </dgm:t>
    </dgm:pt>
    <dgm:pt modelId="{A9139495-F7C9-4DFF-9AD2-C6499E9F5291}">
      <dgm:prSet/>
      <dgm:spPr/>
      <dgm:t>
        <a:bodyPr/>
        <a:lstStyle/>
        <a:p>
          <a:r>
            <a:rPr lang="en-US"/>
            <a:t>When you review your Annual Report it is important to review your Balance Sheet too</a:t>
          </a:r>
        </a:p>
      </dgm:t>
    </dgm:pt>
    <dgm:pt modelId="{E520B6A9-4F75-4653-A4B8-639BC6A7A96A}" type="parTrans" cxnId="{2C3746B3-A008-49C5-AA71-ED9CC71D8859}">
      <dgm:prSet/>
      <dgm:spPr/>
      <dgm:t>
        <a:bodyPr/>
        <a:lstStyle/>
        <a:p>
          <a:endParaRPr lang="en-US"/>
        </a:p>
      </dgm:t>
    </dgm:pt>
    <dgm:pt modelId="{42ED51BB-E520-40FD-946F-46EFA1EF0925}" type="sibTrans" cxnId="{2C3746B3-A008-49C5-AA71-ED9CC71D8859}">
      <dgm:prSet/>
      <dgm:spPr/>
      <dgm:t>
        <a:bodyPr/>
        <a:lstStyle/>
        <a:p>
          <a:endParaRPr lang="en-US"/>
        </a:p>
      </dgm:t>
    </dgm:pt>
    <dgm:pt modelId="{C86F0EC6-ADDF-4D42-981B-61CE4ACA6BF5}" type="pres">
      <dgm:prSet presAssocID="{6E56CAC2-6F89-4359-A7E5-66983015ECC3}" presName="linear" presStyleCnt="0">
        <dgm:presLayoutVars>
          <dgm:animLvl val="lvl"/>
          <dgm:resizeHandles val="exact"/>
        </dgm:presLayoutVars>
      </dgm:prSet>
      <dgm:spPr/>
    </dgm:pt>
    <dgm:pt modelId="{3E629E37-E8E7-42DC-9E76-4A59B9C0D4FE}" type="pres">
      <dgm:prSet presAssocID="{66102D8C-E616-44F5-9568-4344DFE92C07}" presName="parentText" presStyleLbl="node1" presStyleIdx="0" presStyleCnt="3">
        <dgm:presLayoutVars>
          <dgm:chMax val="0"/>
          <dgm:bulletEnabled val="1"/>
        </dgm:presLayoutVars>
      </dgm:prSet>
      <dgm:spPr/>
    </dgm:pt>
    <dgm:pt modelId="{AF14175D-95E0-4ECC-90FC-EA701D068E0E}" type="pres">
      <dgm:prSet presAssocID="{21045010-0E25-46E4-8E05-A09B519D3969}" presName="spacer" presStyleCnt="0"/>
      <dgm:spPr/>
    </dgm:pt>
    <dgm:pt modelId="{9B07FFAA-CFFC-41FF-B729-0F41DC3F8A2B}" type="pres">
      <dgm:prSet presAssocID="{AE3A01B5-8827-4E10-A6E1-06C6704F27BB}" presName="parentText" presStyleLbl="node1" presStyleIdx="1" presStyleCnt="3">
        <dgm:presLayoutVars>
          <dgm:chMax val="0"/>
          <dgm:bulletEnabled val="1"/>
        </dgm:presLayoutVars>
      </dgm:prSet>
      <dgm:spPr/>
    </dgm:pt>
    <dgm:pt modelId="{AE2D0955-F3DB-4692-974A-664298CB7B49}" type="pres">
      <dgm:prSet presAssocID="{414CDBB0-FB64-4D28-9681-770BC295E983}" presName="spacer" presStyleCnt="0"/>
      <dgm:spPr/>
    </dgm:pt>
    <dgm:pt modelId="{B3C5EFF7-14C2-4C3B-91C9-9DBA27067204}" type="pres">
      <dgm:prSet presAssocID="{A9139495-F7C9-4DFF-9AD2-C6499E9F5291}" presName="parentText" presStyleLbl="node1" presStyleIdx="2" presStyleCnt="3">
        <dgm:presLayoutVars>
          <dgm:chMax val="0"/>
          <dgm:bulletEnabled val="1"/>
        </dgm:presLayoutVars>
      </dgm:prSet>
      <dgm:spPr/>
    </dgm:pt>
  </dgm:ptLst>
  <dgm:cxnLst>
    <dgm:cxn modelId="{9D4A8709-AA29-4892-9883-7E4640AF4F5E}" srcId="{6E56CAC2-6F89-4359-A7E5-66983015ECC3}" destId="{AE3A01B5-8827-4E10-A6E1-06C6704F27BB}" srcOrd="1" destOrd="0" parTransId="{FEF43563-3B6F-4AE4-B2AC-263166E2578E}" sibTransId="{414CDBB0-FB64-4D28-9681-770BC295E983}"/>
    <dgm:cxn modelId="{110B3414-9EFB-42BC-8441-4DC3772AA8FA}" type="presOf" srcId="{66102D8C-E616-44F5-9568-4344DFE92C07}" destId="{3E629E37-E8E7-42DC-9E76-4A59B9C0D4FE}" srcOrd="0" destOrd="0" presId="urn:microsoft.com/office/officeart/2005/8/layout/vList2"/>
    <dgm:cxn modelId="{0C0FEF32-A84C-470C-9A9D-B402FCBAD9DF}" type="presOf" srcId="{AE3A01B5-8827-4E10-A6E1-06C6704F27BB}" destId="{9B07FFAA-CFFC-41FF-B729-0F41DC3F8A2B}" srcOrd="0" destOrd="0" presId="urn:microsoft.com/office/officeart/2005/8/layout/vList2"/>
    <dgm:cxn modelId="{455334A0-9996-401D-9E48-A682475D44CE}" type="presOf" srcId="{6E56CAC2-6F89-4359-A7E5-66983015ECC3}" destId="{C86F0EC6-ADDF-4D42-981B-61CE4ACA6BF5}" srcOrd="0" destOrd="0" presId="urn:microsoft.com/office/officeart/2005/8/layout/vList2"/>
    <dgm:cxn modelId="{0F4E47A6-DD30-4C80-80C0-B1B529F405ED}" type="presOf" srcId="{A9139495-F7C9-4DFF-9AD2-C6499E9F5291}" destId="{B3C5EFF7-14C2-4C3B-91C9-9DBA27067204}" srcOrd="0" destOrd="0" presId="urn:microsoft.com/office/officeart/2005/8/layout/vList2"/>
    <dgm:cxn modelId="{2C3746B3-A008-49C5-AA71-ED9CC71D8859}" srcId="{6E56CAC2-6F89-4359-A7E5-66983015ECC3}" destId="{A9139495-F7C9-4DFF-9AD2-C6499E9F5291}" srcOrd="2" destOrd="0" parTransId="{E520B6A9-4F75-4653-A4B8-639BC6A7A96A}" sibTransId="{42ED51BB-E520-40FD-946F-46EFA1EF0925}"/>
    <dgm:cxn modelId="{684C0ADB-477E-46F2-A231-639E118A3982}" srcId="{6E56CAC2-6F89-4359-A7E5-66983015ECC3}" destId="{66102D8C-E616-44F5-9568-4344DFE92C07}" srcOrd="0" destOrd="0" parTransId="{964CF477-20A9-4E34-8E86-719978A8028F}" sibTransId="{21045010-0E25-46E4-8E05-A09B519D3969}"/>
    <dgm:cxn modelId="{6DBB2661-4D3B-4B11-BA32-F0B5DE049259}" type="presParOf" srcId="{C86F0EC6-ADDF-4D42-981B-61CE4ACA6BF5}" destId="{3E629E37-E8E7-42DC-9E76-4A59B9C0D4FE}" srcOrd="0" destOrd="0" presId="urn:microsoft.com/office/officeart/2005/8/layout/vList2"/>
    <dgm:cxn modelId="{93CF0AC4-10A1-4B90-8E51-882AEC425B4E}" type="presParOf" srcId="{C86F0EC6-ADDF-4D42-981B-61CE4ACA6BF5}" destId="{AF14175D-95E0-4ECC-90FC-EA701D068E0E}" srcOrd="1" destOrd="0" presId="urn:microsoft.com/office/officeart/2005/8/layout/vList2"/>
    <dgm:cxn modelId="{5B48E36B-EAB9-467E-9EDE-021098BB8D5D}" type="presParOf" srcId="{C86F0EC6-ADDF-4D42-981B-61CE4ACA6BF5}" destId="{9B07FFAA-CFFC-41FF-B729-0F41DC3F8A2B}" srcOrd="2" destOrd="0" presId="urn:microsoft.com/office/officeart/2005/8/layout/vList2"/>
    <dgm:cxn modelId="{8BE9FD0C-9175-4944-AAB1-87E0D610D931}" type="presParOf" srcId="{C86F0EC6-ADDF-4D42-981B-61CE4ACA6BF5}" destId="{AE2D0955-F3DB-4692-974A-664298CB7B49}" srcOrd="3" destOrd="0" presId="urn:microsoft.com/office/officeart/2005/8/layout/vList2"/>
    <dgm:cxn modelId="{B66471DA-B2F9-47A4-809B-4455B3B3A742}" type="presParOf" srcId="{C86F0EC6-ADDF-4D42-981B-61CE4ACA6BF5}" destId="{B3C5EFF7-14C2-4C3B-91C9-9DBA2706720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0E4141-ED3D-40D3-90E3-6BE48D8AF43B}" type="doc">
      <dgm:prSet loTypeId="urn:microsoft.com/office/officeart/2005/8/layout/vProcess5" loCatId="process" qsTypeId="urn:microsoft.com/office/officeart/2005/8/quickstyle/simple5" qsCatId="simple" csTypeId="urn:microsoft.com/office/officeart/2005/8/colors/accent1_3" csCatId="accent1"/>
      <dgm:spPr/>
      <dgm:t>
        <a:bodyPr/>
        <a:lstStyle/>
        <a:p>
          <a:endParaRPr lang="en-US"/>
        </a:p>
      </dgm:t>
    </dgm:pt>
    <dgm:pt modelId="{C1BD4432-9F9F-4DAD-A14C-F54AEE089D7B}">
      <dgm:prSet/>
      <dgm:spPr/>
      <dgm:t>
        <a:bodyPr/>
        <a:lstStyle/>
        <a:p>
          <a:r>
            <a:rPr lang="en-US" dirty="0"/>
            <a:t>Available Seat Survey will email to the primary TELO next week</a:t>
          </a:r>
        </a:p>
      </dgm:t>
    </dgm:pt>
    <dgm:pt modelId="{BAA1300D-2504-4857-9F8A-872CB13AA3BC}" type="parTrans" cxnId="{8934D1F1-4050-4AF9-B5AA-087F2DB2BCA0}">
      <dgm:prSet/>
      <dgm:spPr/>
      <dgm:t>
        <a:bodyPr/>
        <a:lstStyle/>
        <a:p>
          <a:endParaRPr lang="en-US"/>
        </a:p>
      </dgm:t>
    </dgm:pt>
    <dgm:pt modelId="{9FAD6F25-ADBE-46F1-96FE-A5F81E85CBAC}" type="sibTrans" cxnId="{8934D1F1-4050-4AF9-B5AA-087F2DB2BCA0}">
      <dgm:prSet/>
      <dgm:spPr/>
      <dgm:t>
        <a:bodyPr/>
        <a:lstStyle/>
        <a:p>
          <a:endParaRPr lang="en-US"/>
        </a:p>
      </dgm:t>
    </dgm:pt>
    <dgm:pt modelId="{B1AAC642-3846-4912-A460-E40260E49B5C}">
      <dgm:prSet/>
      <dgm:spPr/>
      <dgm:t>
        <a:bodyPr/>
        <a:lstStyle/>
        <a:p>
          <a:r>
            <a:rPr lang="en-US"/>
            <a:t>Please follow the link emailed to you </a:t>
          </a:r>
        </a:p>
      </dgm:t>
    </dgm:pt>
    <dgm:pt modelId="{BDB6A69C-F0C9-4348-A0A6-A27CA8745F6A}" type="parTrans" cxnId="{3A92EE14-624E-4722-BF44-11134B189440}">
      <dgm:prSet/>
      <dgm:spPr/>
      <dgm:t>
        <a:bodyPr/>
        <a:lstStyle/>
        <a:p>
          <a:endParaRPr lang="en-US"/>
        </a:p>
      </dgm:t>
    </dgm:pt>
    <dgm:pt modelId="{F0C6E008-E812-4D88-A66A-A55195E66625}" type="sibTrans" cxnId="{3A92EE14-624E-4722-BF44-11134B189440}">
      <dgm:prSet/>
      <dgm:spPr/>
      <dgm:t>
        <a:bodyPr/>
        <a:lstStyle/>
        <a:p>
          <a:endParaRPr lang="en-US"/>
        </a:p>
      </dgm:t>
    </dgm:pt>
    <dgm:pt modelId="{84AA5E5E-6FB2-44AA-A8EE-3FE0D116B345}">
      <dgm:prSet/>
      <dgm:spPr/>
      <dgm:t>
        <a:bodyPr/>
        <a:lstStyle/>
        <a:p>
          <a:r>
            <a:rPr lang="en-US"/>
            <a:t>Can’t find it – send Janet an email for a new link</a:t>
          </a:r>
        </a:p>
      </dgm:t>
    </dgm:pt>
    <dgm:pt modelId="{519D2D6A-B758-4D79-B40B-E10F5BE6CE66}" type="parTrans" cxnId="{03810DA0-25D6-4165-8D39-73239AF51745}">
      <dgm:prSet/>
      <dgm:spPr/>
      <dgm:t>
        <a:bodyPr/>
        <a:lstStyle/>
        <a:p>
          <a:endParaRPr lang="en-US"/>
        </a:p>
      </dgm:t>
    </dgm:pt>
    <dgm:pt modelId="{595B46BF-88CD-40BB-9DF0-07BF3B952A36}" type="sibTrans" cxnId="{03810DA0-25D6-4165-8D39-73239AF51745}">
      <dgm:prSet/>
      <dgm:spPr/>
      <dgm:t>
        <a:bodyPr/>
        <a:lstStyle/>
        <a:p>
          <a:endParaRPr lang="en-US"/>
        </a:p>
      </dgm:t>
    </dgm:pt>
    <dgm:pt modelId="{9343B9A2-5AF7-4A69-BFF4-5D8AE1623ABA}">
      <dgm:prSet/>
      <dgm:spPr/>
      <dgm:t>
        <a:bodyPr/>
        <a:lstStyle/>
        <a:p>
          <a:r>
            <a:rPr lang="en-US"/>
            <a:t>The results of the Available Seat Survey will be posted to the front page of the TE website on May 2</a:t>
          </a:r>
        </a:p>
      </dgm:t>
    </dgm:pt>
    <dgm:pt modelId="{E9A43AAF-20F3-44D7-A034-2EBFAA3EDA15}" type="parTrans" cxnId="{3E904230-939E-45C3-A752-0B4655F2DC5D}">
      <dgm:prSet/>
      <dgm:spPr/>
      <dgm:t>
        <a:bodyPr/>
        <a:lstStyle/>
        <a:p>
          <a:endParaRPr lang="en-US"/>
        </a:p>
      </dgm:t>
    </dgm:pt>
    <dgm:pt modelId="{AE31AB9B-9225-42D1-B078-25070E443D03}" type="sibTrans" cxnId="{3E904230-939E-45C3-A752-0B4655F2DC5D}">
      <dgm:prSet/>
      <dgm:spPr/>
      <dgm:t>
        <a:bodyPr/>
        <a:lstStyle/>
        <a:p>
          <a:endParaRPr lang="en-US"/>
        </a:p>
      </dgm:t>
    </dgm:pt>
    <dgm:pt modelId="{E4C58B0C-6439-43CD-9D08-4B7CA3639353}">
      <dgm:prSet/>
      <dgm:spPr/>
      <dgm:t>
        <a:bodyPr/>
        <a:lstStyle/>
        <a:p>
          <a:r>
            <a:rPr lang="en-US"/>
            <a:t>A follow-up survey will be emailed to all participating schools mid-summer</a:t>
          </a:r>
        </a:p>
      </dgm:t>
    </dgm:pt>
    <dgm:pt modelId="{D5F02286-01A2-44F4-B79E-2B3B23ACA23A}" type="parTrans" cxnId="{FB55E323-986D-45E0-B567-9E5758EAB98C}">
      <dgm:prSet/>
      <dgm:spPr/>
      <dgm:t>
        <a:bodyPr/>
        <a:lstStyle/>
        <a:p>
          <a:endParaRPr lang="en-US"/>
        </a:p>
      </dgm:t>
    </dgm:pt>
    <dgm:pt modelId="{3DA3834B-2478-405C-BC28-9B0E70EC0CB8}" type="sibTrans" cxnId="{FB55E323-986D-45E0-B567-9E5758EAB98C}">
      <dgm:prSet/>
      <dgm:spPr/>
      <dgm:t>
        <a:bodyPr/>
        <a:lstStyle/>
        <a:p>
          <a:endParaRPr lang="en-US"/>
        </a:p>
      </dgm:t>
    </dgm:pt>
    <dgm:pt modelId="{554CA026-2F46-45DB-9D97-6D346BA8B924}" type="pres">
      <dgm:prSet presAssocID="{570E4141-ED3D-40D3-90E3-6BE48D8AF43B}" presName="outerComposite" presStyleCnt="0">
        <dgm:presLayoutVars>
          <dgm:chMax val="5"/>
          <dgm:dir/>
          <dgm:resizeHandles val="exact"/>
        </dgm:presLayoutVars>
      </dgm:prSet>
      <dgm:spPr/>
    </dgm:pt>
    <dgm:pt modelId="{233CB507-2BF8-41AE-8A02-2E7B09F9AC1B}" type="pres">
      <dgm:prSet presAssocID="{570E4141-ED3D-40D3-90E3-6BE48D8AF43B}" presName="dummyMaxCanvas" presStyleCnt="0">
        <dgm:presLayoutVars/>
      </dgm:prSet>
      <dgm:spPr/>
    </dgm:pt>
    <dgm:pt modelId="{06FE71FD-8856-42B2-8326-A653EAA7FBEE}" type="pres">
      <dgm:prSet presAssocID="{570E4141-ED3D-40D3-90E3-6BE48D8AF43B}" presName="ThreeNodes_1" presStyleLbl="node1" presStyleIdx="0" presStyleCnt="3">
        <dgm:presLayoutVars>
          <dgm:bulletEnabled val="1"/>
        </dgm:presLayoutVars>
      </dgm:prSet>
      <dgm:spPr/>
    </dgm:pt>
    <dgm:pt modelId="{26F5E002-4C99-4FE8-8045-853EBF495AAC}" type="pres">
      <dgm:prSet presAssocID="{570E4141-ED3D-40D3-90E3-6BE48D8AF43B}" presName="ThreeNodes_2" presStyleLbl="node1" presStyleIdx="1" presStyleCnt="3">
        <dgm:presLayoutVars>
          <dgm:bulletEnabled val="1"/>
        </dgm:presLayoutVars>
      </dgm:prSet>
      <dgm:spPr/>
    </dgm:pt>
    <dgm:pt modelId="{EAF471FA-B7A9-4C02-8153-C3FD0A52B78C}" type="pres">
      <dgm:prSet presAssocID="{570E4141-ED3D-40D3-90E3-6BE48D8AF43B}" presName="ThreeNodes_3" presStyleLbl="node1" presStyleIdx="2" presStyleCnt="3">
        <dgm:presLayoutVars>
          <dgm:bulletEnabled val="1"/>
        </dgm:presLayoutVars>
      </dgm:prSet>
      <dgm:spPr/>
    </dgm:pt>
    <dgm:pt modelId="{36F1D7E9-A213-44A6-A9EE-780B2CF5521B}" type="pres">
      <dgm:prSet presAssocID="{570E4141-ED3D-40D3-90E3-6BE48D8AF43B}" presName="ThreeConn_1-2" presStyleLbl="fgAccFollowNode1" presStyleIdx="0" presStyleCnt="2">
        <dgm:presLayoutVars>
          <dgm:bulletEnabled val="1"/>
        </dgm:presLayoutVars>
      </dgm:prSet>
      <dgm:spPr/>
    </dgm:pt>
    <dgm:pt modelId="{95E0CA74-004D-4678-8C87-8CBC4A63B24B}" type="pres">
      <dgm:prSet presAssocID="{570E4141-ED3D-40D3-90E3-6BE48D8AF43B}" presName="ThreeConn_2-3" presStyleLbl="fgAccFollowNode1" presStyleIdx="1" presStyleCnt="2">
        <dgm:presLayoutVars>
          <dgm:bulletEnabled val="1"/>
        </dgm:presLayoutVars>
      </dgm:prSet>
      <dgm:spPr/>
    </dgm:pt>
    <dgm:pt modelId="{EA44DC8E-448F-4929-9BEF-59B0954BFACE}" type="pres">
      <dgm:prSet presAssocID="{570E4141-ED3D-40D3-90E3-6BE48D8AF43B}" presName="ThreeNodes_1_text" presStyleLbl="node1" presStyleIdx="2" presStyleCnt="3">
        <dgm:presLayoutVars>
          <dgm:bulletEnabled val="1"/>
        </dgm:presLayoutVars>
      </dgm:prSet>
      <dgm:spPr/>
    </dgm:pt>
    <dgm:pt modelId="{3C18C88E-FD06-4CF7-B5B9-31DEE7B4927A}" type="pres">
      <dgm:prSet presAssocID="{570E4141-ED3D-40D3-90E3-6BE48D8AF43B}" presName="ThreeNodes_2_text" presStyleLbl="node1" presStyleIdx="2" presStyleCnt="3">
        <dgm:presLayoutVars>
          <dgm:bulletEnabled val="1"/>
        </dgm:presLayoutVars>
      </dgm:prSet>
      <dgm:spPr/>
    </dgm:pt>
    <dgm:pt modelId="{76538407-6564-4DE7-ABCE-41FFED99CD25}" type="pres">
      <dgm:prSet presAssocID="{570E4141-ED3D-40D3-90E3-6BE48D8AF43B}" presName="ThreeNodes_3_text" presStyleLbl="node1" presStyleIdx="2" presStyleCnt="3">
        <dgm:presLayoutVars>
          <dgm:bulletEnabled val="1"/>
        </dgm:presLayoutVars>
      </dgm:prSet>
      <dgm:spPr/>
    </dgm:pt>
  </dgm:ptLst>
  <dgm:cxnLst>
    <dgm:cxn modelId="{5B686009-2100-433C-9DFA-586BE4DEC717}" type="presOf" srcId="{9FAD6F25-ADBE-46F1-96FE-A5F81E85CBAC}" destId="{36F1D7E9-A213-44A6-A9EE-780B2CF5521B}" srcOrd="0" destOrd="0" presId="urn:microsoft.com/office/officeart/2005/8/layout/vProcess5"/>
    <dgm:cxn modelId="{B6F42F0D-F719-4DE9-8B03-DEFA05373648}" type="presOf" srcId="{570E4141-ED3D-40D3-90E3-6BE48D8AF43B}" destId="{554CA026-2F46-45DB-9D97-6D346BA8B924}" srcOrd="0" destOrd="0" presId="urn:microsoft.com/office/officeart/2005/8/layout/vProcess5"/>
    <dgm:cxn modelId="{3A92EE14-624E-4722-BF44-11134B189440}" srcId="{C1BD4432-9F9F-4DAD-A14C-F54AEE089D7B}" destId="{B1AAC642-3846-4912-A460-E40260E49B5C}" srcOrd="0" destOrd="0" parTransId="{BDB6A69C-F0C9-4348-A0A6-A27CA8745F6A}" sibTransId="{F0C6E008-E812-4D88-A66A-A55195E66625}"/>
    <dgm:cxn modelId="{FB55E323-986D-45E0-B567-9E5758EAB98C}" srcId="{570E4141-ED3D-40D3-90E3-6BE48D8AF43B}" destId="{E4C58B0C-6439-43CD-9D08-4B7CA3639353}" srcOrd="2" destOrd="0" parTransId="{D5F02286-01A2-44F4-B79E-2B3B23ACA23A}" sibTransId="{3DA3834B-2478-405C-BC28-9B0E70EC0CB8}"/>
    <dgm:cxn modelId="{3E904230-939E-45C3-A752-0B4655F2DC5D}" srcId="{570E4141-ED3D-40D3-90E3-6BE48D8AF43B}" destId="{9343B9A2-5AF7-4A69-BFF4-5D8AE1623ABA}" srcOrd="1" destOrd="0" parTransId="{E9A43AAF-20F3-44D7-A034-2EBFAA3EDA15}" sibTransId="{AE31AB9B-9225-42D1-B078-25070E443D03}"/>
    <dgm:cxn modelId="{1E929343-78D8-41D0-AB15-067A8020D2F4}" type="presOf" srcId="{84AA5E5E-6FB2-44AA-A8EE-3FE0D116B345}" destId="{EA44DC8E-448F-4929-9BEF-59B0954BFACE}" srcOrd="1" destOrd="2" presId="urn:microsoft.com/office/officeart/2005/8/layout/vProcess5"/>
    <dgm:cxn modelId="{A7DB8D46-DF97-4DFC-8696-F0D5E457E9A5}" type="presOf" srcId="{AE31AB9B-9225-42D1-B078-25070E443D03}" destId="{95E0CA74-004D-4678-8C87-8CBC4A63B24B}" srcOrd="0" destOrd="0" presId="urn:microsoft.com/office/officeart/2005/8/layout/vProcess5"/>
    <dgm:cxn modelId="{D4831676-C2C9-48A1-BE02-D1CA0A1D6B86}" type="presOf" srcId="{B1AAC642-3846-4912-A460-E40260E49B5C}" destId="{06FE71FD-8856-42B2-8326-A653EAA7FBEE}" srcOrd="0" destOrd="1" presId="urn:microsoft.com/office/officeart/2005/8/layout/vProcess5"/>
    <dgm:cxn modelId="{D00A2476-4CBD-411C-8ED2-EBC587DC77F0}" type="presOf" srcId="{9343B9A2-5AF7-4A69-BFF4-5D8AE1623ABA}" destId="{26F5E002-4C99-4FE8-8045-853EBF495AAC}" srcOrd="0" destOrd="0" presId="urn:microsoft.com/office/officeart/2005/8/layout/vProcess5"/>
    <dgm:cxn modelId="{028E4681-1CD1-4CDF-81B4-A0576D2CFCE0}" type="presOf" srcId="{E4C58B0C-6439-43CD-9D08-4B7CA3639353}" destId="{76538407-6564-4DE7-ABCE-41FFED99CD25}" srcOrd="1" destOrd="0" presId="urn:microsoft.com/office/officeart/2005/8/layout/vProcess5"/>
    <dgm:cxn modelId="{52B44A85-396E-402E-98B6-AA732F921A29}" type="presOf" srcId="{C1BD4432-9F9F-4DAD-A14C-F54AEE089D7B}" destId="{EA44DC8E-448F-4929-9BEF-59B0954BFACE}" srcOrd="1" destOrd="0" presId="urn:microsoft.com/office/officeart/2005/8/layout/vProcess5"/>
    <dgm:cxn modelId="{03810DA0-25D6-4165-8D39-73239AF51745}" srcId="{C1BD4432-9F9F-4DAD-A14C-F54AEE089D7B}" destId="{84AA5E5E-6FB2-44AA-A8EE-3FE0D116B345}" srcOrd="1" destOrd="0" parTransId="{519D2D6A-B758-4D79-B40B-E10F5BE6CE66}" sibTransId="{595B46BF-88CD-40BB-9DF0-07BF3B952A36}"/>
    <dgm:cxn modelId="{4ED2BAA6-AD53-4625-A6B8-3A04470915AF}" type="presOf" srcId="{B1AAC642-3846-4912-A460-E40260E49B5C}" destId="{EA44DC8E-448F-4929-9BEF-59B0954BFACE}" srcOrd="1" destOrd="1" presId="urn:microsoft.com/office/officeart/2005/8/layout/vProcess5"/>
    <dgm:cxn modelId="{455C91B4-E419-487F-86A7-D0163CCCEFA6}" type="presOf" srcId="{84AA5E5E-6FB2-44AA-A8EE-3FE0D116B345}" destId="{06FE71FD-8856-42B2-8326-A653EAA7FBEE}" srcOrd="0" destOrd="2" presId="urn:microsoft.com/office/officeart/2005/8/layout/vProcess5"/>
    <dgm:cxn modelId="{6C4C68BE-6FF0-4A9B-8C6D-73DDDDA7C9CD}" type="presOf" srcId="{9343B9A2-5AF7-4A69-BFF4-5D8AE1623ABA}" destId="{3C18C88E-FD06-4CF7-B5B9-31DEE7B4927A}" srcOrd="1" destOrd="0" presId="urn:microsoft.com/office/officeart/2005/8/layout/vProcess5"/>
    <dgm:cxn modelId="{F1F7B1D0-4D00-4F7C-8C66-B54B3EE0610F}" type="presOf" srcId="{E4C58B0C-6439-43CD-9D08-4B7CA3639353}" destId="{EAF471FA-B7A9-4C02-8153-C3FD0A52B78C}" srcOrd="0" destOrd="0" presId="urn:microsoft.com/office/officeart/2005/8/layout/vProcess5"/>
    <dgm:cxn modelId="{ACF628DA-B931-44A6-B518-3E21DE15512C}" type="presOf" srcId="{C1BD4432-9F9F-4DAD-A14C-F54AEE089D7B}" destId="{06FE71FD-8856-42B2-8326-A653EAA7FBEE}" srcOrd="0" destOrd="0" presId="urn:microsoft.com/office/officeart/2005/8/layout/vProcess5"/>
    <dgm:cxn modelId="{8934D1F1-4050-4AF9-B5AA-087F2DB2BCA0}" srcId="{570E4141-ED3D-40D3-90E3-6BE48D8AF43B}" destId="{C1BD4432-9F9F-4DAD-A14C-F54AEE089D7B}" srcOrd="0" destOrd="0" parTransId="{BAA1300D-2504-4857-9F8A-872CB13AA3BC}" sibTransId="{9FAD6F25-ADBE-46F1-96FE-A5F81E85CBAC}"/>
    <dgm:cxn modelId="{26C74E48-61B6-43D9-A947-46D90A2CBCA7}" type="presParOf" srcId="{554CA026-2F46-45DB-9D97-6D346BA8B924}" destId="{233CB507-2BF8-41AE-8A02-2E7B09F9AC1B}" srcOrd="0" destOrd="0" presId="urn:microsoft.com/office/officeart/2005/8/layout/vProcess5"/>
    <dgm:cxn modelId="{B29774C4-6FEE-440A-BBB8-F1FE3EF82779}" type="presParOf" srcId="{554CA026-2F46-45DB-9D97-6D346BA8B924}" destId="{06FE71FD-8856-42B2-8326-A653EAA7FBEE}" srcOrd="1" destOrd="0" presId="urn:microsoft.com/office/officeart/2005/8/layout/vProcess5"/>
    <dgm:cxn modelId="{65E40A9C-84C1-47F2-A3AB-46589E52ED08}" type="presParOf" srcId="{554CA026-2F46-45DB-9D97-6D346BA8B924}" destId="{26F5E002-4C99-4FE8-8045-853EBF495AAC}" srcOrd="2" destOrd="0" presId="urn:microsoft.com/office/officeart/2005/8/layout/vProcess5"/>
    <dgm:cxn modelId="{AFD8B797-F165-478E-AD16-34182F1D782D}" type="presParOf" srcId="{554CA026-2F46-45DB-9D97-6D346BA8B924}" destId="{EAF471FA-B7A9-4C02-8153-C3FD0A52B78C}" srcOrd="3" destOrd="0" presId="urn:microsoft.com/office/officeart/2005/8/layout/vProcess5"/>
    <dgm:cxn modelId="{A198FB37-BB1D-4770-8193-2B3CF267A25D}" type="presParOf" srcId="{554CA026-2F46-45DB-9D97-6D346BA8B924}" destId="{36F1D7E9-A213-44A6-A9EE-780B2CF5521B}" srcOrd="4" destOrd="0" presId="urn:microsoft.com/office/officeart/2005/8/layout/vProcess5"/>
    <dgm:cxn modelId="{0B6502E5-4275-4BA8-8F0F-B4625818A9A2}" type="presParOf" srcId="{554CA026-2F46-45DB-9D97-6D346BA8B924}" destId="{95E0CA74-004D-4678-8C87-8CBC4A63B24B}" srcOrd="5" destOrd="0" presId="urn:microsoft.com/office/officeart/2005/8/layout/vProcess5"/>
    <dgm:cxn modelId="{D843B432-6000-4CCB-9035-A0C029A46CD1}" type="presParOf" srcId="{554CA026-2F46-45DB-9D97-6D346BA8B924}" destId="{EA44DC8E-448F-4929-9BEF-59B0954BFACE}" srcOrd="6" destOrd="0" presId="urn:microsoft.com/office/officeart/2005/8/layout/vProcess5"/>
    <dgm:cxn modelId="{F03DC7B5-1EF1-4C7B-AB03-4F25878038AF}" type="presParOf" srcId="{554CA026-2F46-45DB-9D97-6D346BA8B924}" destId="{3C18C88E-FD06-4CF7-B5B9-31DEE7B4927A}" srcOrd="7" destOrd="0" presId="urn:microsoft.com/office/officeart/2005/8/layout/vProcess5"/>
    <dgm:cxn modelId="{1CEA4DCE-D745-46A2-9CFA-61AEE7BD2154}" type="presParOf" srcId="{554CA026-2F46-45DB-9D97-6D346BA8B924}" destId="{76538407-6564-4DE7-ABCE-41FFED99CD2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7F46484-32B3-4D90-B932-525E40220BFA}" type="doc">
      <dgm:prSet loTypeId="urn:microsoft.com/office/officeart/2016/7/layout/RepeatingBendingProcessNew" loCatId="process" qsTypeId="urn:microsoft.com/office/officeart/2005/8/quickstyle/simple2" qsCatId="simple" csTypeId="urn:microsoft.com/office/officeart/2005/8/colors/accent4_2" csCatId="accent4"/>
      <dgm:spPr/>
      <dgm:t>
        <a:bodyPr/>
        <a:lstStyle/>
        <a:p>
          <a:endParaRPr lang="en-US"/>
        </a:p>
      </dgm:t>
    </dgm:pt>
    <dgm:pt modelId="{3E7CF92C-8EFC-4C4E-A95B-21BD6E16E8E3}">
      <dgm:prSet/>
      <dgm:spPr/>
      <dgm:t>
        <a:bodyPr/>
        <a:lstStyle/>
        <a:p>
          <a:r>
            <a:rPr lang="en-US"/>
            <a:t>TE Closeout</a:t>
          </a:r>
        </a:p>
      </dgm:t>
    </dgm:pt>
    <dgm:pt modelId="{0D888A8E-5C53-44FB-8D49-4CC9DE156064}" type="parTrans" cxnId="{12435AA6-1DF6-4D7A-89C3-A8E20965D892}">
      <dgm:prSet/>
      <dgm:spPr/>
      <dgm:t>
        <a:bodyPr/>
        <a:lstStyle/>
        <a:p>
          <a:endParaRPr lang="en-US"/>
        </a:p>
      </dgm:t>
    </dgm:pt>
    <dgm:pt modelId="{B51DC09F-7D8B-4316-B61F-CDBD402D5994}" type="sibTrans" cxnId="{12435AA6-1DF6-4D7A-89C3-A8E20965D892}">
      <dgm:prSet/>
      <dgm:spPr/>
      <dgm:t>
        <a:bodyPr/>
        <a:lstStyle/>
        <a:p>
          <a:endParaRPr lang="en-US"/>
        </a:p>
      </dgm:t>
    </dgm:pt>
    <dgm:pt modelId="{971CDEFC-133E-4A83-BCA6-1B2303C37270}">
      <dgm:prSet/>
      <dgm:spPr/>
      <dgm:t>
        <a:bodyPr/>
        <a:lstStyle/>
        <a:p>
          <a:r>
            <a:rPr lang="en-US"/>
            <a:t>Review of 2017-18 Annual Report</a:t>
          </a:r>
        </a:p>
      </dgm:t>
    </dgm:pt>
    <dgm:pt modelId="{02FC80F7-D30D-447D-8AAA-F424BA129B0E}" type="parTrans" cxnId="{3E13F39B-C7E4-44D3-B514-8D65051EA545}">
      <dgm:prSet/>
      <dgm:spPr/>
      <dgm:t>
        <a:bodyPr/>
        <a:lstStyle/>
        <a:p>
          <a:endParaRPr lang="en-US"/>
        </a:p>
      </dgm:t>
    </dgm:pt>
    <dgm:pt modelId="{66C3282A-98E2-4C40-9B05-7EC8333B5219}" type="sibTrans" cxnId="{3E13F39B-C7E4-44D3-B514-8D65051EA545}">
      <dgm:prSet/>
      <dgm:spPr/>
      <dgm:t>
        <a:bodyPr/>
        <a:lstStyle/>
        <a:p>
          <a:endParaRPr lang="en-US"/>
        </a:p>
      </dgm:t>
    </dgm:pt>
    <dgm:pt modelId="{87CB6563-2A4B-4621-9670-10F903C9E90B}">
      <dgm:prSet/>
      <dgm:spPr/>
      <dgm:t>
        <a:bodyPr/>
        <a:lstStyle/>
        <a:p>
          <a:r>
            <a:rPr lang="en-US"/>
            <a:t>Dues and Participation fees</a:t>
          </a:r>
        </a:p>
      </dgm:t>
    </dgm:pt>
    <dgm:pt modelId="{C6928ADA-E049-4881-B8BD-001F20F75A59}" type="parTrans" cxnId="{27638249-FCB3-4B03-8F02-C68EFA18755E}">
      <dgm:prSet/>
      <dgm:spPr/>
      <dgm:t>
        <a:bodyPr/>
        <a:lstStyle/>
        <a:p>
          <a:endParaRPr lang="en-US"/>
        </a:p>
      </dgm:t>
    </dgm:pt>
    <dgm:pt modelId="{A23AB2F4-8060-48EC-9A43-366B5D2B0651}" type="sibTrans" cxnId="{27638249-FCB3-4B03-8F02-C68EFA18755E}">
      <dgm:prSet/>
      <dgm:spPr/>
      <dgm:t>
        <a:bodyPr/>
        <a:lstStyle/>
        <a:p>
          <a:endParaRPr lang="en-US"/>
        </a:p>
      </dgm:t>
    </dgm:pt>
    <dgm:pt modelId="{912F5229-80E6-4152-B75B-72BF210A66E1}">
      <dgm:prSet/>
      <dgm:spPr/>
      <dgm:t>
        <a:bodyPr/>
        <a:lstStyle/>
        <a:p>
          <a:r>
            <a:rPr lang="en-US"/>
            <a:t>Claiming 2018-19 students</a:t>
          </a:r>
        </a:p>
      </dgm:t>
    </dgm:pt>
    <dgm:pt modelId="{881CFF86-C86B-4903-B7E3-CB2039D53788}" type="parTrans" cxnId="{F70FCDE5-BD68-4FBC-AB09-FF7C17C40A92}">
      <dgm:prSet/>
      <dgm:spPr/>
      <dgm:t>
        <a:bodyPr/>
        <a:lstStyle/>
        <a:p>
          <a:endParaRPr lang="en-US"/>
        </a:p>
      </dgm:t>
    </dgm:pt>
    <dgm:pt modelId="{44091793-38D4-4BA3-A541-E30583F38D50}" type="sibTrans" cxnId="{F70FCDE5-BD68-4FBC-AB09-FF7C17C40A92}">
      <dgm:prSet/>
      <dgm:spPr/>
      <dgm:t>
        <a:bodyPr/>
        <a:lstStyle/>
        <a:p>
          <a:endParaRPr lang="en-US"/>
        </a:p>
      </dgm:t>
    </dgm:pt>
    <dgm:pt modelId="{A94F5AB9-DFD8-4F8C-9575-6176635ABDDC}">
      <dgm:prSet/>
      <dgm:spPr/>
      <dgm:t>
        <a:bodyPr/>
        <a:lstStyle/>
        <a:p>
          <a:r>
            <a:rPr lang="en-US"/>
            <a:t>Reminders</a:t>
          </a:r>
        </a:p>
      </dgm:t>
    </dgm:pt>
    <dgm:pt modelId="{F1C06370-670D-45A7-B06B-E6E0D576BC18}" type="parTrans" cxnId="{ED492E32-8F37-4702-BFD0-3C268799AAD5}">
      <dgm:prSet/>
      <dgm:spPr/>
      <dgm:t>
        <a:bodyPr/>
        <a:lstStyle/>
        <a:p>
          <a:endParaRPr lang="en-US"/>
        </a:p>
      </dgm:t>
    </dgm:pt>
    <dgm:pt modelId="{47AAF1EF-9E47-4569-BAFE-02E9DA4445AE}" type="sibTrans" cxnId="{ED492E32-8F37-4702-BFD0-3C268799AAD5}">
      <dgm:prSet/>
      <dgm:spPr/>
      <dgm:t>
        <a:bodyPr/>
        <a:lstStyle/>
        <a:p>
          <a:endParaRPr lang="en-US"/>
        </a:p>
      </dgm:t>
    </dgm:pt>
    <dgm:pt modelId="{E3E90EA7-070E-4967-8AB9-C1EEFA9FC0BA}">
      <dgm:prSet/>
      <dgm:spPr/>
      <dgm:t>
        <a:bodyPr/>
        <a:lstStyle/>
        <a:p>
          <a:r>
            <a:rPr lang="en-US"/>
            <a:t>News and updates</a:t>
          </a:r>
        </a:p>
      </dgm:t>
    </dgm:pt>
    <dgm:pt modelId="{310DEC46-8CB3-49EF-AC10-95F9C5792874}" type="parTrans" cxnId="{5948AAE9-DC6C-4ECB-A6E6-2A8CC5315095}">
      <dgm:prSet/>
      <dgm:spPr/>
      <dgm:t>
        <a:bodyPr/>
        <a:lstStyle/>
        <a:p>
          <a:endParaRPr lang="en-US"/>
        </a:p>
      </dgm:t>
    </dgm:pt>
    <dgm:pt modelId="{489D2922-08B9-4A90-A1CC-CAC20A011B99}" type="sibTrans" cxnId="{5948AAE9-DC6C-4ECB-A6E6-2A8CC5315095}">
      <dgm:prSet/>
      <dgm:spPr/>
      <dgm:t>
        <a:bodyPr/>
        <a:lstStyle/>
        <a:p>
          <a:endParaRPr lang="en-US"/>
        </a:p>
      </dgm:t>
    </dgm:pt>
    <dgm:pt modelId="{DECB80AC-ACAC-41A9-9C21-68B5FE75A131}" type="pres">
      <dgm:prSet presAssocID="{77F46484-32B3-4D90-B932-525E40220BFA}" presName="Name0" presStyleCnt="0">
        <dgm:presLayoutVars>
          <dgm:dir/>
          <dgm:resizeHandles val="exact"/>
        </dgm:presLayoutVars>
      </dgm:prSet>
      <dgm:spPr/>
    </dgm:pt>
    <dgm:pt modelId="{831BE69A-D76D-4C0F-A8B5-7F549835F628}" type="pres">
      <dgm:prSet presAssocID="{3E7CF92C-8EFC-4C4E-A95B-21BD6E16E8E3}" presName="node" presStyleLbl="node1" presStyleIdx="0" presStyleCnt="6">
        <dgm:presLayoutVars>
          <dgm:bulletEnabled val="1"/>
        </dgm:presLayoutVars>
      </dgm:prSet>
      <dgm:spPr/>
    </dgm:pt>
    <dgm:pt modelId="{B198D706-4D75-479E-93DF-99CD555C6FC7}" type="pres">
      <dgm:prSet presAssocID="{B51DC09F-7D8B-4316-B61F-CDBD402D5994}" presName="sibTrans" presStyleLbl="sibTrans1D1" presStyleIdx="0" presStyleCnt="5"/>
      <dgm:spPr/>
    </dgm:pt>
    <dgm:pt modelId="{43B62E73-28FC-496E-92A4-0397B2FF44C4}" type="pres">
      <dgm:prSet presAssocID="{B51DC09F-7D8B-4316-B61F-CDBD402D5994}" presName="connectorText" presStyleLbl="sibTrans1D1" presStyleIdx="0" presStyleCnt="5"/>
      <dgm:spPr/>
    </dgm:pt>
    <dgm:pt modelId="{D4ACDCC2-6A9C-4CF5-8575-9F817F633384}" type="pres">
      <dgm:prSet presAssocID="{971CDEFC-133E-4A83-BCA6-1B2303C37270}" presName="node" presStyleLbl="node1" presStyleIdx="1" presStyleCnt="6">
        <dgm:presLayoutVars>
          <dgm:bulletEnabled val="1"/>
        </dgm:presLayoutVars>
      </dgm:prSet>
      <dgm:spPr/>
    </dgm:pt>
    <dgm:pt modelId="{811FB70A-68B1-4607-92D8-581B6541C11D}" type="pres">
      <dgm:prSet presAssocID="{66C3282A-98E2-4C40-9B05-7EC8333B5219}" presName="sibTrans" presStyleLbl="sibTrans1D1" presStyleIdx="1" presStyleCnt="5"/>
      <dgm:spPr/>
    </dgm:pt>
    <dgm:pt modelId="{B2BE49E2-9A1A-4BE0-B00B-34B01839F29A}" type="pres">
      <dgm:prSet presAssocID="{66C3282A-98E2-4C40-9B05-7EC8333B5219}" presName="connectorText" presStyleLbl="sibTrans1D1" presStyleIdx="1" presStyleCnt="5"/>
      <dgm:spPr/>
    </dgm:pt>
    <dgm:pt modelId="{2CD01D5A-8EFC-4BD2-8682-81E4CC3419BC}" type="pres">
      <dgm:prSet presAssocID="{87CB6563-2A4B-4621-9670-10F903C9E90B}" presName="node" presStyleLbl="node1" presStyleIdx="2" presStyleCnt="6">
        <dgm:presLayoutVars>
          <dgm:bulletEnabled val="1"/>
        </dgm:presLayoutVars>
      </dgm:prSet>
      <dgm:spPr/>
    </dgm:pt>
    <dgm:pt modelId="{4E96B229-7FDF-4B2D-B51A-97335C28E3E6}" type="pres">
      <dgm:prSet presAssocID="{A23AB2F4-8060-48EC-9A43-366B5D2B0651}" presName="sibTrans" presStyleLbl="sibTrans1D1" presStyleIdx="2" presStyleCnt="5"/>
      <dgm:spPr/>
    </dgm:pt>
    <dgm:pt modelId="{DCD4A846-F25D-4CCE-AC3E-1898B6C35288}" type="pres">
      <dgm:prSet presAssocID="{A23AB2F4-8060-48EC-9A43-366B5D2B0651}" presName="connectorText" presStyleLbl="sibTrans1D1" presStyleIdx="2" presStyleCnt="5"/>
      <dgm:spPr/>
    </dgm:pt>
    <dgm:pt modelId="{7CD67192-7367-4A9E-B3E0-8607B67BAB16}" type="pres">
      <dgm:prSet presAssocID="{912F5229-80E6-4152-B75B-72BF210A66E1}" presName="node" presStyleLbl="node1" presStyleIdx="3" presStyleCnt="6">
        <dgm:presLayoutVars>
          <dgm:bulletEnabled val="1"/>
        </dgm:presLayoutVars>
      </dgm:prSet>
      <dgm:spPr/>
    </dgm:pt>
    <dgm:pt modelId="{D42F01A6-5D10-4119-BCB5-4A32126A91FC}" type="pres">
      <dgm:prSet presAssocID="{44091793-38D4-4BA3-A541-E30583F38D50}" presName="sibTrans" presStyleLbl="sibTrans1D1" presStyleIdx="3" presStyleCnt="5"/>
      <dgm:spPr/>
    </dgm:pt>
    <dgm:pt modelId="{97E9304B-2A4F-498C-8F43-C7D971E2C8D1}" type="pres">
      <dgm:prSet presAssocID="{44091793-38D4-4BA3-A541-E30583F38D50}" presName="connectorText" presStyleLbl="sibTrans1D1" presStyleIdx="3" presStyleCnt="5"/>
      <dgm:spPr/>
    </dgm:pt>
    <dgm:pt modelId="{641532E1-694D-4D06-BF7B-4AE5B4BA072D}" type="pres">
      <dgm:prSet presAssocID="{A94F5AB9-DFD8-4F8C-9575-6176635ABDDC}" presName="node" presStyleLbl="node1" presStyleIdx="4" presStyleCnt="6">
        <dgm:presLayoutVars>
          <dgm:bulletEnabled val="1"/>
        </dgm:presLayoutVars>
      </dgm:prSet>
      <dgm:spPr/>
    </dgm:pt>
    <dgm:pt modelId="{6463AC44-E70D-4313-9F84-ED2E74CFFAB9}" type="pres">
      <dgm:prSet presAssocID="{47AAF1EF-9E47-4569-BAFE-02E9DA4445AE}" presName="sibTrans" presStyleLbl="sibTrans1D1" presStyleIdx="4" presStyleCnt="5"/>
      <dgm:spPr/>
    </dgm:pt>
    <dgm:pt modelId="{1DA77804-5500-44B6-AA07-AABF4D828CBC}" type="pres">
      <dgm:prSet presAssocID="{47AAF1EF-9E47-4569-BAFE-02E9DA4445AE}" presName="connectorText" presStyleLbl="sibTrans1D1" presStyleIdx="4" presStyleCnt="5"/>
      <dgm:spPr/>
    </dgm:pt>
    <dgm:pt modelId="{EA19F5C0-2EAD-4216-95F5-3FF15490F8AF}" type="pres">
      <dgm:prSet presAssocID="{E3E90EA7-070E-4967-8AB9-C1EEFA9FC0BA}" presName="node" presStyleLbl="node1" presStyleIdx="5" presStyleCnt="6">
        <dgm:presLayoutVars>
          <dgm:bulletEnabled val="1"/>
        </dgm:presLayoutVars>
      </dgm:prSet>
      <dgm:spPr/>
    </dgm:pt>
  </dgm:ptLst>
  <dgm:cxnLst>
    <dgm:cxn modelId="{D5AD9308-03BD-4714-8E48-E59A244D4935}" type="presOf" srcId="{44091793-38D4-4BA3-A541-E30583F38D50}" destId="{97E9304B-2A4F-498C-8F43-C7D971E2C8D1}" srcOrd="1" destOrd="0" presId="urn:microsoft.com/office/officeart/2016/7/layout/RepeatingBendingProcessNew"/>
    <dgm:cxn modelId="{2431ED0D-6B59-40DC-B804-A0785B2BAC66}" type="presOf" srcId="{E3E90EA7-070E-4967-8AB9-C1EEFA9FC0BA}" destId="{EA19F5C0-2EAD-4216-95F5-3FF15490F8AF}" srcOrd="0" destOrd="0" presId="urn:microsoft.com/office/officeart/2016/7/layout/RepeatingBendingProcessNew"/>
    <dgm:cxn modelId="{5C66B72E-E290-4295-A924-D417AB41C238}" type="presOf" srcId="{47AAF1EF-9E47-4569-BAFE-02E9DA4445AE}" destId="{6463AC44-E70D-4313-9F84-ED2E74CFFAB9}" srcOrd="0" destOrd="0" presId="urn:microsoft.com/office/officeart/2016/7/layout/RepeatingBendingProcessNew"/>
    <dgm:cxn modelId="{ED492E32-8F37-4702-BFD0-3C268799AAD5}" srcId="{77F46484-32B3-4D90-B932-525E40220BFA}" destId="{A94F5AB9-DFD8-4F8C-9575-6176635ABDDC}" srcOrd="4" destOrd="0" parTransId="{F1C06370-670D-45A7-B06B-E6E0D576BC18}" sibTransId="{47AAF1EF-9E47-4569-BAFE-02E9DA4445AE}"/>
    <dgm:cxn modelId="{ADA42867-1F42-4572-BB6F-625224E9A41B}" type="presOf" srcId="{A94F5AB9-DFD8-4F8C-9575-6176635ABDDC}" destId="{641532E1-694D-4D06-BF7B-4AE5B4BA072D}" srcOrd="0" destOrd="0" presId="urn:microsoft.com/office/officeart/2016/7/layout/RepeatingBendingProcessNew"/>
    <dgm:cxn modelId="{27638249-FCB3-4B03-8F02-C68EFA18755E}" srcId="{77F46484-32B3-4D90-B932-525E40220BFA}" destId="{87CB6563-2A4B-4621-9670-10F903C9E90B}" srcOrd="2" destOrd="0" parTransId="{C6928ADA-E049-4881-B8BD-001F20F75A59}" sibTransId="{A23AB2F4-8060-48EC-9A43-366B5D2B0651}"/>
    <dgm:cxn modelId="{C1440C6B-0262-4711-AF11-571DA843B114}" type="presOf" srcId="{47AAF1EF-9E47-4569-BAFE-02E9DA4445AE}" destId="{1DA77804-5500-44B6-AA07-AABF4D828CBC}" srcOrd="1" destOrd="0" presId="urn:microsoft.com/office/officeart/2016/7/layout/RepeatingBendingProcessNew"/>
    <dgm:cxn modelId="{29CA7653-FA97-4BD7-A118-9FA45F7F4702}" type="presOf" srcId="{B51DC09F-7D8B-4316-B61F-CDBD402D5994}" destId="{B198D706-4D75-479E-93DF-99CD555C6FC7}" srcOrd="0" destOrd="0" presId="urn:microsoft.com/office/officeart/2016/7/layout/RepeatingBendingProcessNew"/>
    <dgm:cxn modelId="{995AF179-7AE0-4BBA-97BB-D0449E717017}" type="presOf" srcId="{971CDEFC-133E-4A83-BCA6-1B2303C37270}" destId="{D4ACDCC2-6A9C-4CF5-8575-9F817F633384}" srcOrd="0" destOrd="0" presId="urn:microsoft.com/office/officeart/2016/7/layout/RepeatingBendingProcessNew"/>
    <dgm:cxn modelId="{0D77917C-B956-410D-8CD5-4CB993C62C45}" type="presOf" srcId="{66C3282A-98E2-4C40-9B05-7EC8333B5219}" destId="{811FB70A-68B1-4607-92D8-581B6541C11D}" srcOrd="0" destOrd="0" presId="urn:microsoft.com/office/officeart/2016/7/layout/RepeatingBendingProcessNew"/>
    <dgm:cxn modelId="{F6F88D92-9A6B-4A07-B4CE-0FEDBEE1A4EE}" type="presOf" srcId="{912F5229-80E6-4152-B75B-72BF210A66E1}" destId="{7CD67192-7367-4A9E-B3E0-8607B67BAB16}" srcOrd="0" destOrd="0" presId="urn:microsoft.com/office/officeart/2016/7/layout/RepeatingBendingProcessNew"/>
    <dgm:cxn modelId="{3E13F39B-C7E4-44D3-B514-8D65051EA545}" srcId="{77F46484-32B3-4D90-B932-525E40220BFA}" destId="{971CDEFC-133E-4A83-BCA6-1B2303C37270}" srcOrd="1" destOrd="0" parTransId="{02FC80F7-D30D-447D-8AAA-F424BA129B0E}" sibTransId="{66C3282A-98E2-4C40-9B05-7EC8333B5219}"/>
    <dgm:cxn modelId="{12435AA6-1DF6-4D7A-89C3-A8E20965D892}" srcId="{77F46484-32B3-4D90-B932-525E40220BFA}" destId="{3E7CF92C-8EFC-4C4E-A95B-21BD6E16E8E3}" srcOrd="0" destOrd="0" parTransId="{0D888A8E-5C53-44FB-8D49-4CC9DE156064}" sibTransId="{B51DC09F-7D8B-4316-B61F-CDBD402D5994}"/>
    <dgm:cxn modelId="{C197E9BE-50EB-4679-A314-7F5D4B4C580E}" type="presOf" srcId="{44091793-38D4-4BA3-A541-E30583F38D50}" destId="{D42F01A6-5D10-4119-BCB5-4A32126A91FC}" srcOrd="0" destOrd="0" presId="urn:microsoft.com/office/officeart/2016/7/layout/RepeatingBendingProcessNew"/>
    <dgm:cxn modelId="{C66C7EC3-1D09-4409-A2EE-ABAB9A246DEA}" type="presOf" srcId="{A23AB2F4-8060-48EC-9A43-366B5D2B0651}" destId="{4E96B229-7FDF-4B2D-B51A-97335C28E3E6}" srcOrd="0" destOrd="0" presId="urn:microsoft.com/office/officeart/2016/7/layout/RepeatingBendingProcessNew"/>
    <dgm:cxn modelId="{7E7D1CC6-14B5-48E3-A00D-1DC48A3187AD}" type="presOf" srcId="{3E7CF92C-8EFC-4C4E-A95B-21BD6E16E8E3}" destId="{831BE69A-D76D-4C0F-A8B5-7F549835F628}" srcOrd="0" destOrd="0" presId="urn:microsoft.com/office/officeart/2016/7/layout/RepeatingBendingProcessNew"/>
    <dgm:cxn modelId="{427C5CCF-A58E-4924-B775-1A081EAAF812}" type="presOf" srcId="{B51DC09F-7D8B-4316-B61F-CDBD402D5994}" destId="{43B62E73-28FC-496E-92A4-0397B2FF44C4}" srcOrd="1" destOrd="0" presId="urn:microsoft.com/office/officeart/2016/7/layout/RepeatingBendingProcessNew"/>
    <dgm:cxn modelId="{4B181BDE-CA3E-4E67-B002-75B10997A91D}" type="presOf" srcId="{77F46484-32B3-4D90-B932-525E40220BFA}" destId="{DECB80AC-ACAC-41A9-9C21-68B5FE75A131}" srcOrd="0" destOrd="0" presId="urn:microsoft.com/office/officeart/2016/7/layout/RepeatingBendingProcessNew"/>
    <dgm:cxn modelId="{822225E4-93D8-4F18-B72F-8D71E3F27E34}" type="presOf" srcId="{A23AB2F4-8060-48EC-9A43-366B5D2B0651}" destId="{DCD4A846-F25D-4CCE-AC3E-1898B6C35288}" srcOrd="1" destOrd="0" presId="urn:microsoft.com/office/officeart/2016/7/layout/RepeatingBendingProcessNew"/>
    <dgm:cxn modelId="{F70FCDE5-BD68-4FBC-AB09-FF7C17C40A92}" srcId="{77F46484-32B3-4D90-B932-525E40220BFA}" destId="{912F5229-80E6-4152-B75B-72BF210A66E1}" srcOrd="3" destOrd="0" parTransId="{881CFF86-C86B-4903-B7E3-CB2039D53788}" sibTransId="{44091793-38D4-4BA3-A541-E30583F38D50}"/>
    <dgm:cxn modelId="{2B356DE6-8F92-4C54-AF5D-E969E6A510D6}" type="presOf" srcId="{66C3282A-98E2-4C40-9B05-7EC8333B5219}" destId="{B2BE49E2-9A1A-4BE0-B00B-34B01839F29A}" srcOrd="1" destOrd="0" presId="urn:microsoft.com/office/officeart/2016/7/layout/RepeatingBendingProcessNew"/>
    <dgm:cxn modelId="{5948AAE9-DC6C-4ECB-A6E6-2A8CC5315095}" srcId="{77F46484-32B3-4D90-B932-525E40220BFA}" destId="{E3E90EA7-070E-4967-8AB9-C1EEFA9FC0BA}" srcOrd="5" destOrd="0" parTransId="{310DEC46-8CB3-49EF-AC10-95F9C5792874}" sibTransId="{489D2922-08B9-4A90-A1CC-CAC20A011B99}"/>
    <dgm:cxn modelId="{F29904F1-6274-4DB1-8A37-44EFED6AB618}" type="presOf" srcId="{87CB6563-2A4B-4621-9670-10F903C9E90B}" destId="{2CD01D5A-8EFC-4BD2-8682-81E4CC3419BC}" srcOrd="0" destOrd="0" presId="urn:microsoft.com/office/officeart/2016/7/layout/RepeatingBendingProcessNew"/>
    <dgm:cxn modelId="{F17B72A9-4804-483D-87F5-ACA58BF38472}" type="presParOf" srcId="{DECB80AC-ACAC-41A9-9C21-68B5FE75A131}" destId="{831BE69A-D76D-4C0F-A8B5-7F549835F628}" srcOrd="0" destOrd="0" presId="urn:microsoft.com/office/officeart/2016/7/layout/RepeatingBendingProcessNew"/>
    <dgm:cxn modelId="{15126674-3632-4BC6-9269-1F8639504EA5}" type="presParOf" srcId="{DECB80AC-ACAC-41A9-9C21-68B5FE75A131}" destId="{B198D706-4D75-479E-93DF-99CD555C6FC7}" srcOrd="1" destOrd="0" presId="urn:microsoft.com/office/officeart/2016/7/layout/RepeatingBendingProcessNew"/>
    <dgm:cxn modelId="{AC5CCF22-B5CC-43FC-A796-117F819C7232}" type="presParOf" srcId="{B198D706-4D75-479E-93DF-99CD555C6FC7}" destId="{43B62E73-28FC-496E-92A4-0397B2FF44C4}" srcOrd="0" destOrd="0" presId="urn:microsoft.com/office/officeart/2016/7/layout/RepeatingBendingProcessNew"/>
    <dgm:cxn modelId="{1F82C5D3-A891-4C35-A240-0067CD5423E0}" type="presParOf" srcId="{DECB80AC-ACAC-41A9-9C21-68B5FE75A131}" destId="{D4ACDCC2-6A9C-4CF5-8575-9F817F633384}" srcOrd="2" destOrd="0" presId="urn:microsoft.com/office/officeart/2016/7/layout/RepeatingBendingProcessNew"/>
    <dgm:cxn modelId="{67E1BC33-8156-497D-B147-DB228A1F9E39}" type="presParOf" srcId="{DECB80AC-ACAC-41A9-9C21-68B5FE75A131}" destId="{811FB70A-68B1-4607-92D8-581B6541C11D}" srcOrd="3" destOrd="0" presId="urn:microsoft.com/office/officeart/2016/7/layout/RepeatingBendingProcessNew"/>
    <dgm:cxn modelId="{6678926F-39DC-4170-8668-0AC7E88DB48F}" type="presParOf" srcId="{811FB70A-68B1-4607-92D8-581B6541C11D}" destId="{B2BE49E2-9A1A-4BE0-B00B-34B01839F29A}" srcOrd="0" destOrd="0" presId="urn:microsoft.com/office/officeart/2016/7/layout/RepeatingBendingProcessNew"/>
    <dgm:cxn modelId="{4A8B4F17-3464-4F2D-8059-160C6F4E4153}" type="presParOf" srcId="{DECB80AC-ACAC-41A9-9C21-68B5FE75A131}" destId="{2CD01D5A-8EFC-4BD2-8682-81E4CC3419BC}" srcOrd="4" destOrd="0" presId="urn:microsoft.com/office/officeart/2016/7/layout/RepeatingBendingProcessNew"/>
    <dgm:cxn modelId="{C803E94B-9181-4BE5-881F-73631F570E68}" type="presParOf" srcId="{DECB80AC-ACAC-41A9-9C21-68B5FE75A131}" destId="{4E96B229-7FDF-4B2D-B51A-97335C28E3E6}" srcOrd="5" destOrd="0" presId="urn:microsoft.com/office/officeart/2016/7/layout/RepeatingBendingProcessNew"/>
    <dgm:cxn modelId="{9728E489-EDF1-45E1-A28B-AC798EC8F73B}" type="presParOf" srcId="{4E96B229-7FDF-4B2D-B51A-97335C28E3E6}" destId="{DCD4A846-F25D-4CCE-AC3E-1898B6C35288}" srcOrd="0" destOrd="0" presId="urn:microsoft.com/office/officeart/2016/7/layout/RepeatingBendingProcessNew"/>
    <dgm:cxn modelId="{EFD13F5A-EE02-4ED1-B228-936233FCE6A0}" type="presParOf" srcId="{DECB80AC-ACAC-41A9-9C21-68B5FE75A131}" destId="{7CD67192-7367-4A9E-B3E0-8607B67BAB16}" srcOrd="6" destOrd="0" presId="urn:microsoft.com/office/officeart/2016/7/layout/RepeatingBendingProcessNew"/>
    <dgm:cxn modelId="{8A3BFD7A-5D9C-46F1-8B51-0CA102E93896}" type="presParOf" srcId="{DECB80AC-ACAC-41A9-9C21-68B5FE75A131}" destId="{D42F01A6-5D10-4119-BCB5-4A32126A91FC}" srcOrd="7" destOrd="0" presId="urn:microsoft.com/office/officeart/2016/7/layout/RepeatingBendingProcessNew"/>
    <dgm:cxn modelId="{90A2D86D-4B69-464F-A412-4717AFFA4DC8}" type="presParOf" srcId="{D42F01A6-5D10-4119-BCB5-4A32126A91FC}" destId="{97E9304B-2A4F-498C-8F43-C7D971E2C8D1}" srcOrd="0" destOrd="0" presId="urn:microsoft.com/office/officeart/2016/7/layout/RepeatingBendingProcessNew"/>
    <dgm:cxn modelId="{597EF4B9-32FD-4884-8098-698B37D7EF9D}" type="presParOf" srcId="{DECB80AC-ACAC-41A9-9C21-68B5FE75A131}" destId="{641532E1-694D-4D06-BF7B-4AE5B4BA072D}" srcOrd="8" destOrd="0" presId="urn:microsoft.com/office/officeart/2016/7/layout/RepeatingBendingProcessNew"/>
    <dgm:cxn modelId="{5B68C29C-A3F2-492A-AAF3-E7B7FF379FB3}" type="presParOf" srcId="{DECB80AC-ACAC-41A9-9C21-68B5FE75A131}" destId="{6463AC44-E70D-4313-9F84-ED2E74CFFAB9}" srcOrd="9" destOrd="0" presId="urn:microsoft.com/office/officeart/2016/7/layout/RepeatingBendingProcessNew"/>
    <dgm:cxn modelId="{726FC3DA-5E47-4408-A117-FFB3B465727F}" type="presParOf" srcId="{6463AC44-E70D-4313-9F84-ED2E74CFFAB9}" destId="{1DA77804-5500-44B6-AA07-AABF4D828CBC}" srcOrd="0" destOrd="0" presId="urn:microsoft.com/office/officeart/2016/7/layout/RepeatingBendingProcessNew"/>
    <dgm:cxn modelId="{B82BEA67-19C4-482D-971F-E0599B0EE654}" type="presParOf" srcId="{DECB80AC-ACAC-41A9-9C21-68B5FE75A131}" destId="{EA19F5C0-2EAD-4216-95F5-3FF15490F8AF}"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E6698-25D8-491C-9BFF-00D9E0420461}">
      <dsp:nvSpPr>
        <dsp:cNvPr id="0" name=""/>
        <dsp:cNvSpPr/>
      </dsp:nvSpPr>
      <dsp:spPr>
        <a:xfrm>
          <a:off x="0" y="0"/>
          <a:ext cx="4689030" cy="1002982"/>
        </a:xfrm>
        <a:prstGeom prst="roundRect">
          <a:avLst>
            <a:gd name="adj" fmla="val 10000"/>
          </a:avLst>
        </a:prstGeom>
        <a:gradFill rotWithShape="0">
          <a:gsLst>
            <a:gs pos="0">
              <a:schemeClr val="accent6">
                <a:shade val="80000"/>
                <a:hueOff val="0"/>
                <a:satOff val="0"/>
                <a:lumOff val="0"/>
                <a:alphaOff val="0"/>
                <a:lumMod val="110000"/>
                <a:satMod val="105000"/>
                <a:tint val="67000"/>
              </a:schemeClr>
            </a:gs>
            <a:gs pos="50000">
              <a:schemeClr val="accent6">
                <a:shade val="80000"/>
                <a:hueOff val="0"/>
                <a:satOff val="0"/>
                <a:lumOff val="0"/>
                <a:alphaOff val="0"/>
                <a:lumMod val="105000"/>
                <a:satMod val="103000"/>
                <a:tint val="73000"/>
              </a:schemeClr>
            </a:gs>
            <a:gs pos="100000">
              <a:schemeClr val="accent6">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Annual Report</a:t>
          </a:r>
        </a:p>
        <a:p>
          <a:pPr marL="171450" lvl="1" indent="-171450" algn="l" defTabSz="711200">
            <a:lnSpc>
              <a:spcPct val="90000"/>
            </a:lnSpc>
            <a:spcBef>
              <a:spcPct val="0"/>
            </a:spcBef>
            <a:spcAft>
              <a:spcPct val="15000"/>
            </a:spcAft>
            <a:buChar char="•"/>
          </a:pPr>
          <a:r>
            <a:rPr lang="en-US" sz="1600" kern="1200"/>
            <a:t>Recertification of continuing students</a:t>
          </a:r>
        </a:p>
      </dsp:txBody>
      <dsp:txXfrm>
        <a:off x="29376" y="29376"/>
        <a:ext cx="3489385" cy="944230"/>
      </dsp:txXfrm>
    </dsp:sp>
    <dsp:sp modelId="{1579D7A7-9CD1-41D8-A595-D9221B523550}">
      <dsp:nvSpPr>
        <dsp:cNvPr id="0" name=""/>
        <dsp:cNvSpPr/>
      </dsp:nvSpPr>
      <dsp:spPr>
        <a:xfrm>
          <a:off x="350154" y="1142285"/>
          <a:ext cx="4689030" cy="1002982"/>
        </a:xfrm>
        <a:prstGeom prst="roundRect">
          <a:avLst>
            <a:gd name="adj" fmla="val 10000"/>
          </a:avLst>
        </a:prstGeom>
        <a:gradFill rotWithShape="0">
          <a:gsLst>
            <a:gs pos="0">
              <a:schemeClr val="accent6">
                <a:shade val="80000"/>
                <a:hueOff val="80320"/>
                <a:satOff val="-3227"/>
                <a:lumOff val="6907"/>
                <a:alphaOff val="0"/>
                <a:lumMod val="110000"/>
                <a:satMod val="105000"/>
                <a:tint val="67000"/>
              </a:schemeClr>
            </a:gs>
            <a:gs pos="50000">
              <a:schemeClr val="accent6">
                <a:shade val="80000"/>
                <a:hueOff val="80320"/>
                <a:satOff val="-3227"/>
                <a:lumOff val="6907"/>
                <a:alphaOff val="0"/>
                <a:lumMod val="105000"/>
                <a:satMod val="103000"/>
                <a:tint val="73000"/>
              </a:schemeClr>
            </a:gs>
            <a:gs pos="100000">
              <a:schemeClr val="accent6">
                <a:shade val="80000"/>
                <a:hueOff val="80320"/>
                <a:satOff val="-3227"/>
                <a:lumOff val="690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Export/Import 3</a:t>
          </a:r>
        </a:p>
      </dsp:txBody>
      <dsp:txXfrm>
        <a:off x="379530" y="1171661"/>
        <a:ext cx="3628184" cy="944230"/>
      </dsp:txXfrm>
    </dsp:sp>
    <dsp:sp modelId="{7E15D20B-E376-409B-A7A1-BE36CB21844A}">
      <dsp:nvSpPr>
        <dsp:cNvPr id="0" name=""/>
        <dsp:cNvSpPr/>
      </dsp:nvSpPr>
      <dsp:spPr>
        <a:xfrm>
          <a:off x="700309" y="2284571"/>
          <a:ext cx="4689030" cy="1002982"/>
        </a:xfrm>
        <a:prstGeom prst="roundRect">
          <a:avLst>
            <a:gd name="adj" fmla="val 10000"/>
          </a:avLst>
        </a:prstGeom>
        <a:gradFill rotWithShape="0">
          <a:gsLst>
            <a:gs pos="0">
              <a:schemeClr val="accent6">
                <a:shade val="80000"/>
                <a:hueOff val="160640"/>
                <a:satOff val="-6455"/>
                <a:lumOff val="13814"/>
                <a:alphaOff val="0"/>
                <a:lumMod val="110000"/>
                <a:satMod val="105000"/>
                <a:tint val="67000"/>
              </a:schemeClr>
            </a:gs>
            <a:gs pos="50000">
              <a:schemeClr val="accent6">
                <a:shade val="80000"/>
                <a:hueOff val="160640"/>
                <a:satOff val="-6455"/>
                <a:lumOff val="13814"/>
                <a:alphaOff val="0"/>
                <a:lumMod val="105000"/>
                <a:satMod val="103000"/>
                <a:tint val="73000"/>
              </a:schemeClr>
            </a:gs>
            <a:gs pos="100000">
              <a:schemeClr val="accent6">
                <a:shade val="80000"/>
                <a:hueOff val="160640"/>
                <a:satOff val="-6455"/>
                <a:lumOff val="138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Participation Fees</a:t>
          </a:r>
        </a:p>
      </dsp:txBody>
      <dsp:txXfrm>
        <a:off x="729685" y="2313947"/>
        <a:ext cx="3628185" cy="944230"/>
      </dsp:txXfrm>
    </dsp:sp>
    <dsp:sp modelId="{655586F9-A9C1-49A0-AD04-BACFA9D046A7}">
      <dsp:nvSpPr>
        <dsp:cNvPr id="0" name=""/>
        <dsp:cNvSpPr/>
      </dsp:nvSpPr>
      <dsp:spPr>
        <a:xfrm>
          <a:off x="1050464" y="3426856"/>
          <a:ext cx="4689030" cy="1002982"/>
        </a:xfrm>
        <a:prstGeom prst="roundRect">
          <a:avLst>
            <a:gd name="adj" fmla="val 10000"/>
          </a:avLst>
        </a:prstGeom>
        <a:gradFill rotWithShape="0">
          <a:gsLst>
            <a:gs pos="0">
              <a:schemeClr val="accent6">
                <a:shade val="80000"/>
                <a:hueOff val="240960"/>
                <a:satOff val="-9682"/>
                <a:lumOff val="20721"/>
                <a:alphaOff val="0"/>
                <a:lumMod val="110000"/>
                <a:satMod val="105000"/>
                <a:tint val="67000"/>
              </a:schemeClr>
            </a:gs>
            <a:gs pos="50000">
              <a:schemeClr val="accent6">
                <a:shade val="80000"/>
                <a:hueOff val="240960"/>
                <a:satOff val="-9682"/>
                <a:lumOff val="20721"/>
                <a:alphaOff val="0"/>
                <a:lumMod val="105000"/>
                <a:satMod val="103000"/>
                <a:tint val="73000"/>
              </a:schemeClr>
            </a:gs>
            <a:gs pos="100000">
              <a:schemeClr val="accent6">
                <a:shade val="80000"/>
                <a:hueOff val="240960"/>
                <a:satOff val="-9682"/>
                <a:lumOff val="2072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Balance Sheet</a:t>
          </a:r>
        </a:p>
      </dsp:txBody>
      <dsp:txXfrm>
        <a:off x="1079840" y="3456232"/>
        <a:ext cx="3628184" cy="944230"/>
      </dsp:txXfrm>
    </dsp:sp>
    <dsp:sp modelId="{8362B620-CD8E-4803-9DAD-5D75B085A5D1}">
      <dsp:nvSpPr>
        <dsp:cNvPr id="0" name=""/>
        <dsp:cNvSpPr/>
      </dsp:nvSpPr>
      <dsp:spPr>
        <a:xfrm>
          <a:off x="1400619" y="4569142"/>
          <a:ext cx="4689030" cy="1002982"/>
        </a:xfrm>
        <a:prstGeom prst="roundRect">
          <a:avLst>
            <a:gd name="adj" fmla="val 10000"/>
          </a:avLst>
        </a:prstGeom>
        <a:gradFill rotWithShape="0">
          <a:gsLst>
            <a:gs pos="0">
              <a:schemeClr val="accent6">
                <a:shade val="80000"/>
                <a:hueOff val="321280"/>
                <a:satOff val="-12909"/>
                <a:lumOff val="27628"/>
                <a:alphaOff val="0"/>
                <a:lumMod val="110000"/>
                <a:satMod val="105000"/>
                <a:tint val="67000"/>
              </a:schemeClr>
            </a:gs>
            <a:gs pos="50000">
              <a:schemeClr val="accent6">
                <a:shade val="80000"/>
                <a:hueOff val="321280"/>
                <a:satOff val="-12909"/>
                <a:lumOff val="27628"/>
                <a:alphaOff val="0"/>
                <a:lumMod val="105000"/>
                <a:satMod val="103000"/>
                <a:tint val="73000"/>
              </a:schemeClr>
            </a:gs>
            <a:gs pos="100000">
              <a:schemeClr val="accent6">
                <a:shade val="80000"/>
                <a:hueOff val="321280"/>
                <a:satOff val="-12909"/>
                <a:lumOff val="27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TE Import Audit</a:t>
          </a:r>
        </a:p>
      </dsp:txBody>
      <dsp:txXfrm>
        <a:off x="1429995" y="4598518"/>
        <a:ext cx="3628184" cy="944230"/>
      </dsp:txXfrm>
    </dsp:sp>
    <dsp:sp modelId="{391FF532-0A16-41C9-9997-8292E4FDB889}">
      <dsp:nvSpPr>
        <dsp:cNvPr id="0" name=""/>
        <dsp:cNvSpPr/>
      </dsp:nvSpPr>
      <dsp:spPr>
        <a:xfrm>
          <a:off x="4037091" y="732734"/>
          <a:ext cx="651938" cy="651938"/>
        </a:xfrm>
        <a:prstGeom prst="downArrow">
          <a:avLst>
            <a:gd name="adj1" fmla="val 55000"/>
            <a:gd name="adj2" fmla="val 45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4183777" y="732734"/>
        <a:ext cx="358566" cy="490583"/>
      </dsp:txXfrm>
    </dsp:sp>
    <dsp:sp modelId="{FB1E7276-DE5D-4812-92D1-ADC0B1F8DE79}">
      <dsp:nvSpPr>
        <dsp:cNvPr id="0" name=""/>
        <dsp:cNvSpPr/>
      </dsp:nvSpPr>
      <dsp:spPr>
        <a:xfrm>
          <a:off x="4387246" y="1875020"/>
          <a:ext cx="651938" cy="651938"/>
        </a:xfrm>
        <a:prstGeom prst="downArrow">
          <a:avLst>
            <a:gd name="adj1" fmla="val 55000"/>
            <a:gd name="adj2" fmla="val 45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4533932" y="1875020"/>
        <a:ext cx="358566" cy="490583"/>
      </dsp:txXfrm>
    </dsp:sp>
    <dsp:sp modelId="{C34B1118-2EDE-4DD0-82C5-5B963064B1AD}">
      <dsp:nvSpPr>
        <dsp:cNvPr id="0" name=""/>
        <dsp:cNvSpPr/>
      </dsp:nvSpPr>
      <dsp:spPr>
        <a:xfrm>
          <a:off x="4737401" y="3000589"/>
          <a:ext cx="651938" cy="651938"/>
        </a:xfrm>
        <a:prstGeom prst="downArrow">
          <a:avLst>
            <a:gd name="adj1" fmla="val 55000"/>
            <a:gd name="adj2" fmla="val 45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4884087" y="3000589"/>
        <a:ext cx="358566" cy="490583"/>
      </dsp:txXfrm>
    </dsp:sp>
    <dsp:sp modelId="{12688D7B-26CC-4B9C-8110-E7E4D71FEA56}">
      <dsp:nvSpPr>
        <dsp:cNvPr id="0" name=""/>
        <dsp:cNvSpPr/>
      </dsp:nvSpPr>
      <dsp:spPr>
        <a:xfrm>
          <a:off x="5087556" y="4154019"/>
          <a:ext cx="651938" cy="651938"/>
        </a:xfrm>
        <a:prstGeom prst="downArrow">
          <a:avLst>
            <a:gd name="adj1" fmla="val 55000"/>
            <a:gd name="adj2" fmla="val 45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5234242" y="4154019"/>
        <a:ext cx="358566" cy="4905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F9F3A-843B-47D1-9B3C-A38985635474}">
      <dsp:nvSpPr>
        <dsp:cNvPr id="0" name=""/>
        <dsp:cNvSpPr/>
      </dsp:nvSpPr>
      <dsp:spPr>
        <a:xfrm>
          <a:off x="1903" y="1030530"/>
          <a:ext cx="2925886" cy="3511063"/>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89013" tIns="0" rIns="289013" bIns="330200" numCol="1" spcCol="1270" anchor="t" anchorCtr="0">
          <a:noAutofit/>
        </a:bodyPr>
        <a:lstStyle/>
        <a:p>
          <a:pPr marL="0" lvl="0" indent="0" algn="l" defTabSz="622300">
            <a:lnSpc>
              <a:spcPct val="90000"/>
            </a:lnSpc>
            <a:spcBef>
              <a:spcPct val="0"/>
            </a:spcBef>
            <a:spcAft>
              <a:spcPct val="35000"/>
            </a:spcAft>
            <a:buNone/>
          </a:pPr>
          <a:r>
            <a:rPr lang="en-US" sz="1400" kern="1200"/>
            <a:t>Email notifications launch when valid parent and student emails are present</a:t>
          </a:r>
        </a:p>
      </dsp:txBody>
      <dsp:txXfrm>
        <a:off x="1903" y="2434956"/>
        <a:ext cx="2925886" cy="2106638"/>
      </dsp:txXfrm>
    </dsp:sp>
    <dsp:sp modelId="{98E2414E-22FB-4CAC-A470-B5DDE8B23D88}">
      <dsp:nvSpPr>
        <dsp:cNvPr id="0" name=""/>
        <dsp:cNvSpPr/>
      </dsp:nvSpPr>
      <dsp:spPr>
        <a:xfrm>
          <a:off x="1903" y="1030530"/>
          <a:ext cx="2925886" cy="1404425"/>
        </a:xfrm>
        <a:prstGeom prst="rect">
          <a:avLst/>
        </a:prstGeom>
        <a:noFill/>
        <a:ln w="6350" cap="flat" cmpd="sng" algn="ctr">
          <a:noFill/>
          <a:prstDash val="solid"/>
          <a:miter lim="800000"/>
        </a:ln>
        <a:effectLst/>
        <a:sp3d/>
      </dsp:spPr>
      <dsp:style>
        <a:lnRef idx="1">
          <a:scrgbClr r="0" g="0" b="0"/>
        </a:lnRef>
        <a:fillRef idx="2">
          <a:scrgbClr r="0" g="0" b="0"/>
        </a:fillRef>
        <a:effectRef idx="1">
          <a:scrgbClr r="0" g="0" b="0"/>
        </a:effectRef>
        <a:fontRef idx="minor">
          <a:schemeClr val="dk1"/>
        </a:fontRef>
      </dsp:style>
      <dsp:txBody>
        <a:bodyPr spcFirstLastPara="0" vert="horz" wrap="square" lIns="289013" tIns="165100" rIns="289013"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1903" y="1030530"/>
        <a:ext cx="2925886" cy="1404425"/>
      </dsp:txXfrm>
    </dsp:sp>
    <dsp:sp modelId="{ADAAC71A-54D1-492E-8028-B3E3E8A6F07D}">
      <dsp:nvSpPr>
        <dsp:cNvPr id="0" name=""/>
        <dsp:cNvSpPr/>
      </dsp:nvSpPr>
      <dsp:spPr>
        <a:xfrm>
          <a:off x="3161860" y="1030530"/>
          <a:ext cx="2925886" cy="3511063"/>
        </a:xfrm>
        <a:prstGeom prst="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89013" tIns="0" rIns="289013" bIns="330200" numCol="1" spcCol="1270" anchor="t" anchorCtr="0">
          <a:noAutofit/>
        </a:bodyPr>
        <a:lstStyle/>
        <a:p>
          <a:pPr marL="0" lvl="0" indent="0" algn="l" defTabSz="622300">
            <a:lnSpc>
              <a:spcPct val="90000"/>
            </a:lnSpc>
            <a:spcBef>
              <a:spcPct val="0"/>
            </a:spcBef>
            <a:spcAft>
              <a:spcPct val="35000"/>
            </a:spcAft>
            <a:buNone/>
          </a:pPr>
          <a:r>
            <a:rPr lang="en-US" sz="1400" kern="1200" dirty="0"/>
            <a:t>The email informs the student and parent the Tuition Exchange application for re-certification recently submitted for TE award consideration.  The parent and student are directed to contact the Financial Aid Office at the school where the student is enrolled.</a:t>
          </a:r>
        </a:p>
      </dsp:txBody>
      <dsp:txXfrm>
        <a:off x="3161860" y="2434956"/>
        <a:ext cx="2925886" cy="2106638"/>
      </dsp:txXfrm>
    </dsp:sp>
    <dsp:sp modelId="{65512BD1-ED75-4CFA-9D9B-498F69B0405F}">
      <dsp:nvSpPr>
        <dsp:cNvPr id="0" name=""/>
        <dsp:cNvSpPr/>
      </dsp:nvSpPr>
      <dsp:spPr>
        <a:xfrm>
          <a:off x="3161860" y="1030530"/>
          <a:ext cx="2925886" cy="1404425"/>
        </a:xfrm>
        <a:prstGeom prst="rect">
          <a:avLst/>
        </a:prstGeom>
        <a:noFill/>
        <a:ln w="6350" cap="flat" cmpd="sng" algn="ctr">
          <a:noFill/>
          <a:prstDash val="solid"/>
          <a:miter lim="800000"/>
        </a:ln>
        <a:effectLst/>
        <a:sp3d/>
      </dsp:spPr>
      <dsp:style>
        <a:lnRef idx="1">
          <a:scrgbClr r="0" g="0" b="0"/>
        </a:lnRef>
        <a:fillRef idx="2">
          <a:scrgbClr r="0" g="0" b="0"/>
        </a:fillRef>
        <a:effectRef idx="1">
          <a:scrgbClr r="0" g="0" b="0"/>
        </a:effectRef>
        <a:fontRef idx="minor">
          <a:schemeClr val="dk1"/>
        </a:fontRef>
      </dsp:style>
      <dsp:txBody>
        <a:bodyPr spcFirstLastPara="0" vert="horz" wrap="square" lIns="289013" tIns="165100" rIns="289013"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161860" y="1030530"/>
        <a:ext cx="2925886" cy="14044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6D5AF-9761-4697-A105-4B6ACDD8E37A}">
      <dsp:nvSpPr>
        <dsp:cNvPr id="0" name=""/>
        <dsp:cNvSpPr/>
      </dsp:nvSpPr>
      <dsp:spPr>
        <a:xfrm>
          <a:off x="0" y="0"/>
          <a:ext cx="6089650" cy="0"/>
        </a:xfrm>
        <a:prstGeom prst="line">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40773E9-5BBE-405C-983E-73E373E4FA36}">
      <dsp:nvSpPr>
        <dsp:cNvPr id="0" name=""/>
        <dsp:cNvSpPr/>
      </dsp:nvSpPr>
      <dsp:spPr>
        <a:xfrm>
          <a:off x="0" y="0"/>
          <a:ext cx="6089650"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dirty="0"/>
            <a:t>Export Schools did their work by clicking the RECERTIFY Button on the Annual Report</a:t>
          </a:r>
        </a:p>
      </dsp:txBody>
      <dsp:txXfrm>
        <a:off x="0" y="0"/>
        <a:ext cx="6089650" cy="2786062"/>
      </dsp:txXfrm>
    </dsp:sp>
    <dsp:sp modelId="{E4330534-E5FC-4863-A61E-B66506D7879A}">
      <dsp:nvSpPr>
        <dsp:cNvPr id="0" name=""/>
        <dsp:cNvSpPr/>
      </dsp:nvSpPr>
      <dsp:spPr>
        <a:xfrm>
          <a:off x="0" y="2786062"/>
          <a:ext cx="6089650" cy="0"/>
        </a:xfrm>
        <a:prstGeom prst="line">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w="6350" cap="flat" cmpd="sng" algn="ctr">
          <a:solidFill>
            <a:schemeClr val="accent1">
              <a:shade val="80000"/>
              <a:hueOff val="349283"/>
              <a:satOff val="-6256"/>
              <a:lumOff val="2658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4A647C5-6B9C-4736-BEAA-13251E90CA8C}">
      <dsp:nvSpPr>
        <dsp:cNvPr id="0" name=""/>
        <dsp:cNvSpPr/>
      </dsp:nvSpPr>
      <dsp:spPr>
        <a:xfrm>
          <a:off x="0" y="2786062"/>
          <a:ext cx="6089650"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dirty="0"/>
            <a:t>Import Schools need to approve the individual student and update the record – see next slide</a:t>
          </a:r>
        </a:p>
      </dsp:txBody>
      <dsp:txXfrm>
        <a:off x="0" y="2786062"/>
        <a:ext cx="6089650" cy="27860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B30A2-67A9-474D-ADCE-AA234B59F3F8}">
      <dsp:nvSpPr>
        <dsp:cNvPr id="0" name=""/>
        <dsp:cNvSpPr/>
      </dsp:nvSpPr>
      <dsp:spPr>
        <a:xfrm>
          <a:off x="0" y="0"/>
          <a:ext cx="6269038" cy="0"/>
        </a:xfrm>
        <a:prstGeom prst="line">
          <a:avLst/>
        </a:prstGeom>
        <a:gradFill rotWithShape="0">
          <a:gsLst>
            <a:gs pos="0">
              <a:schemeClr val="accent3">
                <a:shade val="50000"/>
                <a:hueOff val="0"/>
                <a:satOff val="0"/>
                <a:lumOff val="0"/>
                <a:alphaOff val="0"/>
                <a:lumMod val="110000"/>
                <a:satMod val="105000"/>
                <a:tint val="67000"/>
              </a:schemeClr>
            </a:gs>
            <a:gs pos="50000">
              <a:schemeClr val="accent3">
                <a:shade val="50000"/>
                <a:hueOff val="0"/>
                <a:satOff val="0"/>
                <a:lumOff val="0"/>
                <a:alphaOff val="0"/>
                <a:lumMod val="105000"/>
                <a:satMod val="103000"/>
                <a:tint val="73000"/>
              </a:schemeClr>
            </a:gs>
            <a:gs pos="100000">
              <a:schemeClr val="accent3">
                <a:shade val="50000"/>
                <a:hueOff val="0"/>
                <a:satOff val="0"/>
                <a:lumOff val="0"/>
                <a:alphaOff val="0"/>
                <a:lumMod val="105000"/>
                <a:satMod val="109000"/>
                <a:tint val="81000"/>
              </a:schemeClr>
            </a:gs>
          </a:gsLst>
          <a:lin ang="5400000" scaled="0"/>
        </a:gradFill>
        <a:ln w="6350" cap="flat" cmpd="sng" algn="ctr">
          <a:solidFill>
            <a:schemeClr val="accent3">
              <a:shade val="5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885D050-BE7E-4D8B-B41D-E44F768147AF}">
      <dsp:nvSpPr>
        <dsp:cNvPr id="0" name=""/>
        <dsp:cNvSpPr/>
      </dsp:nvSpPr>
      <dsp:spPr>
        <a:xfrm>
          <a:off x="0" y="0"/>
          <a:ext cx="6269038"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If you have students in the status of recertify, you will receive an email reminder from </a:t>
          </a:r>
          <a:r>
            <a:rPr lang="en-US" sz="3000" kern="1200" dirty="0">
              <a:hlinkClick xmlns:r="http://schemas.openxmlformats.org/officeDocument/2006/relationships" r:id="rId1"/>
            </a:rPr>
            <a:t>INFO@tuitionexchange.org</a:t>
          </a:r>
          <a:r>
            <a:rPr lang="en-US" sz="3000" kern="1200" dirty="0"/>
            <a:t> </a:t>
          </a:r>
        </a:p>
      </dsp:txBody>
      <dsp:txXfrm>
        <a:off x="0" y="0"/>
        <a:ext cx="6269038" cy="2786062"/>
      </dsp:txXfrm>
    </dsp:sp>
    <dsp:sp modelId="{3A4CCE8D-4E89-4CD5-A5DE-2D5309CA6739}">
      <dsp:nvSpPr>
        <dsp:cNvPr id="0" name=""/>
        <dsp:cNvSpPr/>
      </dsp:nvSpPr>
      <dsp:spPr>
        <a:xfrm>
          <a:off x="0" y="2786062"/>
          <a:ext cx="6269038" cy="0"/>
        </a:xfrm>
        <a:prstGeom prst="line">
          <a:avLst/>
        </a:prstGeom>
        <a:gradFill rotWithShape="0">
          <a:gsLst>
            <a:gs pos="0">
              <a:schemeClr val="accent3">
                <a:shade val="50000"/>
                <a:hueOff val="0"/>
                <a:satOff val="0"/>
                <a:lumOff val="35962"/>
                <a:alphaOff val="0"/>
                <a:lumMod val="110000"/>
                <a:satMod val="105000"/>
                <a:tint val="67000"/>
              </a:schemeClr>
            </a:gs>
            <a:gs pos="50000">
              <a:schemeClr val="accent3">
                <a:shade val="50000"/>
                <a:hueOff val="0"/>
                <a:satOff val="0"/>
                <a:lumOff val="35962"/>
                <a:alphaOff val="0"/>
                <a:lumMod val="105000"/>
                <a:satMod val="103000"/>
                <a:tint val="73000"/>
              </a:schemeClr>
            </a:gs>
            <a:gs pos="100000">
              <a:schemeClr val="accent3">
                <a:shade val="50000"/>
                <a:hueOff val="0"/>
                <a:satOff val="0"/>
                <a:lumOff val="35962"/>
                <a:alphaOff val="0"/>
                <a:lumMod val="105000"/>
                <a:satMod val="109000"/>
                <a:tint val="81000"/>
              </a:schemeClr>
            </a:gs>
          </a:gsLst>
          <a:lin ang="5400000" scaled="0"/>
        </a:gradFill>
        <a:ln w="6350" cap="flat" cmpd="sng" algn="ctr">
          <a:solidFill>
            <a:schemeClr val="accent3">
              <a:shade val="50000"/>
              <a:hueOff val="0"/>
              <a:satOff val="0"/>
              <a:lumOff val="3596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7A746E2-61CA-4253-885D-536D61ED0B99}">
      <dsp:nvSpPr>
        <dsp:cNvPr id="0" name=""/>
        <dsp:cNvSpPr/>
      </dsp:nvSpPr>
      <dsp:spPr>
        <a:xfrm>
          <a:off x="0" y="2786062"/>
          <a:ext cx="6269038"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You have continuing students yet to be recertified for the following academic year.  Students can be recertified on the Annual Report located in the Liaison Portal located at </a:t>
          </a:r>
          <a:r>
            <a:rPr lang="en-US" sz="3000" u="sng" kern="1200">
              <a:hlinkClick xmlns:r="http://schemas.openxmlformats.org/officeDocument/2006/relationships" r:id="rId2"/>
            </a:rPr>
            <a:t>https://telo.tuitionexchange.org</a:t>
          </a:r>
          <a:r>
            <a:rPr lang="en-US" sz="3000" kern="1200"/>
            <a:t>.</a:t>
          </a:r>
        </a:p>
      </dsp:txBody>
      <dsp:txXfrm>
        <a:off x="0" y="2786062"/>
        <a:ext cx="6269038" cy="27860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CE5D0-6F79-4733-8A0B-C82D53BED110}">
      <dsp:nvSpPr>
        <dsp:cNvPr id="0" name=""/>
        <dsp:cNvSpPr/>
      </dsp:nvSpPr>
      <dsp:spPr>
        <a:xfrm>
          <a:off x="0" y="0"/>
          <a:ext cx="6269038"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6667AF2-53AC-4EE9-A8F7-6704B202374D}">
      <dsp:nvSpPr>
        <dsp:cNvPr id="0" name=""/>
        <dsp:cNvSpPr/>
      </dsp:nvSpPr>
      <dsp:spPr>
        <a:xfrm>
          <a:off x="0" y="0"/>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Every time you click Submit on your Annual Report a new Participation Fee Statement generates</a:t>
          </a:r>
        </a:p>
      </dsp:txBody>
      <dsp:txXfrm>
        <a:off x="0" y="0"/>
        <a:ext cx="6269038" cy="1393031"/>
      </dsp:txXfrm>
    </dsp:sp>
    <dsp:sp modelId="{4579F2C3-D3E0-48E5-B2F7-722EF5A27176}">
      <dsp:nvSpPr>
        <dsp:cNvPr id="0" name=""/>
        <dsp:cNvSpPr/>
      </dsp:nvSpPr>
      <dsp:spPr>
        <a:xfrm>
          <a:off x="0" y="1393031"/>
          <a:ext cx="6269038"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C573536-F6FD-4427-B63B-DF1A06451C71}">
      <dsp:nvSpPr>
        <dsp:cNvPr id="0" name=""/>
        <dsp:cNvSpPr/>
      </dsp:nvSpPr>
      <dsp:spPr>
        <a:xfrm>
          <a:off x="0" y="1393031"/>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Review your Participation Fee Statement carefully</a:t>
          </a:r>
        </a:p>
      </dsp:txBody>
      <dsp:txXfrm>
        <a:off x="0" y="1393031"/>
        <a:ext cx="6269038" cy="1393031"/>
      </dsp:txXfrm>
    </dsp:sp>
    <dsp:sp modelId="{5F52EB90-86D1-4FFD-8999-602B86AC71B0}">
      <dsp:nvSpPr>
        <dsp:cNvPr id="0" name=""/>
        <dsp:cNvSpPr/>
      </dsp:nvSpPr>
      <dsp:spPr>
        <a:xfrm>
          <a:off x="0" y="2786062"/>
          <a:ext cx="6269038"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45FAFC8-FDF6-4BA6-B01D-D97FAF5A39A5}">
      <dsp:nvSpPr>
        <dsp:cNvPr id="0" name=""/>
        <dsp:cNvSpPr/>
      </dsp:nvSpPr>
      <dsp:spPr>
        <a:xfrm>
          <a:off x="0" y="2786062"/>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If you owe – please remit payment upon receipt</a:t>
          </a:r>
        </a:p>
      </dsp:txBody>
      <dsp:txXfrm>
        <a:off x="0" y="2786062"/>
        <a:ext cx="6269038" cy="1393031"/>
      </dsp:txXfrm>
    </dsp:sp>
    <dsp:sp modelId="{D8C27474-44F7-40BF-A91E-AFC57C513F40}">
      <dsp:nvSpPr>
        <dsp:cNvPr id="0" name=""/>
        <dsp:cNvSpPr/>
      </dsp:nvSpPr>
      <dsp:spPr>
        <a:xfrm>
          <a:off x="0" y="4179093"/>
          <a:ext cx="6269038"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45D111F-A8FC-4F1C-9E01-161DB24B66C4}">
      <dsp:nvSpPr>
        <dsp:cNvPr id="0" name=""/>
        <dsp:cNvSpPr/>
      </dsp:nvSpPr>
      <dsp:spPr>
        <a:xfrm>
          <a:off x="0" y="4179093"/>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If you have a zero balance – THANK YOU!</a:t>
          </a:r>
        </a:p>
      </dsp:txBody>
      <dsp:txXfrm>
        <a:off x="0" y="4179093"/>
        <a:ext cx="6269038" cy="13930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29E37-E8E7-42DC-9E76-4A59B9C0D4FE}">
      <dsp:nvSpPr>
        <dsp:cNvPr id="0" name=""/>
        <dsp:cNvSpPr/>
      </dsp:nvSpPr>
      <dsp:spPr>
        <a:xfrm>
          <a:off x="0" y="54382"/>
          <a:ext cx="6269038" cy="175968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Your Balance Sheet helps you to understand your current program standing</a:t>
          </a:r>
        </a:p>
      </dsp:txBody>
      <dsp:txXfrm>
        <a:off x="85900" y="140282"/>
        <a:ext cx="6097238" cy="1587880"/>
      </dsp:txXfrm>
    </dsp:sp>
    <dsp:sp modelId="{9B07FFAA-CFFC-41FF-B729-0F41DC3F8A2B}">
      <dsp:nvSpPr>
        <dsp:cNvPr id="0" name=""/>
        <dsp:cNvSpPr/>
      </dsp:nvSpPr>
      <dsp:spPr>
        <a:xfrm>
          <a:off x="0" y="1906222"/>
          <a:ext cx="6269038" cy="175968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The Balance Sheet adjusts with each Annual Report modification</a:t>
          </a:r>
        </a:p>
      </dsp:txBody>
      <dsp:txXfrm>
        <a:off x="85900" y="1992122"/>
        <a:ext cx="6097238" cy="1587880"/>
      </dsp:txXfrm>
    </dsp:sp>
    <dsp:sp modelId="{B3C5EFF7-14C2-4C3B-91C9-9DBA27067204}">
      <dsp:nvSpPr>
        <dsp:cNvPr id="0" name=""/>
        <dsp:cNvSpPr/>
      </dsp:nvSpPr>
      <dsp:spPr>
        <a:xfrm>
          <a:off x="0" y="3758062"/>
          <a:ext cx="6269038" cy="175968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When you review your Annual Report it is important to review your Balance Sheet too</a:t>
          </a:r>
        </a:p>
      </dsp:txBody>
      <dsp:txXfrm>
        <a:off x="85900" y="3843962"/>
        <a:ext cx="6097238" cy="15878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E71FD-8856-42B2-8326-A653EAA7FBEE}">
      <dsp:nvSpPr>
        <dsp:cNvPr id="0" name=""/>
        <dsp:cNvSpPr/>
      </dsp:nvSpPr>
      <dsp:spPr>
        <a:xfrm>
          <a:off x="0" y="0"/>
          <a:ext cx="5328682" cy="1671637"/>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Available Seat Survey will email to the primary TELO next week</a:t>
          </a:r>
        </a:p>
        <a:p>
          <a:pPr marL="171450" lvl="1" indent="-171450" algn="l" defTabSz="711200">
            <a:lnSpc>
              <a:spcPct val="90000"/>
            </a:lnSpc>
            <a:spcBef>
              <a:spcPct val="0"/>
            </a:spcBef>
            <a:spcAft>
              <a:spcPct val="15000"/>
            </a:spcAft>
            <a:buChar char="•"/>
          </a:pPr>
          <a:r>
            <a:rPr lang="en-US" sz="1600" kern="1200"/>
            <a:t>Please follow the link emailed to you </a:t>
          </a:r>
        </a:p>
        <a:p>
          <a:pPr marL="171450" lvl="1" indent="-171450" algn="l" defTabSz="711200">
            <a:lnSpc>
              <a:spcPct val="90000"/>
            </a:lnSpc>
            <a:spcBef>
              <a:spcPct val="0"/>
            </a:spcBef>
            <a:spcAft>
              <a:spcPct val="15000"/>
            </a:spcAft>
            <a:buChar char="•"/>
          </a:pPr>
          <a:r>
            <a:rPr lang="en-US" sz="1600" kern="1200"/>
            <a:t>Can’t find it – send Janet an email for a new link</a:t>
          </a:r>
        </a:p>
      </dsp:txBody>
      <dsp:txXfrm>
        <a:off x="48961" y="48961"/>
        <a:ext cx="3524854" cy="1573715"/>
      </dsp:txXfrm>
    </dsp:sp>
    <dsp:sp modelId="{26F5E002-4C99-4FE8-8045-853EBF495AAC}">
      <dsp:nvSpPr>
        <dsp:cNvPr id="0" name=""/>
        <dsp:cNvSpPr/>
      </dsp:nvSpPr>
      <dsp:spPr>
        <a:xfrm>
          <a:off x="470177" y="1950243"/>
          <a:ext cx="5328682" cy="1671637"/>
        </a:xfrm>
        <a:prstGeom prst="roundRect">
          <a:avLst>
            <a:gd name="adj" fmla="val 10000"/>
          </a:avLst>
        </a:prstGeom>
        <a:gradFill rotWithShape="0">
          <a:gsLst>
            <a:gs pos="0">
              <a:schemeClr val="accent1">
                <a:shade val="80000"/>
                <a:hueOff val="174641"/>
                <a:satOff val="-3128"/>
                <a:lumOff val="13293"/>
                <a:alphaOff val="0"/>
                <a:satMod val="103000"/>
                <a:lumMod val="102000"/>
                <a:tint val="94000"/>
              </a:schemeClr>
            </a:gs>
            <a:gs pos="50000">
              <a:schemeClr val="accent1">
                <a:shade val="80000"/>
                <a:hueOff val="174641"/>
                <a:satOff val="-3128"/>
                <a:lumOff val="13293"/>
                <a:alphaOff val="0"/>
                <a:satMod val="110000"/>
                <a:lumMod val="100000"/>
                <a:shade val="100000"/>
              </a:schemeClr>
            </a:gs>
            <a:gs pos="100000">
              <a:schemeClr val="accent1">
                <a:shade val="80000"/>
                <a:hueOff val="174641"/>
                <a:satOff val="-3128"/>
                <a:lumOff val="1329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The results of the Available Seat Survey will be posted to the front page of the TE website on May 2</a:t>
          </a:r>
        </a:p>
      </dsp:txBody>
      <dsp:txXfrm>
        <a:off x="519138" y="1999204"/>
        <a:ext cx="3674018" cy="1573715"/>
      </dsp:txXfrm>
    </dsp:sp>
    <dsp:sp modelId="{EAF471FA-B7A9-4C02-8153-C3FD0A52B78C}">
      <dsp:nvSpPr>
        <dsp:cNvPr id="0" name=""/>
        <dsp:cNvSpPr/>
      </dsp:nvSpPr>
      <dsp:spPr>
        <a:xfrm>
          <a:off x="940355" y="3900487"/>
          <a:ext cx="5328682" cy="1671637"/>
        </a:xfrm>
        <a:prstGeom prst="roundRect">
          <a:avLst>
            <a:gd name="adj" fmla="val 10000"/>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 follow-up survey will be emailed to all participating schools mid-summer</a:t>
          </a:r>
        </a:p>
      </dsp:txBody>
      <dsp:txXfrm>
        <a:off x="989316" y="3949448"/>
        <a:ext cx="3674018" cy="1573715"/>
      </dsp:txXfrm>
    </dsp:sp>
    <dsp:sp modelId="{36F1D7E9-A213-44A6-A9EE-780B2CF5521B}">
      <dsp:nvSpPr>
        <dsp:cNvPr id="0" name=""/>
        <dsp:cNvSpPr/>
      </dsp:nvSpPr>
      <dsp:spPr>
        <a:xfrm>
          <a:off x="4242117" y="1267658"/>
          <a:ext cx="1086564" cy="1086564"/>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486594" y="1267658"/>
        <a:ext cx="597610" cy="817639"/>
      </dsp:txXfrm>
    </dsp:sp>
    <dsp:sp modelId="{95E0CA74-004D-4678-8C87-8CBC4A63B24B}">
      <dsp:nvSpPr>
        <dsp:cNvPr id="0" name=""/>
        <dsp:cNvSpPr/>
      </dsp:nvSpPr>
      <dsp:spPr>
        <a:xfrm>
          <a:off x="4712295" y="3206757"/>
          <a:ext cx="1086564" cy="1086564"/>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956772" y="3206757"/>
        <a:ext cx="597610" cy="8176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8D706-4D75-479E-93DF-99CD555C6FC7}">
      <dsp:nvSpPr>
        <dsp:cNvPr id="0" name=""/>
        <dsp:cNvSpPr/>
      </dsp:nvSpPr>
      <dsp:spPr>
        <a:xfrm>
          <a:off x="2849341" y="695099"/>
          <a:ext cx="536154" cy="91440"/>
        </a:xfrm>
        <a:custGeom>
          <a:avLst/>
          <a:gdLst/>
          <a:ahLst/>
          <a:cxnLst/>
          <a:rect l="0" t="0" r="0" b="0"/>
          <a:pathLst>
            <a:path>
              <a:moveTo>
                <a:pt x="0" y="45720"/>
              </a:moveTo>
              <a:lnTo>
                <a:pt x="536154"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3250" y="737985"/>
        <a:ext cx="28337" cy="5667"/>
      </dsp:txXfrm>
    </dsp:sp>
    <dsp:sp modelId="{831BE69A-D76D-4C0F-A8B5-7F549835F628}">
      <dsp:nvSpPr>
        <dsp:cNvPr id="0" name=""/>
        <dsp:cNvSpPr/>
      </dsp:nvSpPr>
      <dsp:spPr>
        <a:xfrm>
          <a:off x="386993" y="1574"/>
          <a:ext cx="2464148" cy="147848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745" tIns="126743" rIns="120745" bIns="126743" numCol="1" spcCol="1270" anchor="ctr" anchorCtr="0">
          <a:noAutofit/>
        </a:bodyPr>
        <a:lstStyle/>
        <a:p>
          <a:pPr marL="0" lvl="0" indent="0" algn="ctr" defTabSz="1289050">
            <a:lnSpc>
              <a:spcPct val="90000"/>
            </a:lnSpc>
            <a:spcBef>
              <a:spcPct val="0"/>
            </a:spcBef>
            <a:spcAft>
              <a:spcPct val="35000"/>
            </a:spcAft>
            <a:buNone/>
          </a:pPr>
          <a:r>
            <a:rPr lang="en-US" sz="2900" kern="1200"/>
            <a:t>TE Closeout</a:t>
          </a:r>
        </a:p>
      </dsp:txBody>
      <dsp:txXfrm>
        <a:off x="386993" y="1574"/>
        <a:ext cx="2464148" cy="1478488"/>
      </dsp:txXfrm>
    </dsp:sp>
    <dsp:sp modelId="{811FB70A-68B1-4607-92D8-581B6541C11D}">
      <dsp:nvSpPr>
        <dsp:cNvPr id="0" name=""/>
        <dsp:cNvSpPr/>
      </dsp:nvSpPr>
      <dsp:spPr>
        <a:xfrm>
          <a:off x="1619067" y="1478263"/>
          <a:ext cx="3030902" cy="536154"/>
        </a:xfrm>
        <a:custGeom>
          <a:avLst/>
          <a:gdLst/>
          <a:ahLst/>
          <a:cxnLst/>
          <a:rect l="0" t="0" r="0" b="0"/>
          <a:pathLst>
            <a:path>
              <a:moveTo>
                <a:pt x="3030902" y="0"/>
              </a:moveTo>
              <a:lnTo>
                <a:pt x="3030902" y="285177"/>
              </a:lnTo>
              <a:lnTo>
                <a:pt x="0" y="285177"/>
              </a:lnTo>
              <a:lnTo>
                <a:pt x="0" y="536154"/>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57433" y="1743507"/>
        <a:ext cx="154171" cy="5667"/>
      </dsp:txXfrm>
    </dsp:sp>
    <dsp:sp modelId="{D4ACDCC2-6A9C-4CF5-8575-9F817F633384}">
      <dsp:nvSpPr>
        <dsp:cNvPr id="0" name=""/>
        <dsp:cNvSpPr/>
      </dsp:nvSpPr>
      <dsp:spPr>
        <a:xfrm>
          <a:off x="3417896" y="1574"/>
          <a:ext cx="2464148" cy="147848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745" tIns="126743" rIns="120745" bIns="126743" numCol="1" spcCol="1270" anchor="ctr" anchorCtr="0">
          <a:noAutofit/>
        </a:bodyPr>
        <a:lstStyle/>
        <a:p>
          <a:pPr marL="0" lvl="0" indent="0" algn="ctr" defTabSz="1289050">
            <a:lnSpc>
              <a:spcPct val="90000"/>
            </a:lnSpc>
            <a:spcBef>
              <a:spcPct val="0"/>
            </a:spcBef>
            <a:spcAft>
              <a:spcPct val="35000"/>
            </a:spcAft>
            <a:buNone/>
          </a:pPr>
          <a:r>
            <a:rPr lang="en-US" sz="2900" kern="1200"/>
            <a:t>Review of 2017-18 Annual Report</a:t>
          </a:r>
        </a:p>
      </dsp:txBody>
      <dsp:txXfrm>
        <a:off x="3417896" y="1574"/>
        <a:ext cx="2464148" cy="1478488"/>
      </dsp:txXfrm>
    </dsp:sp>
    <dsp:sp modelId="{4E96B229-7FDF-4B2D-B51A-97335C28E3E6}">
      <dsp:nvSpPr>
        <dsp:cNvPr id="0" name=""/>
        <dsp:cNvSpPr/>
      </dsp:nvSpPr>
      <dsp:spPr>
        <a:xfrm>
          <a:off x="2849341" y="2740342"/>
          <a:ext cx="536154" cy="91440"/>
        </a:xfrm>
        <a:custGeom>
          <a:avLst/>
          <a:gdLst/>
          <a:ahLst/>
          <a:cxnLst/>
          <a:rect l="0" t="0" r="0" b="0"/>
          <a:pathLst>
            <a:path>
              <a:moveTo>
                <a:pt x="0" y="45720"/>
              </a:moveTo>
              <a:lnTo>
                <a:pt x="536154"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3250" y="2783228"/>
        <a:ext cx="28337" cy="5667"/>
      </dsp:txXfrm>
    </dsp:sp>
    <dsp:sp modelId="{2CD01D5A-8EFC-4BD2-8682-81E4CC3419BC}">
      <dsp:nvSpPr>
        <dsp:cNvPr id="0" name=""/>
        <dsp:cNvSpPr/>
      </dsp:nvSpPr>
      <dsp:spPr>
        <a:xfrm>
          <a:off x="386993" y="2046818"/>
          <a:ext cx="2464148" cy="147848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745" tIns="126743" rIns="120745" bIns="126743" numCol="1" spcCol="1270" anchor="ctr" anchorCtr="0">
          <a:noAutofit/>
        </a:bodyPr>
        <a:lstStyle/>
        <a:p>
          <a:pPr marL="0" lvl="0" indent="0" algn="ctr" defTabSz="1289050">
            <a:lnSpc>
              <a:spcPct val="90000"/>
            </a:lnSpc>
            <a:spcBef>
              <a:spcPct val="0"/>
            </a:spcBef>
            <a:spcAft>
              <a:spcPct val="35000"/>
            </a:spcAft>
            <a:buNone/>
          </a:pPr>
          <a:r>
            <a:rPr lang="en-US" sz="2900" kern="1200"/>
            <a:t>Dues and Participation fees</a:t>
          </a:r>
        </a:p>
      </dsp:txBody>
      <dsp:txXfrm>
        <a:off x="386993" y="2046818"/>
        <a:ext cx="2464148" cy="1478488"/>
      </dsp:txXfrm>
    </dsp:sp>
    <dsp:sp modelId="{D42F01A6-5D10-4119-BCB5-4A32126A91FC}">
      <dsp:nvSpPr>
        <dsp:cNvPr id="0" name=""/>
        <dsp:cNvSpPr/>
      </dsp:nvSpPr>
      <dsp:spPr>
        <a:xfrm>
          <a:off x="1619067" y="3523506"/>
          <a:ext cx="3030902" cy="536154"/>
        </a:xfrm>
        <a:custGeom>
          <a:avLst/>
          <a:gdLst/>
          <a:ahLst/>
          <a:cxnLst/>
          <a:rect l="0" t="0" r="0" b="0"/>
          <a:pathLst>
            <a:path>
              <a:moveTo>
                <a:pt x="3030902" y="0"/>
              </a:moveTo>
              <a:lnTo>
                <a:pt x="3030902" y="285177"/>
              </a:lnTo>
              <a:lnTo>
                <a:pt x="0" y="285177"/>
              </a:lnTo>
              <a:lnTo>
                <a:pt x="0" y="536154"/>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57433" y="3788750"/>
        <a:ext cx="154171" cy="5667"/>
      </dsp:txXfrm>
    </dsp:sp>
    <dsp:sp modelId="{7CD67192-7367-4A9E-B3E0-8607B67BAB16}">
      <dsp:nvSpPr>
        <dsp:cNvPr id="0" name=""/>
        <dsp:cNvSpPr/>
      </dsp:nvSpPr>
      <dsp:spPr>
        <a:xfrm>
          <a:off x="3417896" y="2046818"/>
          <a:ext cx="2464148" cy="147848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745" tIns="126743" rIns="120745" bIns="126743" numCol="1" spcCol="1270" anchor="ctr" anchorCtr="0">
          <a:noAutofit/>
        </a:bodyPr>
        <a:lstStyle/>
        <a:p>
          <a:pPr marL="0" lvl="0" indent="0" algn="ctr" defTabSz="1289050">
            <a:lnSpc>
              <a:spcPct val="90000"/>
            </a:lnSpc>
            <a:spcBef>
              <a:spcPct val="0"/>
            </a:spcBef>
            <a:spcAft>
              <a:spcPct val="35000"/>
            </a:spcAft>
            <a:buNone/>
          </a:pPr>
          <a:r>
            <a:rPr lang="en-US" sz="2900" kern="1200"/>
            <a:t>Claiming 2018-19 students</a:t>
          </a:r>
        </a:p>
      </dsp:txBody>
      <dsp:txXfrm>
        <a:off x="3417896" y="2046818"/>
        <a:ext cx="2464148" cy="1478488"/>
      </dsp:txXfrm>
    </dsp:sp>
    <dsp:sp modelId="{6463AC44-E70D-4313-9F84-ED2E74CFFAB9}">
      <dsp:nvSpPr>
        <dsp:cNvPr id="0" name=""/>
        <dsp:cNvSpPr/>
      </dsp:nvSpPr>
      <dsp:spPr>
        <a:xfrm>
          <a:off x="2849341" y="4785585"/>
          <a:ext cx="536154" cy="91440"/>
        </a:xfrm>
        <a:custGeom>
          <a:avLst/>
          <a:gdLst/>
          <a:ahLst/>
          <a:cxnLst/>
          <a:rect l="0" t="0" r="0" b="0"/>
          <a:pathLst>
            <a:path>
              <a:moveTo>
                <a:pt x="0" y="45720"/>
              </a:moveTo>
              <a:lnTo>
                <a:pt x="536154"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3250" y="4828471"/>
        <a:ext cx="28337" cy="5667"/>
      </dsp:txXfrm>
    </dsp:sp>
    <dsp:sp modelId="{641532E1-694D-4D06-BF7B-4AE5B4BA072D}">
      <dsp:nvSpPr>
        <dsp:cNvPr id="0" name=""/>
        <dsp:cNvSpPr/>
      </dsp:nvSpPr>
      <dsp:spPr>
        <a:xfrm>
          <a:off x="386993" y="4092061"/>
          <a:ext cx="2464148" cy="147848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745" tIns="126743" rIns="120745" bIns="126743" numCol="1" spcCol="1270" anchor="ctr" anchorCtr="0">
          <a:noAutofit/>
        </a:bodyPr>
        <a:lstStyle/>
        <a:p>
          <a:pPr marL="0" lvl="0" indent="0" algn="ctr" defTabSz="1289050">
            <a:lnSpc>
              <a:spcPct val="90000"/>
            </a:lnSpc>
            <a:spcBef>
              <a:spcPct val="0"/>
            </a:spcBef>
            <a:spcAft>
              <a:spcPct val="35000"/>
            </a:spcAft>
            <a:buNone/>
          </a:pPr>
          <a:r>
            <a:rPr lang="en-US" sz="2900" kern="1200"/>
            <a:t>Reminders</a:t>
          </a:r>
        </a:p>
      </dsp:txBody>
      <dsp:txXfrm>
        <a:off x="386993" y="4092061"/>
        <a:ext cx="2464148" cy="1478488"/>
      </dsp:txXfrm>
    </dsp:sp>
    <dsp:sp modelId="{EA19F5C0-2EAD-4216-95F5-3FF15490F8AF}">
      <dsp:nvSpPr>
        <dsp:cNvPr id="0" name=""/>
        <dsp:cNvSpPr/>
      </dsp:nvSpPr>
      <dsp:spPr>
        <a:xfrm>
          <a:off x="3417896" y="4092061"/>
          <a:ext cx="2464148" cy="147848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745" tIns="126743" rIns="120745" bIns="126743" numCol="1" spcCol="1270" anchor="ctr" anchorCtr="0">
          <a:noAutofit/>
        </a:bodyPr>
        <a:lstStyle/>
        <a:p>
          <a:pPr marL="0" lvl="0" indent="0" algn="ctr" defTabSz="1289050">
            <a:lnSpc>
              <a:spcPct val="90000"/>
            </a:lnSpc>
            <a:spcBef>
              <a:spcPct val="0"/>
            </a:spcBef>
            <a:spcAft>
              <a:spcPct val="35000"/>
            </a:spcAft>
            <a:buNone/>
          </a:pPr>
          <a:r>
            <a:rPr lang="en-US" sz="2900" kern="1200"/>
            <a:t>News and updates</a:t>
          </a:r>
        </a:p>
      </dsp:txBody>
      <dsp:txXfrm>
        <a:off x="3417896" y="4092061"/>
        <a:ext cx="2464148" cy="147848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08T20:11:44.353"/>
    </inkml:context>
    <inkml:brush xml:id="br0">
      <inkml:brushProperty name="width" value="0.1" units="cm"/>
      <inkml:brushProperty name="height" value="0.1" units="cm"/>
      <inkml:brushProperty name="color" value="#66CC00"/>
      <inkml:brushProperty name="ignorePressure" value="1"/>
    </inkml:brush>
    <inkml:brush xml:id="br1">
      <inkml:brushProperty name="width" value="0.05" units="cm"/>
      <inkml:brushProperty name="height" value="0.05" units="cm"/>
      <inkml:brushProperty name="color" value="#66CC00"/>
      <inkml:brushProperty name="ignorePressure" value="1"/>
    </inkml:brush>
  </inkml:definitions>
  <inkml:trace contextRef="#ctx0" brushRef="#br0">10373 29,'-2028'0,"1891"6,10 1,-3-8,-135 6,-463 17,122-23,461 8,10 0,-178 3,-158 8,-3-19,191 0,243 1,-195 4,-373 19,-1-23,279-1,326 1,-22-1,0 2,-1 1,1 1,-10 3,-26 8,-1-2,-1-3,-10-1,-189-8,123-1,-772 1,877 0,0 2,1 2,-1 1,-23 7,-86 30,133-38,0 1,0 0,1 0,0 1,-2 2,-18 13,2 2,3-4,-20 15,-2 1,2 2,-8 11,-9 15,-45 44,91-92,7-7,0 0,1 0,1 1,-7 8,4-2,1 0,0 1,1-1,1 2,1-1,0 1,1 0,1 0,0 0,1 1,1-1,1 12,6 191,-3-201,1 1,1-1,0 0,2 0,0 0,1-1,1 0,0 0,2-1,0 0,6 8,-15-23,2 1,-1 1,1-1,-1 1,1-1,0 0,0 0,1 0,-1 0,0-1,1 1,0-1,-1 0,3 1,6 1,0-1,0 0,1 0,-1-1,6 0,68 2,-82-4,393-2,-162-1,767 3,661 0,-1001 14,-575-12,6 1,654 29,-549-15,-114-12,0-4,28-5,11 0,743 2,-459 3,-111 6,-23-1,621-6,-415 0,-311 5,27 10,-97-9,39-5,-73-1,867-1,-917 1,0-1,0 0,0-1,0 0,6-3,-11 3,-1-1,0-1,0 0,0 0,0 0,-1-1,0 0,7-6,19-20,-2-1,18-25,-17 19,27-32,38-41,-73 83,-1-1,-1-1,-1-1,-2 0,-1-2,-2 0,2-9,-11 23,-2 0,0 0,-2-1,0 1,-1-1,6-37,-4 38,-1-1,0 1,-2-1,-1-3,0 16,0 0,-1 1,0-1,-1 0,0 1,0-1,0 1,-1-1,1 1,-2 0,1 0,-1 1,-2-5,-31-32,0 1,-3 1,-1 3,-2 1,-2 3,-39-24,-72-30,35 27,-59-28,166 81,-1 0,0 1,0 1,-5-1,-1 2</inkml:trace>
  <inkml:trace contextRef="#ctx0" brushRef="#br1" timeOffset="16943.8707">12921 1374,'-10'-1,"1"1,-1-2,1 0,-1 0,-4-2,-12-3,-34-6,-214-45,215 46,1-4,-16-6,-45-14,-7 7,35 8,-70-25,125 33,-131-43,122 44,0 2,-41-5,-3 8,-32 3,-93 6,190-2,-288 16,284-12,0 1,0 1,1 1,0 1,0 2,-12 6,-33 20,-41 27,77-42,-56 29,31-17,1 2,-14 14,61-39,2 0,-1 1,1 1,1-1,0 2,1-1,-1 3,-8 15,0 2,-5 17,14-29,2 0,0 1,1 0,-3 20,5-7,1-1,1 29,1-6,-6 50,-3-10,4 40,6 98,1-89,-1 877,-3-921,-6 8,0-10,5 30,4-94,0 180,-4-119,-6 23,-11 103,7 83,14 48,0-175,0-140,2 0,1 0,2 2,-3-27,1 0,1 0,0 0,0 0,1-1,1 0,0 0,1 0,0-1,6 6,10 11,2-1,22 18,61 44,38 25,-98-78,1-1,2-3,37 18,-12-13,2-3,28 5,-55-24,0-2,3-2,5 2,95 18,-111-25,0-1,27-2,319-5,-350 1,0-1,0-2,-1-2,0-1,0-2,-1-2,5-3,250-88,-242 85,-2-3,36-20,-13 6,51-18,3 5,-86 32,0-2,-2-2,0-1,28-21,-52 32,-1-1,0-1,0 0,-1 0,0-1,-1-2,17-21,9-21,-22 34,-1 0,-2-2,0 1,-2-1,0-1,-2 0,0 0,-2 0,-1-1,-1 0,-1 0,-1-13,-3-34,1 15,3-36,1 74,1 0,0 1,2-4,0 3,-2 0,3-18,4-123,-7-55,-5 119,-8-57,-1 64,3-55,4 92,-6-37,2 34,2-21,-2-101,1-193,7 228,-1-242,-1 351,-2 1,-5-19,2 14,0-24,6-251,6 216,0-23,-5 87,2 1,1 0,8-27,16-102,-24 141,-1 0,-1 0,0 0,-2 0,0 0,-2 0,0 0,-1 0,-1 0,-5-14,5 23,-1 1,0-1,-1 1,-1 0,1 1,-2-1,-2-2,-14-19,19 24,1 0,1-1,-1 0,1 0,0 0,1 0,0 0,-1-6,1 3,0 0,-2 1,1-1,-3-5,2 11,0-1,0 0,0 1,0 0,-1 0,-4-4,-2-1,1-1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08T20:12:03.071"/>
    </inkml:context>
    <inkml:brush xml:id="br0">
      <inkml:brushProperty name="width" value="0.05" units="cm"/>
      <inkml:brushProperty name="height" value="0.05" units="cm"/>
      <inkml:brushProperty name="color" value="#66CC00"/>
      <inkml:brushProperty name="ignorePressur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08T20:15:50.023"/>
    </inkml:context>
    <inkml:brush xml:id="br0">
      <inkml:brushProperty name="width" value="0.025" units="cm"/>
      <inkml:brushProperty name="height" value="0.025" units="cm"/>
      <inkml:brushProperty name="color" value="#66CC00"/>
      <inkml:brushProperty name="ignorePressure" value="1"/>
    </inkml:brush>
  </inkml:definitions>
  <inkml:trace contextRef="#ctx0" brushRef="#br0">395 67,'20'-7,"1"2,-1 0,20-1,65-3,-59 6,831-28,171 32,-555-2,-418 3,47 8,74 18,-47-6,1026 77,-1020-93,138 9,126 33,-238-28,36 0,432 18,-484-29,173 7,256 14,-487-24,101 8,-184-12,-1 2,0 1,-1 1,1 0,11 7,516 173,11-28,-542-153,11 3,77 23,-87-23,0 0,0 1,-1 1,2 2,8 8,-1 1,-1 2,3 4,-5-4,100 85,5-6,27 11,18 0,-162-105,-1 1,0 0,-1 0,1 2,2 4,-8-9,-1 1,0 0,-1 0,0 0,0 1,0-1,-1 1,0 0,-1 0,1 2,2 13,-2 0,0 1,-1 7,-1 72,-1-58,11 270,-1-121,-10-78,-4 1,-17 88,-51 226,67-401,-23 94,-4 26,16-73,-2 0,-10 17,-56 149,67-199,-18 53,-5-2,-12 12,42-89,-1-1,-1 0,0-1,-1 0,-1-1,0-1,-14 10,-19 13,-51 29,-382 212,366-221,-33 9,69-35,-2-4,-35 5,-61 4,26-7,103-18,0 3,-5 3,-97 42,14-6,-9-3,24-17,-72 8,-126 9,45-7,-188 32,-1-24,63-33,193-11,-449 5,-249-13,796-2,0-5,-75-16,-209-55,385 78,-55-13,-383-89,285 59,-116-50,232 76,1-3,0-1,-10-10,-18-16,-26-24,-88-60,99 74,74 49,-89-62,-89-80,-83-123,265 266,-343-398,309 354,-29-51,54 75,1-1,1-1,2-1,-7-22,-4-30,-4-37,-10-88,10 51,-15-32,-6 5,-18-150,17 47,33 205,3-1,2-22,5 27,-4-39,4-31,7 74,7-269,-2 295,7-24,-5 32,-1-1,-1-18,-4 43,1 1,1-1,0 0,1 1,0 0,1 0,2-1,13-30,16-24,-12 24,48-104,-11 23,-48 97,-8 19,-1 0,2 1,-1 0,2 0,4-6,1 2,12-15,7-12,-17 19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28A0C472-52F3-4DDB-9241-7C7C8739190D}" type="datetimeFigureOut">
              <a:rPr lang="en-US" smtClean="0"/>
              <a:t>4/19/2018</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3CDAF693-708B-4F9D-8D64-EB93E065A099}" type="slidenum">
              <a:rPr lang="en-US" smtClean="0"/>
              <a:t>‹#›</a:t>
            </a:fld>
            <a:endParaRPr lang="en-US"/>
          </a:p>
        </p:txBody>
      </p:sp>
    </p:spTree>
    <p:extLst>
      <p:ext uri="{BB962C8B-B14F-4D97-AF65-F5344CB8AC3E}">
        <p14:creationId xmlns:p14="http://schemas.microsoft.com/office/powerpoint/2010/main" val="3480602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DAF693-708B-4F9D-8D64-EB93E065A099}" type="slidenum">
              <a:rPr lang="en-US" smtClean="0"/>
              <a:t>1</a:t>
            </a:fld>
            <a:endParaRPr lang="en-US"/>
          </a:p>
        </p:txBody>
      </p:sp>
    </p:spTree>
    <p:extLst>
      <p:ext uri="{BB962C8B-B14F-4D97-AF65-F5344CB8AC3E}">
        <p14:creationId xmlns:p14="http://schemas.microsoft.com/office/powerpoint/2010/main" val="367887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DAF693-708B-4F9D-8D64-EB93E065A099}" type="slidenum">
              <a:rPr lang="en-US" smtClean="0"/>
              <a:t>18</a:t>
            </a:fld>
            <a:endParaRPr lang="en-US"/>
          </a:p>
        </p:txBody>
      </p:sp>
    </p:spTree>
    <p:extLst>
      <p:ext uri="{BB962C8B-B14F-4D97-AF65-F5344CB8AC3E}">
        <p14:creationId xmlns:p14="http://schemas.microsoft.com/office/powerpoint/2010/main" val="4019053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DAF693-708B-4F9D-8D64-EB93E065A099}" type="slidenum">
              <a:rPr lang="en-US" smtClean="0"/>
              <a:t>21</a:t>
            </a:fld>
            <a:endParaRPr lang="en-US"/>
          </a:p>
        </p:txBody>
      </p:sp>
    </p:spTree>
    <p:extLst>
      <p:ext uri="{BB962C8B-B14F-4D97-AF65-F5344CB8AC3E}">
        <p14:creationId xmlns:p14="http://schemas.microsoft.com/office/powerpoint/2010/main" val="3321058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DAF693-708B-4F9D-8D64-EB93E065A099}" type="slidenum">
              <a:rPr lang="en-US" smtClean="0"/>
              <a:t>22</a:t>
            </a:fld>
            <a:endParaRPr lang="en-US"/>
          </a:p>
        </p:txBody>
      </p:sp>
    </p:spTree>
    <p:extLst>
      <p:ext uri="{BB962C8B-B14F-4D97-AF65-F5344CB8AC3E}">
        <p14:creationId xmlns:p14="http://schemas.microsoft.com/office/powerpoint/2010/main" val="3768767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DAF693-708B-4F9D-8D64-EB93E065A099}" type="slidenum">
              <a:rPr lang="en-US" smtClean="0"/>
              <a:t>23</a:t>
            </a:fld>
            <a:endParaRPr lang="en-US"/>
          </a:p>
        </p:txBody>
      </p:sp>
    </p:spTree>
    <p:extLst>
      <p:ext uri="{BB962C8B-B14F-4D97-AF65-F5344CB8AC3E}">
        <p14:creationId xmlns:p14="http://schemas.microsoft.com/office/powerpoint/2010/main" val="3676553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DAF693-708B-4F9D-8D64-EB93E065A099}" type="slidenum">
              <a:rPr lang="en-US" smtClean="0"/>
              <a:t>24</a:t>
            </a:fld>
            <a:endParaRPr lang="en-US"/>
          </a:p>
        </p:txBody>
      </p:sp>
    </p:spTree>
    <p:extLst>
      <p:ext uri="{BB962C8B-B14F-4D97-AF65-F5344CB8AC3E}">
        <p14:creationId xmlns:p14="http://schemas.microsoft.com/office/powerpoint/2010/main" val="1220667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DAF693-708B-4F9D-8D64-EB93E065A099}" type="slidenum">
              <a:rPr lang="en-US" smtClean="0"/>
              <a:t>25</a:t>
            </a:fld>
            <a:endParaRPr lang="en-US"/>
          </a:p>
        </p:txBody>
      </p:sp>
    </p:spTree>
    <p:extLst>
      <p:ext uri="{BB962C8B-B14F-4D97-AF65-F5344CB8AC3E}">
        <p14:creationId xmlns:p14="http://schemas.microsoft.com/office/powerpoint/2010/main" val="3113617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DAF693-708B-4F9D-8D64-EB93E065A099}" type="slidenum">
              <a:rPr lang="en-US" smtClean="0"/>
              <a:t>27</a:t>
            </a:fld>
            <a:endParaRPr lang="en-US"/>
          </a:p>
        </p:txBody>
      </p:sp>
    </p:spTree>
    <p:extLst>
      <p:ext uri="{BB962C8B-B14F-4D97-AF65-F5344CB8AC3E}">
        <p14:creationId xmlns:p14="http://schemas.microsoft.com/office/powerpoint/2010/main" val="2118260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DAF693-708B-4F9D-8D64-EB93E065A099}" type="slidenum">
              <a:rPr lang="en-US" smtClean="0"/>
              <a:t>28</a:t>
            </a:fld>
            <a:endParaRPr lang="en-US"/>
          </a:p>
        </p:txBody>
      </p:sp>
    </p:spTree>
    <p:extLst>
      <p:ext uri="{BB962C8B-B14F-4D97-AF65-F5344CB8AC3E}">
        <p14:creationId xmlns:p14="http://schemas.microsoft.com/office/powerpoint/2010/main" val="1379449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DAF693-708B-4F9D-8D64-EB93E065A099}" type="slidenum">
              <a:rPr lang="en-US" smtClean="0"/>
              <a:t>29</a:t>
            </a:fld>
            <a:endParaRPr lang="en-US"/>
          </a:p>
        </p:txBody>
      </p:sp>
    </p:spTree>
    <p:extLst>
      <p:ext uri="{BB962C8B-B14F-4D97-AF65-F5344CB8AC3E}">
        <p14:creationId xmlns:p14="http://schemas.microsoft.com/office/powerpoint/2010/main" val="874788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DAF693-708B-4F9D-8D64-EB93E065A099}" type="slidenum">
              <a:rPr lang="en-US" smtClean="0"/>
              <a:t>30</a:t>
            </a:fld>
            <a:endParaRPr lang="en-US"/>
          </a:p>
        </p:txBody>
      </p:sp>
    </p:spTree>
    <p:extLst>
      <p:ext uri="{BB962C8B-B14F-4D97-AF65-F5344CB8AC3E}">
        <p14:creationId xmlns:p14="http://schemas.microsoft.com/office/powerpoint/2010/main" val="1085487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DAF693-708B-4F9D-8D64-EB93E065A099}" type="slidenum">
              <a:rPr lang="en-US" smtClean="0"/>
              <a:t>2</a:t>
            </a:fld>
            <a:endParaRPr lang="en-US"/>
          </a:p>
        </p:txBody>
      </p:sp>
    </p:spTree>
    <p:extLst>
      <p:ext uri="{BB962C8B-B14F-4D97-AF65-F5344CB8AC3E}">
        <p14:creationId xmlns:p14="http://schemas.microsoft.com/office/powerpoint/2010/main" val="1515807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DAF693-708B-4F9D-8D64-EB93E065A099}" type="slidenum">
              <a:rPr lang="en-US" smtClean="0"/>
              <a:t>31</a:t>
            </a:fld>
            <a:endParaRPr lang="en-US"/>
          </a:p>
        </p:txBody>
      </p:sp>
    </p:spTree>
    <p:extLst>
      <p:ext uri="{BB962C8B-B14F-4D97-AF65-F5344CB8AC3E}">
        <p14:creationId xmlns:p14="http://schemas.microsoft.com/office/powerpoint/2010/main" val="1120659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DAF693-708B-4F9D-8D64-EB93E065A099}" type="slidenum">
              <a:rPr lang="en-US" smtClean="0"/>
              <a:t>33</a:t>
            </a:fld>
            <a:endParaRPr lang="en-US"/>
          </a:p>
        </p:txBody>
      </p:sp>
    </p:spTree>
    <p:extLst>
      <p:ext uri="{BB962C8B-B14F-4D97-AF65-F5344CB8AC3E}">
        <p14:creationId xmlns:p14="http://schemas.microsoft.com/office/powerpoint/2010/main" val="1133289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DAF693-708B-4F9D-8D64-EB93E065A099}" type="slidenum">
              <a:rPr lang="en-US" smtClean="0"/>
              <a:t>34</a:t>
            </a:fld>
            <a:endParaRPr lang="en-US"/>
          </a:p>
        </p:txBody>
      </p:sp>
    </p:spTree>
    <p:extLst>
      <p:ext uri="{BB962C8B-B14F-4D97-AF65-F5344CB8AC3E}">
        <p14:creationId xmlns:p14="http://schemas.microsoft.com/office/powerpoint/2010/main" val="2243672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DAF693-708B-4F9D-8D64-EB93E065A099}" type="slidenum">
              <a:rPr lang="en-US" smtClean="0"/>
              <a:t>35</a:t>
            </a:fld>
            <a:endParaRPr lang="en-US"/>
          </a:p>
        </p:txBody>
      </p:sp>
    </p:spTree>
    <p:extLst>
      <p:ext uri="{BB962C8B-B14F-4D97-AF65-F5344CB8AC3E}">
        <p14:creationId xmlns:p14="http://schemas.microsoft.com/office/powerpoint/2010/main" val="2086342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DAF693-708B-4F9D-8D64-EB93E065A099}" type="slidenum">
              <a:rPr lang="en-US" smtClean="0"/>
              <a:t>36</a:t>
            </a:fld>
            <a:endParaRPr lang="en-US"/>
          </a:p>
        </p:txBody>
      </p:sp>
    </p:spTree>
    <p:extLst>
      <p:ext uri="{BB962C8B-B14F-4D97-AF65-F5344CB8AC3E}">
        <p14:creationId xmlns:p14="http://schemas.microsoft.com/office/powerpoint/2010/main" val="859459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DAF693-708B-4F9D-8D64-EB93E065A099}" type="slidenum">
              <a:rPr lang="en-US" smtClean="0"/>
              <a:t>37</a:t>
            </a:fld>
            <a:endParaRPr lang="en-US"/>
          </a:p>
        </p:txBody>
      </p:sp>
    </p:spTree>
    <p:extLst>
      <p:ext uri="{BB962C8B-B14F-4D97-AF65-F5344CB8AC3E}">
        <p14:creationId xmlns:p14="http://schemas.microsoft.com/office/powerpoint/2010/main" val="2390572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DAF693-708B-4F9D-8D64-EB93E065A099}" type="slidenum">
              <a:rPr lang="en-US" smtClean="0"/>
              <a:t>38</a:t>
            </a:fld>
            <a:endParaRPr lang="en-US"/>
          </a:p>
        </p:txBody>
      </p:sp>
    </p:spTree>
    <p:extLst>
      <p:ext uri="{BB962C8B-B14F-4D97-AF65-F5344CB8AC3E}">
        <p14:creationId xmlns:p14="http://schemas.microsoft.com/office/powerpoint/2010/main" val="219918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DAF693-708B-4F9D-8D64-EB93E065A099}" type="slidenum">
              <a:rPr lang="en-US" smtClean="0"/>
              <a:t>39</a:t>
            </a:fld>
            <a:endParaRPr lang="en-US"/>
          </a:p>
        </p:txBody>
      </p:sp>
    </p:spTree>
    <p:extLst>
      <p:ext uri="{BB962C8B-B14F-4D97-AF65-F5344CB8AC3E}">
        <p14:creationId xmlns:p14="http://schemas.microsoft.com/office/powerpoint/2010/main" val="2937359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DAF693-708B-4F9D-8D64-EB93E065A099}" type="slidenum">
              <a:rPr lang="en-US" smtClean="0"/>
              <a:t>41</a:t>
            </a:fld>
            <a:endParaRPr lang="en-US"/>
          </a:p>
        </p:txBody>
      </p:sp>
    </p:spTree>
    <p:extLst>
      <p:ext uri="{BB962C8B-B14F-4D97-AF65-F5344CB8AC3E}">
        <p14:creationId xmlns:p14="http://schemas.microsoft.com/office/powerpoint/2010/main" val="2589948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DAF693-708B-4F9D-8D64-EB93E065A099}" type="slidenum">
              <a:rPr lang="en-US" smtClean="0"/>
              <a:t>42</a:t>
            </a:fld>
            <a:endParaRPr lang="en-US"/>
          </a:p>
        </p:txBody>
      </p:sp>
    </p:spTree>
    <p:extLst>
      <p:ext uri="{BB962C8B-B14F-4D97-AF65-F5344CB8AC3E}">
        <p14:creationId xmlns:p14="http://schemas.microsoft.com/office/powerpoint/2010/main" val="1725211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DAF693-708B-4F9D-8D64-EB93E065A099}" type="slidenum">
              <a:rPr lang="en-US" smtClean="0"/>
              <a:t>3</a:t>
            </a:fld>
            <a:endParaRPr lang="en-US"/>
          </a:p>
        </p:txBody>
      </p:sp>
    </p:spTree>
    <p:extLst>
      <p:ext uri="{BB962C8B-B14F-4D97-AF65-F5344CB8AC3E}">
        <p14:creationId xmlns:p14="http://schemas.microsoft.com/office/powerpoint/2010/main" val="270926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DAF693-708B-4F9D-8D64-EB93E065A099}" type="slidenum">
              <a:rPr lang="en-US" smtClean="0"/>
              <a:t>4</a:t>
            </a:fld>
            <a:endParaRPr lang="en-US"/>
          </a:p>
        </p:txBody>
      </p:sp>
    </p:spTree>
    <p:extLst>
      <p:ext uri="{BB962C8B-B14F-4D97-AF65-F5344CB8AC3E}">
        <p14:creationId xmlns:p14="http://schemas.microsoft.com/office/powerpoint/2010/main" val="1316120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DAF693-708B-4F9D-8D64-EB93E065A099}" type="slidenum">
              <a:rPr lang="en-US" smtClean="0"/>
              <a:t>5</a:t>
            </a:fld>
            <a:endParaRPr lang="en-US"/>
          </a:p>
        </p:txBody>
      </p:sp>
    </p:spTree>
    <p:extLst>
      <p:ext uri="{BB962C8B-B14F-4D97-AF65-F5344CB8AC3E}">
        <p14:creationId xmlns:p14="http://schemas.microsoft.com/office/powerpoint/2010/main" val="4158313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DAF693-708B-4F9D-8D64-EB93E065A099}" type="slidenum">
              <a:rPr lang="en-US" smtClean="0"/>
              <a:t>6</a:t>
            </a:fld>
            <a:endParaRPr lang="en-US"/>
          </a:p>
        </p:txBody>
      </p:sp>
    </p:spTree>
    <p:extLst>
      <p:ext uri="{BB962C8B-B14F-4D97-AF65-F5344CB8AC3E}">
        <p14:creationId xmlns:p14="http://schemas.microsoft.com/office/powerpoint/2010/main" val="782936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DAF693-708B-4F9D-8D64-EB93E065A099}" type="slidenum">
              <a:rPr lang="en-US" smtClean="0"/>
              <a:t>12</a:t>
            </a:fld>
            <a:endParaRPr lang="en-US"/>
          </a:p>
        </p:txBody>
      </p:sp>
    </p:spTree>
    <p:extLst>
      <p:ext uri="{BB962C8B-B14F-4D97-AF65-F5344CB8AC3E}">
        <p14:creationId xmlns:p14="http://schemas.microsoft.com/office/powerpoint/2010/main" val="1334909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DAF693-708B-4F9D-8D64-EB93E065A099}" type="slidenum">
              <a:rPr lang="en-US" smtClean="0"/>
              <a:t>14</a:t>
            </a:fld>
            <a:endParaRPr lang="en-US"/>
          </a:p>
        </p:txBody>
      </p:sp>
    </p:spTree>
    <p:extLst>
      <p:ext uri="{BB962C8B-B14F-4D97-AF65-F5344CB8AC3E}">
        <p14:creationId xmlns:p14="http://schemas.microsoft.com/office/powerpoint/2010/main" val="1540182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DAF693-708B-4F9D-8D64-EB93E065A099}" type="slidenum">
              <a:rPr lang="en-US" smtClean="0"/>
              <a:t>16</a:t>
            </a:fld>
            <a:endParaRPr lang="en-US"/>
          </a:p>
        </p:txBody>
      </p:sp>
    </p:spTree>
    <p:extLst>
      <p:ext uri="{BB962C8B-B14F-4D97-AF65-F5344CB8AC3E}">
        <p14:creationId xmlns:p14="http://schemas.microsoft.com/office/powerpoint/2010/main" val="3867315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4/19/2017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848B1-F08E-4356-A513-D930A84BA980}" type="slidenum">
              <a:rPr lang="en-US" smtClean="0"/>
              <a:t>‹#›</a:t>
            </a:fld>
            <a:endParaRPr lang="en-US"/>
          </a:p>
        </p:txBody>
      </p:sp>
    </p:spTree>
    <p:extLst>
      <p:ext uri="{BB962C8B-B14F-4D97-AF65-F5344CB8AC3E}">
        <p14:creationId xmlns:p14="http://schemas.microsoft.com/office/powerpoint/2010/main" val="23184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4/19/2017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848B1-F08E-4356-A513-D930A84BA980}" type="slidenum">
              <a:rPr lang="en-US" smtClean="0"/>
              <a:t>‹#›</a:t>
            </a:fld>
            <a:endParaRPr lang="en-US"/>
          </a:p>
        </p:txBody>
      </p:sp>
    </p:spTree>
    <p:extLst>
      <p:ext uri="{BB962C8B-B14F-4D97-AF65-F5344CB8AC3E}">
        <p14:creationId xmlns:p14="http://schemas.microsoft.com/office/powerpoint/2010/main" val="3721549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4/19/2017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848B1-F08E-4356-A513-D930A84BA980}" type="slidenum">
              <a:rPr lang="en-US" smtClean="0"/>
              <a:t>‹#›</a:t>
            </a:fld>
            <a:endParaRPr lang="en-US"/>
          </a:p>
        </p:txBody>
      </p:sp>
    </p:spTree>
    <p:extLst>
      <p:ext uri="{BB962C8B-B14F-4D97-AF65-F5344CB8AC3E}">
        <p14:creationId xmlns:p14="http://schemas.microsoft.com/office/powerpoint/2010/main" val="2088176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4/19/2017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848B1-F08E-4356-A513-D930A84BA980}" type="slidenum">
              <a:rPr lang="en-US" smtClean="0"/>
              <a:t>‹#›</a:t>
            </a:fld>
            <a:endParaRPr lang="en-US"/>
          </a:p>
        </p:txBody>
      </p:sp>
    </p:spTree>
    <p:extLst>
      <p:ext uri="{BB962C8B-B14F-4D97-AF65-F5344CB8AC3E}">
        <p14:creationId xmlns:p14="http://schemas.microsoft.com/office/powerpoint/2010/main" val="3266552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4/19/2017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848B1-F08E-4356-A513-D930A84BA980}" type="slidenum">
              <a:rPr lang="en-US" smtClean="0"/>
              <a:t>‹#›</a:t>
            </a:fld>
            <a:endParaRPr lang="en-US"/>
          </a:p>
        </p:txBody>
      </p:sp>
    </p:spTree>
    <p:extLst>
      <p:ext uri="{BB962C8B-B14F-4D97-AF65-F5344CB8AC3E}">
        <p14:creationId xmlns:p14="http://schemas.microsoft.com/office/powerpoint/2010/main" val="33351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4/19/2017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848B1-F08E-4356-A513-D930A84BA980}" type="slidenum">
              <a:rPr lang="en-US" smtClean="0"/>
              <a:t>‹#›</a:t>
            </a:fld>
            <a:endParaRPr lang="en-US"/>
          </a:p>
        </p:txBody>
      </p:sp>
    </p:spTree>
    <p:extLst>
      <p:ext uri="{BB962C8B-B14F-4D97-AF65-F5344CB8AC3E}">
        <p14:creationId xmlns:p14="http://schemas.microsoft.com/office/powerpoint/2010/main" val="1367364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4/19/2017</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D848B1-F08E-4356-A513-D930A84BA980}" type="slidenum">
              <a:rPr lang="en-US" smtClean="0"/>
              <a:t>‹#›</a:t>
            </a:fld>
            <a:endParaRPr lang="en-US"/>
          </a:p>
        </p:txBody>
      </p:sp>
    </p:spTree>
    <p:extLst>
      <p:ext uri="{BB962C8B-B14F-4D97-AF65-F5344CB8AC3E}">
        <p14:creationId xmlns:p14="http://schemas.microsoft.com/office/powerpoint/2010/main" val="3404556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4/19/2017</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D848B1-F08E-4356-A513-D930A84BA980}" type="slidenum">
              <a:rPr lang="en-US" smtClean="0"/>
              <a:t>‹#›</a:t>
            </a:fld>
            <a:endParaRPr lang="en-US"/>
          </a:p>
        </p:txBody>
      </p:sp>
    </p:spTree>
    <p:extLst>
      <p:ext uri="{BB962C8B-B14F-4D97-AF65-F5344CB8AC3E}">
        <p14:creationId xmlns:p14="http://schemas.microsoft.com/office/powerpoint/2010/main" val="2276199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4/19/2017</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D848B1-F08E-4356-A513-D930A84BA980}" type="slidenum">
              <a:rPr lang="en-US" smtClean="0"/>
              <a:t>‹#›</a:t>
            </a:fld>
            <a:endParaRPr lang="en-US"/>
          </a:p>
        </p:txBody>
      </p:sp>
    </p:spTree>
    <p:extLst>
      <p:ext uri="{BB962C8B-B14F-4D97-AF65-F5344CB8AC3E}">
        <p14:creationId xmlns:p14="http://schemas.microsoft.com/office/powerpoint/2010/main" val="2537070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4/19/2017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848B1-F08E-4356-A513-D930A84BA980}" type="slidenum">
              <a:rPr lang="en-US" smtClean="0"/>
              <a:t>‹#›</a:t>
            </a:fld>
            <a:endParaRPr lang="en-US"/>
          </a:p>
        </p:txBody>
      </p:sp>
    </p:spTree>
    <p:extLst>
      <p:ext uri="{BB962C8B-B14F-4D97-AF65-F5344CB8AC3E}">
        <p14:creationId xmlns:p14="http://schemas.microsoft.com/office/powerpoint/2010/main" val="4189809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4/19/2017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848B1-F08E-4356-A513-D930A84BA980}" type="slidenum">
              <a:rPr lang="en-US" smtClean="0"/>
              <a:t>‹#›</a:t>
            </a:fld>
            <a:endParaRPr lang="en-US"/>
          </a:p>
        </p:txBody>
      </p:sp>
    </p:spTree>
    <p:extLst>
      <p:ext uri="{BB962C8B-B14F-4D97-AF65-F5344CB8AC3E}">
        <p14:creationId xmlns:p14="http://schemas.microsoft.com/office/powerpoint/2010/main" val="2043401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4/19/2017</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848B1-F08E-4356-A513-D930A84BA980}" type="slidenum">
              <a:rPr lang="en-US" smtClean="0"/>
              <a:t>‹#›</a:t>
            </a:fld>
            <a:endParaRPr lang="en-US"/>
          </a:p>
        </p:txBody>
      </p:sp>
    </p:spTree>
    <p:extLst>
      <p:ext uri="{BB962C8B-B14F-4D97-AF65-F5344CB8AC3E}">
        <p14:creationId xmlns:p14="http://schemas.microsoft.com/office/powerpoint/2010/main" val="1468660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9.png"/><Relationship Id="rId4" Type="http://schemas.openxmlformats.org/officeDocument/2006/relationships/customXml" Target="../ink/ink1.xml"/></Relationships>
</file>

<file path=ppt/slides/_rels/slide19.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INFO@tuitionexchange.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amp;ehk=TQF3sBbvlKK6SWnahCx37Q&amp;r=0&amp;pid=OfficeInsert"/><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title="intersecting circles">
            <a:extLst>
              <a:ext uri="{FF2B5EF4-FFF2-40B4-BE49-F238E27FC236}">
                <a16:creationId xmlns:a16="http://schemas.microsoft.com/office/drawing/2014/main" id="{D2C4BFA1-2075-4901-9E24-E41D1FDD51F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1" name="Oval 5">
              <a:extLst>
                <a:ext uri="{FF2B5EF4-FFF2-40B4-BE49-F238E27FC236}">
                  <a16:creationId xmlns:a16="http://schemas.microsoft.com/office/drawing/2014/main" id="{985A7375-E3AF-4F5C-85AE-17E8832952CA}"/>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2" name="Oval 11">
              <a:extLst>
                <a:ext uri="{FF2B5EF4-FFF2-40B4-BE49-F238E27FC236}">
                  <a16:creationId xmlns:a16="http://schemas.microsoft.com/office/drawing/2014/main" id="{F0307F65-8304-4FA8-A841-D4D7625411BE}"/>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3" name="Oval 5">
              <a:extLst>
                <a:ext uri="{FF2B5EF4-FFF2-40B4-BE49-F238E27FC236}">
                  <a16:creationId xmlns:a16="http://schemas.microsoft.com/office/drawing/2014/main" id="{C8B8394C-136F-4E05-A002-D93A5E79CD50}"/>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5" name="Rectangle 14" title="ribbon">
            <a:extLst>
              <a:ext uri="{FF2B5EF4-FFF2-40B4-BE49-F238E27FC236}">
                <a16:creationId xmlns:a16="http://schemas.microsoft.com/office/drawing/2014/main"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524000" y="2776538"/>
            <a:ext cx="9144000" cy="1381188"/>
          </a:xfrm>
        </p:spPr>
        <p:txBody>
          <a:bodyPr anchor="ctr">
            <a:normAutofit/>
          </a:bodyPr>
          <a:lstStyle/>
          <a:p>
            <a:r>
              <a:rPr lang="en-US" sz="3100" dirty="0">
                <a:solidFill>
                  <a:schemeClr val="bg2"/>
                </a:solidFill>
              </a:rPr>
              <a:t>End of year closeout </a:t>
            </a:r>
            <a:br>
              <a:rPr lang="en-US" sz="3100" dirty="0">
                <a:solidFill>
                  <a:schemeClr val="bg2"/>
                </a:solidFill>
              </a:rPr>
            </a:br>
            <a:r>
              <a:rPr lang="en-US" sz="3100" dirty="0">
                <a:solidFill>
                  <a:schemeClr val="bg2"/>
                </a:solidFill>
              </a:rPr>
              <a:t>Tuition Exchange – </a:t>
            </a:r>
            <a:br>
              <a:rPr lang="en-US" sz="3100" dirty="0">
                <a:solidFill>
                  <a:schemeClr val="bg2"/>
                </a:solidFill>
              </a:rPr>
            </a:br>
            <a:r>
              <a:rPr lang="en-US" sz="3100" dirty="0">
                <a:solidFill>
                  <a:schemeClr val="bg2"/>
                </a:solidFill>
              </a:rPr>
              <a:t>April 2018</a:t>
            </a:r>
          </a:p>
        </p:txBody>
      </p:sp>
      <p:sp>
        <p:nvSpPr>
          <p:cNvPr id="3" name="Subtitle 2"/>
          <p:cNvSpPr>
            <a:spLocks noGrp="1"/>
          </p:cNvSpPr>
          <p:nvPr>
            <p:ph type="subTitle" idx="1"/>
          </p:nvPr>
        </p:nvSpPr>
        <p:spPr>
          <a:xfrm>
            <a:off x="1524000" y="4495800"/>
            <a:ext cx="9144000" cy="762000"/>
          </a:xfrm>
        </p:spPr>
        <p:txBody>
          <a:bodyPr>
            <a:normAutofit/>
          </a:bodyPr>
          <a:lstStyle/>
          <a:p>
            <a:r>
              <a:rPr lang="en-US" sz="1800" dirty="0"/>
              <a:t>Janet Dodson, Associate Director of Communications</a:t>
            </a:r>
          </a:p>
          <a:p>
            <a:r>
              <a:rPr lang="en-US" sz="1800" dirty="0"/>
              <a:t>April 19, 2018</a:t>
            </a:r>
          </a:p>
        </p:txBody>
      </p:sp>
      <p:sp>
        <p:nvSpPr>
          <p:cNvPr id="5" name="Date Placeholder 4"/>
          <p:cNvSpPr>
            <a:spLocks noGrp="1"/>
          </p:cNvSpPr>
          <p:nvPr>
            <p:ph type="dt" sz="half" idx="10"/>
          </p:nvPr>
        </p:nvSpPr>
        <p:spPr>
          <a:xfrm>
            <a:off x="838200" y="6356350"/>
            <a:ext cx="2743200" cy="365125"/>
          </a:xfrm>
        </p:spPr>
        <p:txBody>
          <a:bodyPr>
            <a:normAutofit/>
          </a:bodyPr>
          <a:lstStyle/>
          <a:p>
            <a:pPr>
              <a:spcAft>
                <a:spcPts val="600"/>
              </a:spcAft>
            </a:pPr>
            <a:r>
              <a:rPr lang="en-US" dirty="0">
                <a:solidFill>
                  <a:schemeClr val="tx1"/>
                </a:solidFill>
              </a:rPr>
              <a:t>4/19/2018</a:t>
            </a:r>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01D848B1-F08E-4356-A513-D930A84BA980}" type="slidenum">
              <a:rPr lang="en-US">
                <a:solidFill>
                  <a:schemeClr val="tx1"/>
                </a:solidFill>
              </a:rPr>
              <a:pPr>
                <a:spcAft>
                  <a:spcPts val="600"/>
                </a:spcAft>
              </a:pPr>
              <a:t>1</a:t>
            </a:fld>
            <a:endParaRPr lang="en-US">
              <a:solidFill>
                <a:schemeClr val="tx1"/>
              </a:solidFill>
            </a:endParaRPr>
          </a:p>
        </p:txBody>
      </p:sp>
    </p:spTree>
    <p:extLst>
      <p:ext uri="{BB962C8B-B14F-4D97-AF65-F5344CB8AC3E}">
        <p14:creationId xmlns:p14="http://schemas.microsoft.com/office/powerpoint/2010/main" val="2770681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753252F-4873-4F63-801D-CC719279A7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C3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Content Placeholder 5">
            <a:extLst>
              <a:ext uri="{FF2B5EF4-FFF2-40B4-BE49-F238E27FC236}">
                <a16:creationId xmlns:a16="http://schemas.microsoft.com/office/drawing/2014/main" id="{0D9EAC4D-8C9A-4862-9822-F8690B79B564}"/>
              </a:ext>
            </a:extLst>
          </p:cNvPr>
          <p:cNvPicPr>
            <a:picLocks noGrp="1" noChangeAspect="1"/>
          </p:cNvPicPr>
          <p:nvPr>
            <p:ph idx="1"/>
          </p:nvPr>
        </p:nvPicPr>
        <p:blipFill>
          <a:blip r:embed="rId2"/>
          <a:stretch>
            <a:fillRect/>
          </a:stretch>
        </p:blipFill>
        <p:spPr>
          <a:xfrm>
            <a:off x="4122058" y="512163"/>
            <a:ext cx="7188199" cy="2785426"/>
          </a:xfrm>
          <a:prstGeom prst="rect">
            <a:avLst/>
          </a:prstGeom>
        </p:spPr>
      </p:pic>
      <p:sp>
        <p:nvSpPr>
          <p:cNvPr id="2" name="Title 1">
            <a:extLst>
              <a:ext uri="{FF2B5EF4-FFF2-40B4-BE49-F238E27FC236}">
                <a16:creationId xmlns:a16="http://schemas.microsoft.com/office/drawing/2014/main" id="{7F0A7399-0E2D-4C8A-9D9C-DB96A8040B4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TE Closeout</a:t>
            </a:r>
          </a:p>
        </p:txBody>
      </p:sp>
      <p:sp>
        <p:nvSpPr>
          <p:cNvPr id="4" name="Date Placeholder 3">
            <a:extLst>
              <a:ext uri="{FF2B5EF4-FFF2-40B4-BE49-F238E27FC236}">
                <a16:creationId xmlns:a16="http://schemas.microsoft.com/office/drawing/2014/main" id="{AAF021D8-E129-473A-844C-FBADF9F867ED}"/>
              </a:ext>
            </a:extLst>
          </p:cNvPr>
          <p:cNvSpPr>
            <a:spLocks noGrp="1"/>
          </p:cNvSpPr>
          <p:nvPr>
            <p:ph type="dt" sz="half" idx="10"/>
          </p:nvPr>
        </p:nvSpPr>
        <p:spPr>
          <a:xfrm>
            <a:off x="413657" y="6356350"/>
            <a:ext cx="1480457" cy="365125"/>
          </a:xfrm>
        </p:spPr>
        <p:txBody>
          <a:bodyPr vert="horz" lIns="91440" tIns="45720" rIns="91440" bIns="45720" rtlCol="0" anchor="ctr">
            <a:normAutofit/>
          </a:bodyPr>
          <a:lstStyle/>
          <a:p>
            <a:pPr defTabSz="914400">
              <a:spcAft>
                <a:spcPts val="600"/>
              </a:spcAft>
            </a:pPr>
            <a:r>
              <a:rPr lang="en-US">
                <a:solidFill>
                  <a:srgbClr val="FFFFFF"/>
                </a:solidFill>
              </a:rPr>
              <a:t>4/19/2017</a:t>
            </a:r>
          </a:p>
        </p:txBody>
      </p:sp>
      <p:sp>
        <p:nvSpPr>
          <p:cNvPr id="5" name="Slide Number Placeholder 4">
            <a:extLst>
              <a:ext uri="{FF2B5EF4-FFF2-40B4-BE49-F238E27FC236}">
                <a16:creationId xmlns:a16="http://schemas.microsoft.com/office/drawing/2014/main" id="{CBD0FCC8-02BE-44DF-A783-DDE4A5438D38}"/>
              </a:ext>
            </a:extLst>
          </p:cNvPr>
          <p:cNvSpPr>
            <a:spLocks noGrp="1"/>
          </p:cNvSpPr>
          <p:nvPr>
            <p:ph type="sldNum" sz="quarter" idx="12"/>
          </p:nvPr>
        </p:nvSpPr>
        <p:spPr>
          <a:xfrm>
            <a:off x="11310257" y="6356350"/>
            <a:ext cx="560009" cy="365125"/>
          </a:xfrm>
          <a:prstGeom prst="ellipse">
            <a:avLst/>
          </a:prstGeom>
        </p:spPr>
        <p:txBody>
          <a:bodyPr vert="horz" lIns="91440" tIns="45720" rIns="91440" bIns="45720" rtlCol="0" anchor="ctr">
            <a:normAutofit/>
          </a:bodyPr>
          <a:lstStyle/>
          <a:p>
            <a:pPr defTabSz="914400">
              <a:lnSpc>
                <a:spcPct val="90000"/>
              </a:lnSpc>
              <a:spcAft>
                <a:spcPts val="600"/>
              </a:spcAft>
            </a:pPr>
            <a:fld id="{01D848B1-F08E-4356-A513-D930A84BA980}" type="slidenum">
              <a:rPr lang="en-US">
                <a:solidFill>
                  <a:srgbClr val="898989"/>
                </a:solidFill>
              </a:rPr>
              <a:pPr defTabSz="914400">
                <a:lnSpc>
                  <a:spcPct val="90000"/>
                </a:lnSpc>
                <a:spcAft>
                  <a:spcPts val="600"/>
                </a:spcAft>
              </a:pPr>
              <a:t>10</a:t>
            </a:fld>
            <a:endParaRPr lang="en-US">
              <a:solidFill>
                <a:srgbClr val="898989"/>
              </a:solidFill>
            </a:endParaRPr>
          </a:p>
        </p:txBody>
      </p:sp>
      <p:sp>
        <p:nvSpPr>
          <p:cNvPr id="7" name="TextBox 6">
            <a:extLst>
              <a:ext uri="{FF2B5EF4-FFF2-40B4-BE49-F238E27FC236}">
                <a16:creationId xmlns:a16="http://schemas.microsoft.com/office/drawing/2014/main" id="{60A79978-A043-4E38-AAB4-EB4EB835BDB4}"/>
              </a:ext>
            </a:extLst>
          </p:cNvPr>
          <p:cNvSpPr txBox="1"/>
          <p:nvPr/>
        </p:nvSpPr>
        <p:spPr>
          <a:xfrm>
            <a:off x="3867534" y="3672807"/>
            <a:ext cx="8122416" cy="2585323"/>
          </a:xfrm>
          <a:prstGeom prst="rect">
            <a:avLst/>
          </a:prstGeom>
          <a:noFill/>
        </p:spPr>
        <p:txBody>
          <a:bodyPr wrap="none" rtlCol="0">
            <a:spAutoFit/>
          </a:bodyPr>
          <a:lstStyle/>
          <a:p>
            <a:r>
              <a:rPr lang="en-US" dirty="0"/>
              <a:t>Check out George Henry’s.  The EXPORT school recertified his continuing application.</a:t>
            </a:r>
          </a:p>
          <a:p>
            <a:r>
              <a:rPr lang="en-US" dirty="0"/>
              <a:t>He is now in NEW Continuing Forms section.  </a:t>
            </a:r>
          </a:p>
          <a:p>
            <a:r>
              <a:rPr lang="en-US" dirty="0"/>
              <a:t>This means George’s IMPORT School is responsible to APPROVE or DENY </a:t>
            </a:r>
          </a:p>
          <a:p>
            <a:r>
              <a:rPr lang="en-US" dirty="0"/>
              <a:t>the 2018-19 TE scholarship award</a:t>
            </a:r>
          </a:p>
          <a:p>
            <a:endParaRPr lang="en-US" dirty="0"/>
          </a:p>
          <a:p>
            <a:r>
              <a:rPr lang="en-US" dirty="0"/>
              <a:t>As a reminder – IMPORT schools confirm continuing student awards once</a:t>
            </a:r>
          </a:p>
          <a:p>
            <a:r>
              <a:rPr lang="en-US" dirty="0"/>
              <a:t>Spring grades are available. </a:t>
            </a:r>
          </a:p>
          <a:p>
            <a:r>
              <a:rPr lang="en-US" dirty="0"/>
              <a:t>Current FIRST YEAR parents are anxious.  Remind them TE scholarship awards now</a:t>
            </a:r>
          </a:p>
          <a:p>
            <a:r>
              <a:rPr lang="en-US" dirty="0"/>
              <a:t>hinge on the student’s academic success too plus the employee’s continued eligibility</a:t>
            </a:r>
          </a:p>
        </p:txBody>
      </p:sp>
    </p:spTree>
    <p:extLst>
      <p:ext uri="{BB962C8B-B14F-4D97-AF65-F5344CB8AC3E}">
        <p14:creationId xmlns:p14="http://schemas.microsoft.com/office/powerpoint/2010/main" val="172223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35D098-FFD9-45B0-AA7B-89713AB6F78C}"/>
              </a:ext>
            </a:extLst>
          </p:cNvPr>
          <p:cNvSpPr>
            <a:spLocks noGrp="1"/>
          </p:cNvSpPr>
          <p:nvPr>
            <p:ph type="title"/>
          </p:nvPr>
        </p:nvSpPr>
        <p:spPr>
          <a:xfrm>
            <a:off x="838200" y="811161"/>
            <a:ext cx="3335594" cy="5403370"/>
          </a:xfrm>
        </p:spPr>
        <p:txBody>
          <a:bodyPr>
            <a:normAutofit/>
          </a:bodyPr>
          <a:lstStyle/>
          <a:p>
            <a:r>
              <a:rPr lang="en-US">
                <a:solidFill>
                  <a:schemeClr val="bg1"/>
                </a:solidFill>
              </a:rPr>
              <a:t>TE Closeout</a:t>
            </a:r>
          </a:p>
        </p:txBody>
      </p:sp>
      <p:graphicFrame>
        <p:nvGraphicFramePr>
          <p:cNvPr id="7" name="Content Placeholder 2">
            <a:extLst>
              <a:ext uri="{FF2B5EF4-FFF2-40B4-BE49-F238E27FC236}">
                <a16:creationId xmlns:a16="http://schemas.microsoft.com/office/drawing/2014/main" id="{ACB801F6-4A75-456A-98DB-AE9963F4ED18}"/>
              </a:ext>
            </a:extLst>
          </p:cNvPr>
          <p:cNvGraphicFramePr>
            <a:graphicFrameLocks noGrp="1"/>
          </p:cNvGraphicFramePr>
          <p:nvPr>
            <p:ph idx="1"/>
            <p:extLst>
              <p:ext uri="{D42A27DB-BD31-4B8C-83A1-F6EECF244321}">
                <p14:modId xmlns:p14="http://schemas.microsoft.com/office/powerpoint/2010/main" val="3908428995"/>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352889FD-9095-41F0-8319-977EC7F728E8}"/>
              </a:ext>
            </a:extLst>
          </p:cNvPr>
          <p:cNvSpPr>
            <a:spLocks noGrp="1"/>
          </p:cNvSpPr>
          <p:nvPr>
            <p:ph type="dt" sz="half" idx="10"/>
          </p:nvPr>
        </p:nvSpPr>
        <p:spPr>
          <a:xfrm>
            <a:off x="838200" y="6356350"/>
            <a:ext cx="2743200" cy="365125"/>
          </a:xfrm>
        </p:spPr>
        <p:txBody>
          <a:bodyPr>
            <a:normAutofit/>
          </a:bodyPr>
          <a:lstStyle/>
          <a:p>
            <a:pPr>
              <a:spcAft>
                <a:spcPts val="600"/>
              </a:spcAft>
            </a:pPr>
            <a:r>
              <a:rPr lang="en-US" sz="1100">
                <a:solidFill>
                  <a:prstClr val="white">
                    <a:alpha val="80000"/>
                  </a:prstClr>
                </a:solidFill>
              </a:rPr>
              <a:t>4/19/2017</a:t>
            </a:r>
          </a:p>
        </p:txBody>
      </p:sp>
      <p:sp>
        <p:nvSpPr>
          <p:cNvPr id="5" name="Slide Number Placeholder 4">
            <a:extLst>
              <a:ext uri="{FF2B5EF4-FFF2-40B4-BE49-F238E27FC236}">
                <a16:creationId xmlns:a16="http://schemas.microsoft.com/office/drawing/2014/main" id="{70774CED-03F8-4425-B796-2284DF236DA6}"/>
              </a:ext>
            </a:extLst>
          </p:cNvPr>
          <p:cNvSpPr>
            <a:spLocks noGrp="1"/>
          </p:cNvSpPr>
          <p:nvPr>
            <p:ph type="sldNum" sz="quarter" idx="12"/>
          </p:nvPr>
        </p:nvSpPr>
        <p:spPr>
          <a:xfrm>
            <a:off x="11000232" y="6108192"/>
            <a:ext cx="548640" cy="548640"/>
          </a:xfrm>
          <a:prstGeom prst="ellipse">
            <a:avLst/>
          </a:prstGeom>
          <a:solidFill>
            <a:srgbClr val="898989"/>
          </a:solidFill>
        </p:spPr>
        <p:txBody>
          <a:bodyPr>
            <a:normAutofit/>
          </a:bodyPr>
          <a:lstStyle/>
          <a:p>
            <a:pPr algn="ctr">
              <a:spcAft>
                <a:spcPts val="600"/>
              </a:spcAft>
            </a:pPr>
            <a:fld id="{01D848B1-F08E-4356-A513-D930A84BA980}" type="slidenum">
              <a:rPr lang="en-US" sz="1500">
                <a:solidFill>
                  <a:srgbClr val="FFFFFF">
                    <a:alpha val="80000"/>
                  </a:srgbClr>
                </a:solidFill>
              </a:rPr>
              <a:pPr algn="ctr">
                <a:spcAft>
                  <a:spcPts val="600"/>
                </a:spcAft>
              </a:pPr>
              <a:t>11</a:t>
            </a:fld>
            <a:endParaRPr lang="en-US" sz="1500">
              <a:solidFill>
                <a:srgbClr val="FFFFFF">
                  <a:alpha val="80000"/>
                </a:srgbClr>
              </a:solidFill>
            </a:endParaRPr>
          </a:p>
        </p:txBody>
      </p:sp>
    </p:spTree>
    <p:extLst>
      <p:ext uri="{BB962C8B-B14F-4D97-AF65-F5344CB8AC3E}">
        <p14:creationId xmlns:p14="http://schemas.microsoft.com/office/powerpoint/2010/main" val="809762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811161"/>
            <a:ext cx="3335594" cy="5403370"/>
          </a:xfrm>
        </p:spPr>
        <p:txBody>
          <a:bodyPr>
            <a:normAutofit/>
          </a:bodyPr>
          <a:lstStyle/>
          <a:p>
            <a:r>
              <a:rPr lang="en-US">
                <a:solidFill>
                  <a:schemeClr val="bg1"/>
                </a:solidFill>
              </a:rPr>
              <a:t>TE Closeout</a:t>
            </a:r>
            <a:br>
              <a:rPr lang="en-US">
                <a:solidFill>
                  <a:schemeClr val="bg1"/>
                </a:solidFill>
              </a:rPr>
            </a:br>
            <a:r>
              <a:rPr lang="en-US">
                <a:solidFill>
                  <a:schemeClr val="bg1"/>
                </a:solidFill>
              </a:rPr>
              <a:t>Continuing students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825168617"/>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a:xfrm>
            <a:off x="838200" y="6356350"/>
            <a:ext cx="2743200" cy="365125"/>
          </a:xfrm>
        </p:spPr>
        <p:txBody>
          <a:bodyPr>
            <a:normAutofit/>
          </a:bodyPr>
          <a:lstStyle/>
          <a:p>
            <a:pPr>
              <a:spcAft>
                <a:spcPts val="600"/>
              </a:spcAft>
            </a:pPr>
            <a:r>
              <a:rPr lang="en-US" sz="1100">
                <a:solidFill>
                  <a:prstClr val="white">
                    <a:alpha val="80000"/>
                  </a:prstClr>
                </a:solidFill>
              </a:rPr>
              <a:t>4/19/2017</a:t>
            </a:r>
          </a:p>
        </p:txBody>
      </p:sp>
      <p:sp>
        <p:nvSpPr>
          <p:cNvPr id="3" name="Slide Number Placeholder 2"/>
          <p:cNvSpPr>
            <a:spLocks noGrp="1"/>
          </p:cNvSpPr>
          <p:nvPr>
            <p:ph type="sldNum" sz="quarter" idx="12"/>
          </p:nvPr>
        </p:nvSpPr>
        <p:spPr>
          <a:xfrm>
            <a:off x="11000232" y="6108192"/>
            <a:ext cx="548640" cy="548640"/>
          </a:xfrm>
          <a:prstGeom prst="ellipse">
            <a:avLst/>
          </a:prstGeom>
          <a:solidFill>
            <a:srgbClr val="898989"/>
          </a:solidFill>
        </p:spPr>
        <p:txBody>
          <a:bodyPr>
            <a:normAutofit/>
          </a:bodyPr>
          <a:lstStyle/>
          <a:p>
            <a:pPr algn="ctr">
              <a:spcAft>
                <a:spcPts val="600"/>
              </a:spcAft>
            </a:pPr>
            <a:fld id="{01D848B1-F08E-4356-A513-D930A84BA980}" type="slidenum">
              <a:rPr lang="en-US" sz="1500">
                <a:solidFill>
                  <a:srgbClr val="FFFFFF">
                    <a:alpha val="80000"/>
                  </a:srgbClr>
                </a:solidFill>
              </a:rPr>
              <a:pPr algn="ctr">
                <a:spcAft>
                  <a:spcPts val="600"/>
                </a:spcAft>
              </a:pPr>
              <a:t>12</a:t>
            </a:fld>
            <a:endParaRPr lang="en-US" sz="1500">
              <a:solidFill>
                <a:srgbClr val="FFFFFF">
                  <a:alpha val="80000"/>
                </a:srgbClr>
              </a:solidFill>
            </a:endParaRPr>
          </a:p>
        </p:txBody>
      </p:sp>
    </p:spTree>
    <p:extLst>
      <p:ext uri="{BB962C8B-B14F-4D97-AF65-F5344CB8AC3E}">
        <p14:creationId xmlns:p14="http://schemas.microsoft.com/office/powerpoint/2010/main" val="1142056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53252F-4873-4F63-801D-CC719279A7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13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C18B22BE-5D9D-4B90-B849-E4CC203F459A}"/>
              </a:ext>
            </a:extLst>
          </p:cNvPr>
          <p:cNvPicPr>
            <a:picLocks noGrp="1" noChangeAspect="1"/>
          </p:cNvPicPr>
          <p:nvPr>
            <p:ph idx="1"/>
          </p:nvPr>
        </p:nvPicPr>
        <p:blipFill>
          <a:blip r:embed="rId2"/>
          <a:stretch>
            <a:fillRect/>
          </a:stretch>
        </p:blipFill>
        <p:spPr>
          <a:xfrm>
            <a:off x="4241276" y="527895"/>
            <a:ext cx="7188199" cy="4384800"/>
          </a:xfrm>
          <a:prstGeom prst="rect">
            <a:avLst/>
          </a:prstGeom>
        </p:spPr>
      </p:pic>
      <p:sp>
        <p:nvSpPr>
          <p:cNvPr id="2" name="Title 1">
            <a:extLst>
              <a:ext uri="{FF2B5EF4-FFF2-40B4-BE49-F238E27FC236}">
                <a16:creationId xmlns:a16="http://schemas.microsoft.com/office/drawing/2014/main" id="{679446B8-B4B0-4D10-A709-707867EC9C33}"/>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TE Closeout</a:t>
            </a:r>
          </a:p>
        </p:txBody>
      </p:sp>
      <p:sp>
        <p:nvSpPr>
          <p:cNvPr id="4" name="Date Placeholder 3">
            <a:extLst>
              <a:ext uri="{FF2B5EF4-FFF2-40B4-BE49-F238E27FC236}">
                <a16:creationId xmlns:a16="http://schemas.microsoft.com/office/drawing/2014/main" id="{F00D23A5-8D82-43F1-8859-0A1CE0F5A76B}"/>
              </a:ext>
            </a:extLst>
          </p:cNvPr>
          <p:cNvSpPr>
            <a:spLocks noGrp="1"/>
          </p:cNvSpPr>
          <p:nvPr>
            <p:ph type="dt" sz="half" idx="10"/>
          </p:nvPr>
        </p:nvSpPr>
        <p:spPr>
          <a:xfrm>
            <a:off x="413657" y="6356350"/>
            <a:ext cx="1480457" cy="365125"/>
          </a:xfrm>
        </p:spPr>
        <p:txBody>
          <a:bodyPr vert="horz" lIns="91440" tIns="45720" rIns="91440" bIns="45720" rtlCol="0" anchor="ctr">
            <a:normAutofit/>
          </a:bodyPr>
          <a:lstStyle/>
          <a:p>
            <a:pPr defTabSz="914400">
              <a:spcAft>
                <a:spcPts val="600"/>
              </a:spcAft>
            </a:pPr>
            <a:r>
              <a:rPr lang="en-US">
                <a:solidFill>
                  <a:srgbClr val="FFFFFF"/>
                </a:solidFill>
              </a:rPr>
              <a:t>4/19/2017</a:t>
            </a:r>
          </a:p>
        </p:txBody>
      </p:sp>
      <p:sp>
        <p:nvSpPr>
          <p:cNvPr id="5" name="Slide Number Placeholder 4">
            <a:extLst>
              <a:ext uri="{FF2B5EF4-FFF2-40B4-BE49-F238E27FC236}">
                <a16:creationId xmlns:a16="http://schemas.microsoft.com/office/drawing/2014/main" id="{0D621C6F-B4F5-47FB-A65A-0DB8F08A1EBE}"/>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defTabSz="914400">
              <a:spcAft>
                <a:spcPts val="600"/>
              </a:spcAft>
            </a:pPr>
            <a:fld id="{01D848B1-F08E-4356-A513-D930A84BA980}" type="slidenum">
              <a:rPr lang="en-US">
                <a:solidFill>
                  <a:srgbClr val="898989"/>
                </a:solidFill>
              </a:rPr>
              <a:pPr defTabSz="914400">
                <a:spcAft>
                  <a:spcPts val="600"/>
                </a:spcAft>
              </a:pPr>
              <a:t>13</a:t>
            </a:fld>
            <a:endParaRPr lang="en-US">
              <a:solidFill>
                <a:srgbClr val="898989"/>
              </a:solidFill>
            </a:endParaRPr>
          </a:p>
        </p:txBody>
      </p:sp>
      <p:sp>
        <p:nvSpPr>
          <p:cNvPr id="7" name="TextBox 6">
            <a:extLst>
              <a:ext uri="{FF2B5EF4-FFF2-40B4-BE49-F238E27FC236}">
                <a16:creationId xmlns:a16="http://schemas.microsoft.com/office/drawing/2014/main" id="{27D22794-8A98-4AE1-B989-1D0AD3DF1B45}"/>
              </a:ext>
            </a:extLst>
          </p:cNvPr>
          <p:cNvSpPr txBox="1"/>
          <p:nvPr/>
        </p:nvSpPr>
        <p:spPr>
          <a:xfrm>
            <a:off x="4322190" y="5269584"/>
            <a:ext cx="7049879" cy="1200329"/>
          </a:xfrm>
          <a:prstGeom prst="rect">
            <a:avLst/>
          </a:prstGeom>
          <a:noFill/>
        </p:spPr>
        <p:txBody>
          <a:bodyPr wrap="none" rtlCol="0">
            <a:spAutoFit/>
          </a:bodyPr>
          <a:lstStyle/>
          <a:p>
            <a:r>
              <a:rPr lang="en-US" dirty="0"/>
              <a:t>Moving ahead to the IMPORT SCHOOL  </a:t>
            </a:r>
          </a:p>
          <a:p>
            <a:r>
              <a:rPr lang="en-US" dirty="0"/>
              <a:t>On 4/8/18 George Henry’s Export school recertified his 2018-19 renewal</a:t>
            </a:r>
          </a:p>
          <a:p>
            <a:r>
              <a:rPr lang="en-US" dirty="0"/>
              <a:t>The EXPORT school is confirming the student’s parent remains eligible for</a:t>
            </a:r>
          </a:p>
          <a:p>
            <a:r>
              <a:rPr lang="en-US" dirty="0"/>
              <a:t>TE award consideration</a:t>
            </a:r>
          </a:p>
        </p:txBody>
      </p:sp>
    </p:spTree>
    <p:extLst>
      <p:ext uri="{BB962C8B-B14F-4D97-AF65-F5344CB8AC3E}">
        <p14:creationId xmlns:p14="http://schemas.microsoft.com/office/powerpoint/2010/main" val="1537605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46C4E63-5F8D-44B8-9860-1D7841E3D2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1004"/>
            <a:ext cx="12188952" cy="6860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862BE82-D00D-42C1-BF16-93AA37870C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F6D92C2D-1D3D-4974-918C-06579FB354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6595CF1-BCB8-4A01-8B34-75A43BEC854E}"/>
              </a:ext>
            </a:extLst>
          </p:cNvPr>
          <p:cNvPicPr>
            <a:picLocks noChangeAspect="1"/>
          </p:cNvPicPr>
          <p:nvPr/>
        </p:nvPicPr>
        <p:blipFill>
          <a:blip r:embed="rId3"/>
          <a:stretch>
            <a:fillRect/>
          </a:stretch>
        </p:blipFill>
        <p:spPr>
          <a:xfrm>
            <a:off x="5974768" y="286731"/>
            <a:ext cx="5510771" cy="4077971"/>
          </a:xfrm>
          <a:prstGeom prst="rect">
            <a:avLst/>
          </a:prstGeom>
        </p:spPr>
      </p:pic>
      <p:sp>
        <p:nvSpPr>
          <p:cNvPr id="2" name="Title 1"/>
          <p:cNvSpPr>
            <a:spLocks noGrp="1"/>
          </p:cNvSpPr>
          <p:nvPr>
            <p:ph type="title"/>
          </p:nvPr>
        </p:nvSpPr>
        <p:spPr>
          <a:xfrm>
            <a:off x="750242" y="632990"/>
            <a:ext cx="4062643" cy="1043409"/>
          </a:xfrm>
        </p:spPr>
        <p:txBody>
          <a:bodyPr>
            <a:normAutofit/>
          </a:bodyPr>
          <a:lstStyle/>
          <a:p>
            <a:r>
              <a:rPr lang="en-US" sz="3600"/>
              <a:t>TE Closeout</a:t>
            </a:r>
          </a:p>
        </p:txBody>
      </p:sp>
      <p:sp>
        <p:nvSpPr>
          <p:cNvPr id="12" name="Content Placeholder 11"/>
          <p:cNvSpPr>
            <a:spLocks noGrp="1"/>
          </p:cNvSpPr>
          <p:nvPr>
            <p:ph idx="1"/>
          </p:nvPr>
        </p:nvSpPr>
        <p:spPr>
          <a:xfrm>
            <a:off x="518474" y="1774372"/>
            <a:ext cx="4064409" cy="2754086"/>
          </a:xfrm>
        </p:spPr>
        <p:txBody>
          <a:bodyPr anchor="t">
            <a:normAutofit/>
          </a:bodyPr>
          <a:lstStyle/>
          <a:p>
            <a:r>
              <a:rPr lang="en-US" sz="1500" dirty="0"/>
              <a:t>This is what the IMPORT school sees and needs to do…</a:t>
            </a:r>
          </a:p>
          <a:p>
            <a:r>
              <a:rPr lang="en-US" sz="1500" dirty="0"/>
              <a:t>All boxes must be completed</a:t>
            </a:r>
          </a:p>
          <a:p>
            <a:pPr lvl="1"/>
            <a:r>
              <a:rPr lang="en-US" sz="1500" dirty="0"/>
              <a:t>Scholarship amount is whole dollars only </a:t>
            </a:r>
          </a:p>
          <a:p>
            <a:pPr lvl="1"/>
            <a:r>
              <a:rPr lang="en-US" sz="1500" dirty="0"/>
              <a:t>Approved Yes or No</a:t>
            </a:r>
          </a:p>
          <a:p>
            <a:pPr lvl="1"/>
            <a:r>
              <a:rPr lang="en-US" sz="1500" dirty="0"/>
              <a:t>Comments are shared between the Export and Import school only</a:t>
            </a:r>
          </a:p>
          <a:p>
            <a:r>
              <a:rPr lang="en-US" sz="1500" dirty="0"/>
              <a:t>Be sure to click SUBMIT</a:t>
            </a:r>
          </a:p>
        </p:txBody>
      </p:sp>
      <p:sp>
        <p:nvSpPr>
          <p:cNvPr id="4" name="Date Placeholder 3"/>
          <p:cNvSpPr>
            <a:spLocks noGrp="1"/>
          </p:cNvSpPr>
          <p:nvPr>
            <p:ph type="dt" sz="half" idx="10"/>
          </p:nvPr>
        </p:nvSpPr>
        <p:spPr>
          <a:xfrm>
            <a:off x="749808" y="4940038"/>
            <a:ext cx="3291840" cy="365125"/>
          </a:xfrm>
        </p:spPr>
        <p:txBody>
          <a:bodyPr anchor="ctr">
            <a:normAutofit/>
          </a:bodyPr>
          <a:lstStyle/>
          <a:p>
            <a:pPr>
              <a:spcAft>
                <a:spcPts val="600"/>
              </a:spcAft>
            </a:pPr>
            <a:r>
              <a:rPr lang="en-US">
                <a:solidFill>
                  <a:schemeClr val="tx1">
                    <a:alpha val="80000"/>
                  </a:schemeClr>
                </a:solidFill>
              </a:rPr>
              <a:t>4/19/2017</a:t>
            </a:r>
          </a:p>
        </p:txBody>
      </p:sp>
      <p:sp>
        <p:nvSpPr>
          <p:cNvPr id="3" name="Slide Number Placeholder 2"/>
          <p:cNvSpPr>
            <a:spLocks noGrp="1"/>
          </p:cNvSpPr>
          <p:nvPr>
            <p:ph type="sldNum" sz="quarter" idx="12"/>
          </p:nvPr>
        </p:nvSpPr>
        <p:spPr>
          <a:xfrm>
            <a:off x="11000232" y="6108192"/>
            <a:ext cx="548640" cy="548640"/>
          </a:xfrm>
          <a:prstGeom prst="ellipse">
            <a:avLst/>
          </a:prstGeom>
          <a:solidFill>
            <a:srgbClr val="593963"/>
          </a:solidFill>
        </p:spPr>
        <p:txBody>
          <a:bodyPr anchor="ctr">
            <a:normAutofit/>
          </a:bodyPr>
          <a:lstStyle/>
          <a:p>
            <a:pPr algn="ctr">
              <a:spcAft>
                <a:spcPts val="600"/>
              </a:spcAft>
            </a:pPr>
            <a:fld id="{01D848B1-F08E-4356-A513-D930A84BA980}" type="slidenum">
              <a:rPr lang="en-US" sz="1500">
                <a:solidFill>
                  <a:srgbClr val="FFFFFF"/>
                </a:solidFill>
              </a:rPr>
              <a:pPr algn="ctr">
                <a:spcAft>
                  <a:spcPts val="600"/>
                </a:spcAft>
              </a:pPr>
              <a:t>14</a:t>
            </a:fld>
            <a:endParaRPr lang="en-US" sz="1500">
              <a:solidFill>
                <a:srgbClr val="FFFFFF"/>
              </a:solidFill>
            </a:endParaRPr>
          </a:p>
        </p:txBody>
      </p:sp>
      <p:pic>
        <p:nvPicPr>
          <p:cNvPr id="9" name="Picture 8">
            <a:extLst>
              <a:ext uri="{FF2B5EF4-FFF2-40B4-BE49-F238E27FC236}">
                <a16:creationId xmlns:a16="http://schemas.microsoft.com/office/drawing/2014/main" id="{81C87096-CBC6-45DF-9BB8-61140B051C38}"/>
              </a:ext>
            </a:extLst>
          </p:cNvPr>
          <p:cNvPicPr>
            <a:picLocks noChangeAspect="1"/>
          </p:cNvPicPr>
          <p:nvPr/>
        </p:nvPicPr>
        <p:blipFill>
          <a:blip r:embed="rId4"/>
          <a:stretch>
            <a:fillRect/>
          </a:stretch>
        </p:blipFill>
        <p:spPr>
          <a:xfrm>
            <a:off x="6037868" y="4346100"/>
            <a:ext cx="5404324" cy="2162175"/>
          </a:xfrm>
          <a:prstGeom prst="rect">
            <a:avLst/>
          </a:prstGeom>
        </p:spPr>
      </p:pic>
      <p:sp>
        <p:nvSpPr>
          <p:cNvPr id="16" name="TextBox 15">
            <a:extLst>
              <a:ext uri="{FF2B5EF4-FFF2-40B4-BE49-F238E27FC236}">
                <a16:creationId xmlns:a16="http://schemas.microsoft.com/office/drawing/2014/main" id="{0CCABECA-DF90-4C46-B75D-D8EE4FD884D8}"/>
              </a:ext>
            </a:extLst>
          </p:cNvPr>
          <p:cNvSpPr txBox="1"/>
          <p:nvPr/>
        </p:nvSpPr>
        <p:spPr>
          <a:xfrm>
            <a:off x="7620000" y="3594533"/>
            <a:ext cx="2765612" cy="369332"/>
          </a:xfrm>
          <a:prstGeom prst="rect">
            <a:avLst/>
          </a:prstGeom>
          <a:noFill/>
        </p:spPr>
        <p:txBody>
          <a:bodyPr wrap="square" rtlCol="0">
            <a:spAutoFit/>
          </a:bodyPr>
          <a:lstStyle/>
          <a:p>
            <a:r>
              <a:rPr lang="en-US" dirty="0">
                <a:solidFill>
                  <a:schemeClr val="bg1"/>
                </a:solidFill>
              </a:rPr>
              <a:t>WHOLE NUMBER ONLY</a:t>
            </a:r>
          </a:p>
        </p:txBody>
      </p:sp>
      <p:sp>
        <p:nvSpPr>
          <p:cNvPr id="18" name="TextBox 17">
            <a:extLst>
              <a:ext uri="{FF2B5EF4-FFF2-40B4-BE49-F238E27FC236}">
                <a16:creationId xmlns:a16="http://schemas.microsoft.com/office/drawing/2014/main" id="{D40C02B9-F7B8-4B0B-9E85-5002E6DE1A19}"/>
              </a:ext>
            </a:extLst>
          </p:cNvPr>
          <p:cNvSpPr txBox="1"/>
          <p:nvPr/>
        </p:nvSpPr>
        <p:spPr>
          <a:xfrm>
            <a:off x="7823947" y="3976768"/>
            <a:ext cx="2357717" cy="369332"/>
          </a:xfrm>
          <a:prstGeom prst="rect">
            <a:avLst/>
          </a:prstGeom>
          <a:noFill/>
        </p:spPr>
        <p:txBody>
          <a:bodyPr wrap="square" rtlCol="0">
            <a:spAutoFit/>
          </a:bodyPr>
          <a:lstStyle/>
          <a:p>
            <a:r>
              <a:rPr lang="en-US" dirty="0">
                <a:solidFill>
                  <a:schemeClr val="bg1"/>
                </a:solidFill>
              </a:rPr>
              <a:t>4</a:t>
            </a:r>
          </a:p>
        </p:txBody>
      </p:sp>
      <p:sp>
        <p:nvSpPr>
          <p:cNvPr id="20" name="TextBox 19">
            <a:extLst>
              <a:ext uri="{FF2B5EF4-FFF2-40B4-BE49-F238E27FC236}">
                <a16:creationId xmlns:a16="http://schemas.microsoft.com/office/drawing/2014/main" id="{9EFF5893-2C0F-4BC8-9086-93FA2F301F78}"/>
              </a:ext>
            </a:extLst>
          </p:cNvPr>
          <p:cNvSpPr txBox="1"/>
          <p:nvPr/>
        </p:nvSpPr>
        <p:spPr>
          <a:xfrm>
            <a:off x="9002805" y="4326996"/>
            <a:ext cx="1736757" cy="369332"/>
          </a:xfrm>
          <a:prstGeom prst="rect">
            <a:avLst/>
          </a:prstGeom>
          <a:noFill/>
        </p:spPr>
        <p:txBody>
          <a:bodyPr wrap="none" rtlCol="0">
            <a:spAutoFit/>
          </a:bodyPr>
          <a:lstStyle/>
          <a:p>
            <a:r>
              <a:rPr lang="en-US" dirty="0">
                <a:solidFill>
                  <a:schemeClr val="bg1"/>
                </a:solidFill>
              </a:rPr>
              <a:t>Select yes or not</a:t>
            </a:r>
          </a:p>
        </p:txBody>
      </p:sp>
      <p:sp>
        <p:nvSpPr>
          <p:cNvPr id="22" name="TextBox 21">
            <a:extLst>
              <a:ext uri="{FF2B5EF4-FFF2-40B4-BE49-F238E27FC236}">
                <a16:creationId xmlns:a16="http://schemas.microsoft.com/office/drawing/2014/main" id="{D3FF36B4-754F-457B-B891-F4F8C6E717AA}"/>
              </a:ext>
            </a:extLst>
          </p:cNvPr>
          <p:cNvSpPr txBox="1"/>
          <p:nvPr/>
        </p:nvSpPr>
        <p:spPr>
          <a:xfrm>
            <a:off x="7683654" y="4843498"/>
            <a:ext cx="2432388" cy="923330"/>
          </a:xfrm>
          <a:prstGeom prst="rect">
            <a:avLst/>
          </a:prstGeom>
          <a:noFill/>
        </p:spPr>
        <p:txBody>
          <a:bodyPr wrap="square" rtlCol="0">
            <a:spAutoFit/>
          </a:bodyPr>
          <a:lstStyle/>
          <a:p>
            <a:r>
              <a:rPr lang="en-US" dirty="0">
                <a:solidFill>
                  <a:schemeClr val="bg1"/>
                </a:solidFill>
              </a:rPr>
              <a:t>INFORMATION SHARED WITH OTHER TELO ONLY</a:t>
            </a:r>
          </a:p>
        </p:txBody>
      </p:sp>
      <p:cxnSp>
        <p:nvCxnSpPr>
          <p:cNvPr id="24" name="Straight Arrow Connector 23">
            <a:extLst>
              <a:ext uri="{FF2B5EF4-FFF2-40B4-BE49-F238E27FC236}">
                <a16:creationId xmlns:a16="http://schemas.microsoft.com/office/drawing/2014/main" id="{93525A9C-B8B5-4708-B817-B4F01686778B}"/>
              </a:ext>
            </a:extLst>
          </p:cNvPr>
          <p:cNvCxnSpPr>
            <a:endCxn id="16" idx="1"/>
          </p:cNvCxnSpPr>
          <p:nvPr/>
        </p:nvCxnSpPr>
        <p:spPr>
          <a:xfrm>
            <a:off x="4468906" y="2747682"/>
            <a:ext cx="3151094" cy="1031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179C0E2-6F7C-4FA5-BDEF-D385FD2BD016}"/>
              </a:ext>
            </a:extLst>
          </p:cNvPr>
          <p:cNvCxnSpPr/>
          <p:nvPr/>
        </p:nvCxnSpPr>
        <p:spPr>
          <a:xfrm>
            <a:off x="2891118" y="2962761"/>
            <a:ext cx="4433183" cy="14882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3AEEE50-DC71-4B1A-82DE-45974B019A7A}"/>
              </a:ext>
            </a:extLst>
          </p:cNvPr>
          <p:cNvCxnSpPr/>
          <p:nvPr/>
        </p:nvCxnSpPr>
        <p:spPr>
          <a:xfrm>
            <a:off x="3165031" y="3545459"/>
            <a:ext cx="4615569" cy="1956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693854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53252F-4873-4F63-801D-CC719279A7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D5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189E1D3E-7A6A-4C41-8F28-876CF33D134F}"/>
              </a:ext>
            </a:extLst>
          </p:cNvPr>
          <p:cNvPicPr>
            <a:picLocks noGrp="1" noChangeAspect="1"/>
          </p:cNvPicPr>
          <p:nvPr>
            <p:ph idx="1"/>
          </p:nvPr>
        </p:nvPicPr>
        <p:blipFill>
          <a:blip r:embed="rId2"/>
          <a:stretch>
            <a:fillRect/>
          </a:stretch>
        </p:blipFill>
        <p:spPr>
          <a:xfrm>
            <a:off x="4302551" y="431132"/>
            <a:ext cx="7188199" cy="3899596"/>
          </a:xfrm>
          <a:prstGeom prst="rect">
            <a:avLst/>
          </a:prstGeom>
        </p:spPr>
      </p:pic>
      <p:sp>
        <p:nvSpPr>
          <p:cNvPr id="2" name="Title 1">
            <a:extLst>
              <a:ext uri="{FF2B5EF4-FFF2-40B4-BE49-F238E27FC236}">
                <a16:creationId xmlns:a16="http://schemas.microsoft.com/office/drawing/2014/main" id="{1C73AF1A-2844-4645-940D-1594874E1EAB}"/>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dirty="0">
                <a:solidFill>
                  <a:srgbClr val="FFFFFF"/>
                </a:solidFill>
              </a:rPr>
              <a:t>TE Closeout</a:t>
            </a:r>
            <a:endParaRPr lang="en-US" sz="2600" kern="1200" dirty="0">
              <a:solidFill>
                <a:srgbClr val="FFFFFF"/>
              </a:solidFill>
              <a:latin typeface="+mj-lt"/>
              <a:ea typeface="+mj-ea"/>
              <a:cs typeface="+mj-cs"/>
            </a:endParaRPr>
          </a:p>
        </p:txBody>
      </p:sp>
      <p:sp>
        <p:nvSpPr>
          <p:cNvPr id="4" name="Date Placeholder 3">
            <a:extLst>
              <a:ext uri="{FF2B5EF4-FFF2-40B4-BE49-F238E27FC236}">
                <a16:creationId xmlns:a16="http://schemas.microsoft.com/office/drawing/2014/main" id="{EB72F34C-4A83-470D-8EDB-D37EA5718009}"/>
              </a:ext>
            </a:extLst>
          </p:cNvPr>
          <p:cNvSpPr>
            <a:spLocks noGrp="1"/>
          </p:cNvSpPr>
          <p:nvPr>
            <p:ph type="dt" sz="half" idx="10"/>
          </p:nvPr>
        </p:nvSpPr>
        <p:spPr>
          <a:xfrm>
            <a:off x="413657" y="6356350"/>
            <a:ext cx="1480457" cy="365125"/>
          </a:xfrm>
        </p:spPr>
        <p:txBody>
          <a:bodyPr vert="horz" lIns="91440" tIns="45720" rIns="91440" bIns="45720" rtlCol="0" anchor="ctr">
            <a:normAutofit/>
          </a:bodyPr>
          <a:lstStyle/>
          <a:p>
            <a:pPr defTabSz="914400">
              <a:spcAft>
                <a:spcPts val="600"/>
              </a:spcAft>
            </a:pPr>
            <a:r>
              <a:rPr lang="en-US">
                <a:solidFill>
                  <a:srgbClr val="FFFFFF"/>
                </a:solidFill>
              </a:rPr>
              <a:t>4/19/2017</a:t>
            </a:r>
          </a:p>
        </p:txBody>
      </p:sp>
      <p:sp>
        <p:nvSpPr>
          <p:cNvPr id="5" name="Slide Number Placeholder 4">
            <a:extLst>
              <a:ext uri="{FF2B5EF4-FFF2-40B4-BE49-F238E27FC236}">
                <a16:creationId xmlns:a16="http://schemas.microsoft.com/office/drawing/2014/main" id="{A25E36EB-460C-47E8-99CB-52C6D1EC5C33}"/>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defTabSz="914400">
              <a:spcAft>
                <a:spcPts val="600"/>
              </a:spcAft>
            </a:pPr>
            <a:fld id="{01D848B1-F08E-4356-A513-D930A84BA980}" type="slidenum">
              <a:rPr lang="en-US">
                <a:solidFill>
                  <a:srgbClr val="898989"/>
                </a:solidFill>
              </a:rPr>
              <a:pPr defTabSz="914400">
                <a:spcAft>
                  <a:spcPts val="600"/>
                </a:spcAft>
              </a:pPr>
              <a:t>15</a:t>
            </a:fld>
            <a:endParaRPr lang="en-US">
              <a:solidFill>
                <a:srgbClr val="898989"/>
              </a:solidFill>
            </a:endParaRPr>
          </a:p>
        </p:txBody>
      </p:sp>
      <p:sp>
        <p:nvSpPr>
          <p:cNvPr id="7" name="TextBox 6">
            <a:extLst>
              <a:ext uri="{FF2B5EF4-FFF2-40B4-BE49-F238E27FC236}">
                <a16:creationId xmlns:a16="http://schemas.microsoft.com/office/drawing/2014/main" id="{F38C9056-B649-4E8A-B2CA-8C3F84E417E4}"/>
              </a:ext>
            </a:extLst>
          </p:cNvPr>
          <p:cNvSpPr txBox="1"/>
          <p:nvPr/>
        </p:nvSpPr>
        <p:spPr>
          <a:xfrm>
            <a:off x="4341043" y="4637988"/>
            <a:ext cx="6630341" cy="646331"/>
          </a:xfrm>
          <a:prstGeom prst="rect">
            <a:avLst/>
          </a:prstGeom>
          <a:noFill/>
        </p:spPr>
        <p:txBody>
          <a:bodyPr wrap="none" rtlCol="0">
            <a:spAutoFit/>
          </a:bodyPr>
          <a:lstStyle/>
          <a:p>
            <a:r>
              <a:rPr lang="en-US" dirty="0"/>
              <a:t>Once the IMPORT school approves the continuing student’s 2018-19 </a:t>
            </a:r>
          </a:p>
          <a:p>
            <a:r>
              <a:rPr lang="en-US" dirty="0"/>
              <a:t>Renewal application, the EXPORT school receives the email above</a:t>
            </a:r>
          </a:p>
        </p:txBody>
      </p:sp>
    </p:spTree>
    <p:extLst>
      <p:ext uri="{BB962C8B-B14F-4D97-AF65-F5344CB8AC3E}">
        <p14:creationId xmlns:p14="http://schemas.microsoft.com/office/powerpoint/2010/main" val="3385834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p:spPr>
        <p:txBody>
          <a:bodyPr>
            <a:normAutofit/>
          </a:bodyPr>
          <a:lstStyle/>
          <a:p>
            <a:r>
              <a:rPr lang="en-US">
                <a:solidFill>
                  <a:srgbClr val="FFFFFF"/>
                </a:solidFill>
              </a:rPr>
              <a:t>TE Closeout</a:t>
            </a:r>
          </a:p>
        </p:txBody>
      </p:sp>
      <p:graphicFrame>
        <p:nvGraphicFramePr>
          <p:cNvPr id="12" name="Content Placeholder 2"/>
          <p:cNvGraphicFramePr>
            <a:graphicFrameLocks noGrp="1"/>
          </p:cNvGraphicFramePr>
          <p:nvPr>
            <p:ph idx="1"/>
            <p:extLst>
              <p:ext uri="{D42A27DB-BD31-4B8C-83A1-F6EECF244321}">
                <p14:modId xmlns:p14="http://schemas.microsoft.com/office/powerpoint/2010/main" val="755135536"/>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a:xfrm>
            <a:off x="838200" y="6356350"/>
            <a:ext cx="2743200" cy="365125"/>
          </a:xfrm>
        </p:spPr>
        <p:txBody>
          <a:bodyPr>
            <a:normAutofit/>
          </a:bodyPr>
          <a:lstStyle/>
          <a:p>
            <a:pPr>
              <a:spcAft>
                <a:spcPts val="600"/>
              </a:spcAft>
            </a:pPr>
            <a:r>
              <a:rPr lang="en-US">
                <a:solidFill>
                  <a:srgbClr val="FFFFFF"/>
                </a:solidFill>
              </a:rPr>
              <a:t>4/19/2017</a:t>
            </a:r>
          </a:p>
        </p:txBody>
      </p:sp>
      <p:sp>
        <p:nvSpPr>
          <p:cNvPr id="3" name="Slide Number Placeholder 2"/>
          <p:cNvSpPr>
            <a:spLocks noGrp="1"/>
          </p:cNvSpPr>
          <p:nvPr>
            <p:ph type="sldNum" sz="quarter" idx="12"/>
          </p:nvPr>
        </p:nvSpPr>
        <p:spPr>
          <a:xfrm>
            <a:off x="8610600" y="6356350"/>
            <a:ext cx="2743200" cy="365125"/>
          </a:xfrm>
        </p:spPr>
        <p:txBody>
          <a:bodyPr>
            <a:normAutofit/>
          </a:bodyPr>
          <a:lstStyle/>
          <a:p>
            <a:pPr>
              <a:spcAft>
                <a:spcPts val="600"/>
              </a:spcAft>
            </a:pPr>
            <a:fld id="{01D848B1-F08E-4356-A513-D930A84BA980}" type="slidenum">
              <a:rPr lang="en-US">
                <a:solidFill>
                  <a:schemeClr val="tx1"/>
                </a:solidFill>
              </a:rPr>
              <a:pPr>
                <a:spcAft>
                  <a:spcPts val="600"/>
                </a:spcAft>
              </a:pPr>
              <a:t>16</a:t>
            </a:fld>
            <a:endParaRPr lang="en-US">
              <a:solidFill>
                <a:schemeClr val="tx1"/>
              </a:solidFill>
            </a:endParaRPr>
          </a:p>
        </p:txBody>
      </p:sp>
    </p:spTree>
    <p:extLst>
      <p:ext uri="{BB962C8B-B14F-4D97-AF65-F5344CB8AC3E}">
        <p14:creationId xmlns:p14="http://schemas.microsoft.com/office/powerpoint/2010/main" val="2698426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4F9F79B-A093-478E-96B5-EE02BC93A8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4C22394-EBC2-4FAF-A555-6C02D589EED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7194F93-1F71-4A70-9DF1-28F1837711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BBC0C84-DC2A-43AE-9576-0A44295E8B9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11394CD8-BD30-4B74-86F4-51FDF338341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479E82D-69E6-470A-AE7C-C85AB24124F6}"/>
              </a:ext>
            </a:extLst>
          </p:cNvPr>
          <p:cNvSpPr>
            <a:spLocks noGrp="1"/>
          </p:cNvSpPr>
          <p:nvPr>
            <p:ph type="title"/>
          </p:nvPr>
        </p:nvSpPr>
        <p:spPr>
          <a:xfrm>
            <a:off x="640079" y="4526280"/>
            <a:ext cx="7410681" cy="1737360"/>
          </a:xfrm>
        </p:spPr>
        <p:txBody>
          <a:bodyPr vert="horz" lIns="91440" tIns="45720" rIns="91440" bIns="45720" rtlCol="0" anchor="ctr">
            <a:normAutofit/>
          </a:bodyPr>
          <a:lstStyle/>
          <a:p>
            <a:r>
              <a:rPr lang="en-US" sz="4800" kern="1200" dirty="0">
                <a:solidFill>
                  <a:schemeClr val="tx1"/>
                </a:solidFill>
                <a:latin typeface="+mj-lt"/>
                <a:ea typeface="+mj-ea"/>
                <a:cs typeface="+mj-cs"/>
              </a:rPr>
              <a:t>Export/Import 3</a:t>
            </a:r>
            <a:br>
              <a:rPr lang="en-US" sz="4800" kern="1200" dirty="0">
                <a:solidFill>
                  <a:schemeClr val="tx1"/>
                </a:solidFill>
                <a:latin typeface="+mj-lt"/>
                <a:ea typeface="+mj-ea"/>
                <a:cs typeface="+mj-cs"/>
              </a:rPr>
            </a:br>
            <a:r>
              <a:rPr lang="en-US" sz="4800" kern="1200" dirty="0">
                <a:solidFill>
                  <a:schemeClr val="tx1"/>
                </a:solidFill>
                <a:latin typeface="+mj-lt"/>
                <a:ea typeface="+mj-ea"/>
                <a:cs typeface="+mj-cs"/>
              </a:rPr>
              <a:t>(E/I3)</a:t>
            </a:r>
          </a:p>
        </p:txBody>
      </p:sp>
      <p:sp>
        <p:nvSpPr>
          <p:cNvPr id="4" name="Text Placeholder 3">
            <a:extLst>
              <a:ext uri="{FF2B5EF4-FFF2-40B4-BE49-F238E27FC236}">
                <a16:creationId xmlns:a16="http://schemas.microsoft.com/office/drawing/2014/main" id="{C3E4D6E3-D85F-4B59-82F0-05D46D16F63F}"/>
              </a:ext>
            </a:extLst>
          </p:cNvPr>
          <p:cNvSpPr>
            <a:spLocks noGrp="1"/>
          </p:cNvSpPr>
          <p:nvPr>
            <p:ph type="body" sz="half" idx="2"/>
          </p:nvPr>
        </p:nvSpPr>
        <p:spPr>
          <a:xfrm>
            <a:off x="640080" y="595293"/>
            <a:ext cx="5676637" cy="3463951"/>
          </a:xfrm>
        </p:spPr>
        <p:txBody>
          <a:bodyPr vert="horz" lIns="91440" tIns="45720" rIns="91440" bIns="45720" rtlCol="0" anchor="ctr">
            <a:normAutofit/>
          </a:bodyPr>
          <a:lstStyle/>
          <a:p>
            <a:pPr indent="-228600">
              <a:buFont typeface="Arial" panose="020B0604020202020204" pitchFamily="34" charset="0"/>
              <a:buChar char="•"/>
            </a:pPr>
            <a:r>
              <a:rPr lang="en-US" sz="1800" dirty="0"/>
              <a:t>Is your school an E/I 3 school?</a:t>
            </a:r>
          </a:p>
          <a:p>
            <a:pPr indent="-228600">
              <a:buFont typeface="Arial" panose="020B0604020202020204" pitchFamily="34" charset="0"/>
              <a:buChar char="•"/>
            </a:pPr>
            <a:r>
              <a:rPr lang="en-US" sz="1800" dirty="0"/>
              <a:t>What does it mean to be an E/I 3 school?</a:t>
            </a:r>
          </a:p>
          <a:p>
            <a:pPr indent="-228600">
              <a:buFont typeface="Arial" panose="020B0604020202020204" pitchFamily="34" charset="0"/>
              <a:buChar char="•"/>
            </a:pPr>
            <a:endParaRPr lang="en-US" sz="1800" dirty="0"/>
          </a:p>
        </p:txBody>
      </p:sp>
      <p:sp>
        <p:nvSpPr>
          <p:cNvPr id="5" name="Date Placeholder 4">
            <a:extLst>
              <a:ext uri="{FF2B5EF4-FFF2-40B4-BE49-F238E27FC236}">
                <a16:creationId xmlns:a16="http://schemas.microsoft.com/office/drawing/2014/main" id="{6B7EA6B5-0CDE-4C7B-A1C2-4059441AD548}"/>
              </a:ext>
            </a:extLst>
          </p:cNvPr>
          <p:cNvSpPr>
            <a:spLocks noGrp="1"/>
          </p:cNvSpPr>
          <p:nvPr>
            <p:ph type="dt" sz="half" idx="10"/>
          </p:nvPr>
        </p:nvSpPr>
        <p:spPr>
          <a:xfrm>
            <a:off x="8050761" y="6350238"/>
            <a:ext cx="2940146" cy="365125"/>
          </a:xfrm>
        </p:spPr>
        <p:txBody>
          <a:bodyPr vert="horz" lIns="91440" tIns="45720" rIns="91440" bIns="45720" rtlCol="0" anchor="ctr">
            <a:normAutofit/>
          </a:bodyPr>
          <a:lstStyle/>
          <a:p>
            <a:pPr algn="r" defTabSz="914400">
              <a:spcAft>
                <a:spcPts val="600"/>
              </a:spcAft>
            </a:pPr>
            <a:r>
              <a:rPr lang="en-US">
                <a:solidFill>
                  <a:prstClr val="black">
                    <a:tint val="75000"/>
                  </a:prstClr>
                </a:solidFill>
              </a:rPr>
              <a:t>4/19/2017</a:t>
            </a:r>
          </a:p>
        </p:txBody>
      </p:sp>
      <p:sp>
        <p:nvSpPr>
          <p:cNvPr id="6" name="Slide Number Placeholder 5">
            <a:extLst>
              <a:ext uri="{FF2B5EF4-FFF2-40B4-BE49-F238E27FC236}">
                <a16:creationId xmlns:a16="http://schemas.microsoft.com/office/drawing/2014/main" id="{993A1AB6-7AB7-47C8-B1F4-927D97D95285}"/>
              </a:ext>
            </a:extLst>
          </p:cNvPr>
          <p:cNvSpPr>
            <a:spLocks noGrp="1"/>
          </p:cNvSpPr>
          <p:nvPr>
            <p:ph type="sldNum" sz="quarter" idx="12"/>
          </p:nvPr>
        </p:nvSpPr>
        <p:spPr>
          <a:xfrm>
            <a:off x="11084767" y="6350238"/>
            <a:ext cx="365760" cy="365125"/>
          </a:xfrm>
          <a:prstGeom prst="ellipse">
            <a:avLst/>
          </a:prstGeom>
          <a:solidFill>
            <a:srgbClr val="595959"/>
          </a:solidFill>
        </p:spPr>
        <p:txBody>
          <a:bodyPr vert="horz" lIns="91440" tIns="45720" rIns="91440" bIns="45720" rtlCol="0" anchor="ctr">
            <a:normAutofit fontScale="55000" lnSpcReduction="20000"/>
          </a:bodyPr>
          <a:lstStyle/>
          <a:p>
            <a:pPr algn="ctr" defTabSz="914400">
              <a:spcAft>
                <a:spcPts val="600"/>
              </a:spcAft>
            </a:pPr>
            <a:fld id="{01D848B1-F08E-4356-A513-D930A84BA980}" type="slidenum">
              <a:rPr lang="en-US" sz="1050">
                <a:solidFill>
                  <a:srgbClr val="FFFFFF"/>
                </a:solidFill>
              </a:rPr>
              <a:pPr algn="ctr" defTabSz="914400">
                <a:spcAft>
                  <a:spcPts val="600"/>
                </a:spcAft>
              </a:pPr>
              <a:t>17</a:t>
            </a:fld>
            <a:endParaRPr lang="en-US" sz="1050">
              <a:solidFill>
                <a:srgbClr val="FFFFFF"/>
              </a:solidFill>
            </a:endParaRPr>
          </a:p>
        </p:txBody>
      </p:sp>
      <p:pic>
        <p:nvPicPr>
          <p:cNvPr id="7" name="Picture 6">
            <a:extLst>
              <a:ext uri="{FF2B5EF4-FFF2-40B4-BE49-F238E27FC236}">
                <a16:creationId xmlns:a16="http://schemas.microsoft.com/office/drawing/2014/main" id="{81C3912B-3D40-4CE4-B4F6-372536610BE7}"/>
              </a:ext>
            </a:extLst>
          </p:cNvPr>
          <p:cNvPicPr>
            <a:picLocks noChangeAspect="1"/>
          </p:cNvPicPr>
          <p:nvPr/>
        </p:nvPicPr>
        <p:blipFill>
          <a:blip r:embed="rId2"/>
          <a:stretch>
            <a:fillRect/>
          </a:stretch>
        </p:blipFill>
        <p:spPr>
          <a:xfrm>
            <a:off x="8558557" y="244363"/>
            <a:ext cx="3238500" cy="2590800"/>
          </a:xfrm>
          <a:prstGeom prst="rect">
            <a:avLst/>
          </a:prstGeom>
        </p:spPr>
      </p:pic>
      <p:cxnSp>
        <p:nvCxnSpPr>
          <p:cNvPr id="9" name="Straight Arrow Connector 8">
            <a:extLst>
              <a:ext uri="{FF2B5EF4-FFF2-40B4-BE49-F238E27FC236}">
                <a16:creationId xmlns:a16="http://schemas.microsoft.com/office/drawing/2014/main" id="{5B810AD0-CBFE-48D2-A66F-5F5A041C6949}"/>
              </a:ext>
            </a:extLst>
          </p:cNvPr>
          <p:cNvCxnSpPr/>
          <p:nvPr/>
        </p:nvCxnSpPr>
        <p:spPr>
          <a:xfrm>
            <a:off x="3841423" y="2331720"/>
            <a:ext cx="5500633" cy="1235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9C4F8E8-30BA-4C51-81C9-87304957678E}"/>
              </a:ext>
            </a:extLst>
          </p:cNvPr>
          <p:cNvPicPr>
            <a:picLocks noChangeAspect="1"/>
          </p:cNvPicPr>
          <p:nvPr/>
        </p:nvPicPr>
        <p:blipFill>
          <a:blip r:embed="rId3"/>
          <a:stretch>
            <a:fillRect/>
          </a:stretch>
        </p:blipFill>
        <p:spPr>
          <a:xfrm>
            <a:off x="943815" y="2484290"/>
            <a:ext cx="3114675" cy="1695450"/>
          </a:xfrm>
          <a:prstGeom prst="rect">
            <a:avLst/>
          </a:prstGeom>
        </p:spPr>
      </p:pic>
    </p:spTree>
    <p:extLst>
      <p:ext uri="{BB962C8B-B14F-4D97-AF65-F5344CB8AC3E}">
        <p14:creationId xmlns:p14="http://schemas.microsoft.com/office/powerpoint/2010/main" val="2910669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53252F-4873-4F63-801D-CC719279A7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877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D77712F-BCF9-4C49-B594-7ECC550A7688}"/>
              </a:ext>
            </a:extLst>
          </p:cNvPr>
          <p:cNvPicPr>
            <a:picLocks noChangeAspect="1"/>
          </p:cNvPicPr>
          <p:nvPr/>
        </p:nvPicPr>
        <p:blipFill>
          <a:blip r:embed="rId3"/>
          <a:stretch>
            <a:fillRect/>
          </a:stretch>
        </p:blipFill>
        <p:spPr>
          <a:xfrm>
            <a:off x="4302550" y="417906"/>
            <a:ext cx="7188199" cy="2210371"/>
          </a:xfrm>
          <a:prstGeom prst="rect">
            <a:avLst/>
          </a:prstGeom>
        </p:spPr>
      </p:pic>
      <p:sp>
        <p:nvSpPr>
          <p:cNvPr id="2" name="Title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E/I3 school</a:t>
            </a:r>
          </a:p>
        </p:txBody>
      </p:sp>
      <p:sp>
        <p:nvSpPr>
          <p:cNvPr id="4" name="Date Placeholder 3"/>
          <p:cNvSpPr>
            <a:spLocks noGrp="1"/>
          </p:cNvSpPr>
          <p:nvPr>
            <p:ph type="dt" sz="half" idx="10"/>
          </p:nvPr>
        </p:nvSpPr>
        <p:spPr>
          <a:xfrm>
            <a:off x="413657" y="6356350"/>
            <a:ext cx="1480457" cy="365125"/>
          </a:xfrm>
        </p:spPr>
        <p:txBody>
          <a:bodyPr vert="horz" lIns="91440" tIns="45720" rIns="91440" bIns="45720" rtlCol="0" anchor="ctr">
            <a:normAutofit/>
          </a:bodyPr>
          <a:lstStyle/>
          <a:p>
            <a:pPr defTabSz="914400">
              <a:spcAft>
                <a:spcPts val="600"/>
              </a:spcAft>
            </a:pPr>
            <a:r>
              <a:rPr lang="en-US">
                <a:solidFill>
                  <a:srgbClr val="FFFFFF"/>
                </a:solidFill>
              </a:rPr>
              <a:t>4/19/2017</a:t>
            </a:r>
          </a:p>
        </p:txBody>
      </p:sp>
      <p:sp>
        <p:nvSpPr>
          <p:cNvPr id="3" name="Slide Number Placeholder 2"/>
          <p:cNvSpPr>
            <a:spLocks noGrp="1"/>
          </p:cNvSpPr>
          <p:nvPr>
            <p:ph type="sldNum" sz="quarter" idx="12"/>
          </p:nvPr>
        </p:nvSpPr>
        <p:spPr>
          <a:xfrm>
            <a:off x="11310257" y="6356350"/>
            <a:ext cx="560009" cy="365125"/>
          </a:xfrm>
        </p:spPr>
        <p:txBody>
          <a:bodyPr vert="horz" lIns="91440" tIns="45720" rIns="91440" bIns="45720" rtlCol="0" anchor="ctr">
            <a:normAutofit/>
          </a:bodyPr>
          <a:lstStyle/>
          <a:p>
            <a:pPr defTabSz="914400">
              <a:spcAft>
                <a:spcPts val="600"/>
              </a:spcAft>
            </a:pPr>
            <a:fld id="{01D848B1-F08E-4356-A513-D930A84BA980}" type="slidenum">
              <a:rPr lang="en-US">
                <a:solidFill>
                  <a:srgbClr val="898989"/>
                </a:solidFill>
              </a:rPr>
              <a:pPr defTabSz="914400">
                <a:spcAft>
                  <a:spcPts val="600"/>
                </a:spcAft>
              </a:pPr>
              <a:t>18</a:t>
            </a:fld>
            <a:endParaRPr lang="en-US">
              <a:solidFill>
                <a:srgbClr val="898989"/>
              </a:solidFill>
            </a:endParaRPr>
          </a:p>
        </p:txBody>
      </p:sp>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A66C8A2F-0C80-402A-9D80-414EFA36E70C}"/>
                  </a:ext>
                </a:extLst>
              </p14:cNvPr>
              <p14:cNvContentPartPr/>
              <p14:nvPr/>
            </p14:nvContentPartPr>
            <p14:xfrm>
              <a:off x="5904445" y="437329"/>
              <a:ext cx="4719211" cy="2346509"/>
            </p14:xfrm>
          </p:contentPart>
        </mc:Choice>
        <mc:Fallback xmlns="">
          <p:pic>
            <p:nvPicPr>
              <p:cNvPr id="17" name="Ink 16">
                <a:extLst>
                  <a:ext uri="{FF2B5EF4-FFF2-40B4-BE49-F238E27FC236}">
                    <a16:creationId xmlns:a16="http://schemas.microsoft.com/office/drawing/2014/main" id="{A66C8A2F-0C80-402A-9D80-414EFA36E70C}"/>
                  </a:ext>
                </a:extLst>
              </p:cNvPr>
              <p:cNvPicPr/>
              <p:nvPr/>
            </p:nvPicPr>
            <p:blipFill>
              <a:blip r:embed="rId5"/>
              <a:stretch>
                <a:fillRect/>
              </a:stretch>
            </p:blipFill>
            <p:spPr>
              <a:xfrm>
                <a:off x="5886805" y="419689"/>
                <a:ext cx="4745851" cy="237314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Ink 18">
                <a:extLst>
                  <a:ext uri="{FF2B5EF4-FFF2-40B4-BE49-F238E27FC236}">
                    <a16:creationId xmlns:a16="http://schemas.microsoft.com/office/drawing/2014/main" id="{4F046F1F-FAA4-43B9-B1D9-7933BEFF6D10}"/>
                  </a:ext>
                </a:extLst>
              </p14:cNvPr>
              <p14:cNvContentPartPr/>
              <p14:nvPr/>
            </p14:nvContentPartPr>
            <p14:xfrm>
              <a:off x="8090336" y="3083358"/>
              <a:ext cx="360" cy="360"/>
            </p14:xfrm>
          </p:contentPart>
        </mc:Choice>
        <mc:Fallback xmlns="">
          <p:pic>
            <p:nvPicPr>
              <p:cNvPr id="19" name="Ink 18">
                <a:extLst>
                  <a:ext uri="{FF2B5EF4-FFF2-40B4-BE49-F238E27FC236}">
                    <a16:creationId xmlns:a16="http://schemas.microsoft.com/office/drawing/2014/main" id="{4F046F1F-FAA4-43B9-B1D9-7933BEFF6D10}"/>
                  </a:ext>
                </a:extLst>
              </p:cNvPr>
              <p:cNvPicPr/>
              <p:nvPr/>
            </p:nvPicPr>
            <p:blipFill>
              <a:blip r:embed="rId7"/>
              <a:stretch>
                <a:fillRect/>
              </a:stretch>
            </p:blipFill>
            <p:spPr>
              <a:xfrm>
                <a:off x="8081336" y="3074358"/>
                <a:ext cx="18000" cy="18000"/>
              </a:xfrm>
              <a:prstGeom prst="rect">
                <a:avLst/>
              </a:prstGeom>
            </p:spPr>
          </p:pic>
        </mc:Fallback>
      </mc:AlternateContent>
      <p:sp>
        <p:nvSpPr>
          <p:cNvPr id="20" name="TextBox 19">
            <a:extLst>
              <a:ext uri="{FF2B5EF4-FFF2-40B4-BE49-F238E27FC236}">
                <a16:creationId xmlns:a16="http://schemas.microsoft.com/office/drawing/2014/main" id="{3201C78D-F6FC-42E9-9670-CAD846CF46B4}"/>
              </a:ext>
            </a:extLst>
          </p:cNvPr>
          <p:cNvSpPr txBox="1"/>
          <p:nvPr/>
        </p:nvSpPr>
        <p:spPr>
          <a:xfrm>
            <a:off x="4410635" y="3361765"/>
            <a:ext cx="7201010" cy="1477328"/>
          </a:xfrm>
          <a:prstGeom prst="rect">
            <a:avLst/>
          </a:prstGeom>
          <a:noFill/>
        </p:spPr>
        <p:txBody>
          <a:bodyPr wrap="none" rtlCol="0">
            <a:spAutoFit/>
          </a:bodyPr>
          <a:lstStyle/>
          <a:p>
            <a:r>
              <a:rPr lang="en-US" dirty="0"/>
              <a:t>Select up to three NEW students annually as E/I 3 students on your current</a:t>
            </a:r>
          </a:p>
          <a:p>
            <a:r>
              <a:rPr lang="en-US" dirty="0"/>
              <a:t>Annual Report</a:t>
            </a:r>
          </a:p>
          <a:p>
            <a:r>
              <a:rPr lang="en-US" dirty="0"/>
              <a:t>Select the newest students so that you receive the most credit</a:t>
            </a:r>
          </a:p>
          <a:p>
            <a:r>
              <a:rPr lang="en-US" dirty="0"/>
              <a:t>You can not replace students in future years should the student</a:t>
            </a:r>
          </a:p>
          <a:p>
            <a:r>
              <a:rPr lang="en-US" dirty="0"/>
              <a:t>graduate or terminate their educational journey early </a:t>
            </a:r>
          </a:p>
        </p:txBody>
      </p:sp>
    </p:spTree>
    <p:extLst>
      <p:ext uri="{BB962C8B-B14F-4D97-AF65-F5344CB8AC3E}">
        <p14:creationId xmlns:p14="http://schemas.microsoft.com/office/powerpoint/2010/main" val="953563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53252F-4873-4F63-801D-CC719279A7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44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84FAD55F-251C-4EF3-8F2F-145B8ACCF7AB}"/>
              </a:ext>
            </a:extLst>
          </p:cNvPr>
          <p:cNvPicPr>
            <a:picLocks noGrp="1" noChangeAspect="1"/>
          </p:cNvPicPr>
          <p:nvPr>
            <p:ph idx="1"/>
          </p:nvPr>
        </p:nvPicPr>
        <p:blipFill>
          <a:blip r:embed="rId2"/>
          <a:stretch>
            <a:fillRect/>
          </a:stretch>
        </p:blipFill>
        <p:spPr>
          <a:xfrm>
            <a:off x="4032514" y="1642188"/>
            <a:ext cx="7188199" cy="3504246"/>
          </a:xfrm>
          <a:prstGeom prst="rect">
            <a:avLst/>
          </a:prstGeom>
        </p:spPr>
      </p:pic>
      <p:sp>
        <p:nvSpPr>
          <p:cNvPr id="2" name="Title 1">
            <a:extLst>
              <a:ext uri="{FF2B5EF4-FFF2-40B4-BE49-F238E27FC236}">
                <a16:creationId xmlns:a16="http://schemas.microsoft.com/office/drawing/2014/main" id="{EEE78E68-BE03-43CC-A026-D16E89B7419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E/I 3</a:t>
            </a:r>
          </a:p>
        </p:txBody>
      </p:sp>
      <p:sp>
        <p:nvSpPr>
          <p:cNvPr id="4" name="Date Placeholder 3">
            <a:extLst>
              <a:ext uri="{FF2B5EF4-FFF2-40B4-BE49-F238E27FC236}">
                <a16:creationId xmlns:a16="http://schemas.microsoft.com/office/drawing/2014/main" id="{F3603651-D535-4337-B66F-00B8BDAD5254}"/>
              </a:ext>
            </a:extLst>
          </p:cNvPr>
          <p:cNvSpPr>
            <a:spLocks noGrp="1"/>
          </p:cNvSpPr>
          <p:nvPr>
            <p:ph type="dt" sz="half" idx="10"/>
          </p:nvPr>
        </p:nvSpPr>
        <p:spPr>
          <a:xfrm>
            <a:off x="413657" y="6356350"/>
            <a:ext cx="1480457" cy="365125"/>
          </a:xfrm>
        </p:spPr>
        <p:txBody>
          <a:bodyPr vert="horz" lIns="91440" tIns="45720" rIns="91440" bIns="45720" rtlCol="0" anchor="ctr">
            <a:normAutofit/>
          </a:bodyPr>
          <a:lstStyle/>
          <a:p>
            <a:pPr defTabSz="914400">
              <a:spcAft>
                <a:spcPts val="600"/>
              </a:spcAft>
            </a:pPr>
            <a:r>
              <a:rPr lang="en-US">
                <a:solidFill>
                  <a:srgbClr val="FFFFFF"/>
                </a:solidFill>
              </a:rPr>
              <a:t>4/19/2017</a:t>
            </a:r>
          </a:p>
        </p:txBody>
      </p:sp>
      <p:sp>
        <p:nvSpPr>
          <p:cNvPr id="5" name="Slide Number Placeholder 4">
            <a:extLst>
              <a:ext uri="{FF2B5EF4-FFF2-40B4-BE49-F238E27FC236}">
                <a16:creationId xmlns:a16="http://schemas.microsoft.com/office/drawing/2014/main" id="{CE806C31-1059-4356-A303-B8E49AC6DEB8}"/>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defTabSz="914400">
              <a:spcAft>
                <a:spcPts val="600"/>
              </a:spcAft>
            </a:pPr>
            <a:fld id="{01D848B1-F08E-4356-A513-D930A84BA980}" type="slidenum">
              <a:rPr lang="en-US">
                <a:solidFill>
                  <a:srgbClr val="898989"/>
                </a:solidFill>
              </a:rPr>
              <a:pPr defTabSz="914400">
                <a:spcAft>
                  <a:spcPts val="600"/>
                </a:spcAft>
              </a:pPr>
              <a:t>19</a:t>
            </a:fld>
            <a:endParaRPr lang="en-US">
              <a:solidFill>
                <a:srgbClr val="898989"/>
              </a:solidFill>
            </a:endParaRP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B282306D-1914-4AAC-B1BB-353C424A3556}"/>
                  </a:ext>
                </a:extLst>
              </p14:cNvPr>
              <p14:cNvContentPartPr/>
              <p14:nvPr/>
            </p14:nvContentPartPr>
            <p14:xfrm>
              <a:off x="7484125" y="3251809"/>
              <a:ext cx="3781080" cy="2031840"/>
            </p14:xfrm>
          </p:contentPart>
        </mc:Choice>
        <mc:Fallback xmlns="">
          <p:pic>
            <p:nvPicPr>
              <p:cNvPr id="7" name="Ink 6">
                <a:extLst>
                  <a:ext uri="{FF2B5EF4-FFF2-40B4-BE49-F238E27FC236}">
                    <a16:creationId xmlns:a16="http://schemas.microsoft.com/office/drawing/2014/main" id="{B282306D-1914-4AAC-B1BB-353C424A3556}"/>
                  </a:ext>
                </a:extLst>
              </p:cNvPr>
              <p:cNvPicPr/>
              <p:nvPr/>
            </p:nvPicPr>
            <p:blipFill>
              <a:blip r:embed="rId4"/>
              <a:stretch>
                <a:fillRect/>
              </a:stretch>
            </p:blipFill>
            <p:spPr>
              <a:xfrm>
                <a:off x="7479805" y="3247489"/>
                <a:ext cx="3789720" cy="2040480"/>
              </a:xfrm>
              <a:prstGeom prst="rect">
                <a:avLst/>
              </a:prstGeom>
            </p:spPr>
          </p:pic>
        </mc:Fallback>
      </mc:AlternateContent>
      <p:sp>
        <p:nvSpPr>
          <p:cNvPr id="8" name="TextBox 7">
            <a:extLst>
              <a:ext uri="{FF2B5EF4-FFF2-40B4-BE49-F238E27FC236}">
                <a16:creationId xmlns:a16="http://schemas.microsoft.com/office/drawing/2014/main" id="{89780D33-67D2-462E-BDB2-4842CCB5E53E}"/>
              </a:ext>
            </a:extLst>
          </p:cNvPr>
          <p:cNvSpPr txBox="1"/>
          <p:nvPr/>
        </p:nvSpPr>
        <p:spPr>
          <a:xfrm>
            <a:off x="2953871" y="5504329"/>
            <a:ext cx="5094856" cy="369332"/>
          </a:xfrm>
          <a:prstGeom prst="rect">
            <a:avLst/>
          </a:prstGeom>
          <a:noFill/>
        </p:spPr>
        <p:txBody>
          <a:bodyPr wrap="none" rtlCol="0">
            <a:spAutoFit/>
          </a:bodyPr>
          <a:lstStyle/>
          <a:p>
            <a:r>
              <a:rPr lang="en-US" dirty="0"/>
              <a:t>Your lists grows each year you select E/I 3 students.  </a:t>
            </a:r>
          </a:p>
        </p:txBody>
      </p:sp>
    </p:spTree>
    <p:extLst>
      <p:ext uri="{BB962C8B-B14F-4D97-AF65-F5344CB8AC3E}">
        <p14:creationId xmlns:p14="http://schemas.microsoft.com/office/powerpoint/2010/main" val="104776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86B68C-84BC-4A6E-99D1-EE87483C134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6" name="Rectangle 15">
            <a:extLst>
              <a:ext uri="{FF2B5EF4-FFF2-40B4-BE49-F238E27FC236}">
                <a16:creationId xmlns:a16="http://schemas.microsoft.com/office/drawing/2014/main" id="{6166C6D1-23AC-49C4-BA07-238E4E9F8CE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a:extLst>
              <a:ext uri="{FF2B5EF4-FFF2-40B4-BE49-F238E27FC236}">
                <a16:creationId xmlns:a16="http://schemas.microsoft.com/office/drawing/2014/main" id="{B775CD93-9DF2-48CB-9F57-1BCA9A46C7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9" name="Graphic 8">
            <a:extLst>
              <a:ext uri="{FF2B5EF4-FFF2-40B4-BE49-F238E27FC236}">
                <a16:creationId xmlns:a16="http://schemas.microsoft.com/office/drawing/2014/main" id="{505C8114-F85F-412B-A368-000EC9ABF3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3078" y="2576514"/>
            <a:ext cx="1705848" cy="1705848"/>
          </a:xfrm>
          <a:prstGeom prst="rect">
            <a:avLst/>
          </a:prstGeom>
        </p:spPr>
      </p:pic>
      <p:sp>
        <p:nvSpPr>
          <p:cNvPr id="2" name="Title 1"/>
          <p:cNvSpPr>
            <a:spLocks noGrp="1"/>
          </p:cNvSpPr>
          <p:nvPr>
            <p:ph type="title"/>
          </p:nvPr>
        </p:nvSpPr>
        <p:spPr>
          <a:xfrm>
            <a:off x="774700" y="762000"/>
            <a:ext cx="3759200" cy="3340100"/>
          </a:xfrm>
        </p:spPr>
        <p:txBody>
          <a:bodyPr>
            <a:normAutofit/>
          </a:bodyPr>
          <a:lstStyle/>
          <a:p>
            <a:r>
              <a:rPr lang="en-US">
                <a:solidFill>
                  <a:srgbClr val="FFFFFF"/>
                </a:solidFill>
              </a:rPr>
              <a:t>Today’s focus</a:t>
            </a:r>
          </a:p>
        </p:txBody>
      </p:sp>
      <p:sp>
        <p:nvSpPr>
          <p:cNvPr id="3" name="Content Placeholder 2"/>
          <p:cNvSpPr>
            <a:spLocks noGrp="1"/>
          </p:cNvSpPr>
          <p:nvPr>
            <p:ph idx="1"/>
          </p:nvPr>
        </p:nvSpPr>
        <p:spPr>
          <a:xfrm>
            <a:off x="7658103" y="795548"/>
            <a:ext cx="3759198" cy="5275603"/>
          </a:xfrm>
        </p:spPr>
        <p:txBody>
          <a:bodyPr anchor="ctr">
            <a:normAutofit/>
          </a:bodyPr>
          <a:lstStyle/>
          <a:p>
            <a:r>
              <a:rPr lang="en-US" sz="2000"/>
              <a:t>TE Closeout</a:t>
            </a:r>
          </a:p>
          <a:p>
            <a:r>
              <a:rPr lang="en-US" sz="2000"/>
              <a:t>Review of 2017-18 Annual Report</a:t>
            </a:r>
          </a:p>
          <a:p>
            <a:r>
              <a:rPr lang="en-US" sz="2000"/>
              <a:t>Dues and Participation fees</a:t>
            </a:r>
          </a:p>
          <a:p>
            <a:r>
              <a:rPr lang="en-US" sz="2000"/>
              <a:t>Claiming 2018-19 students</a:t>
            </a:r>
          </a:p>
          <a:p>
            <a:r>
              <a:rPr lang="en-US" sz="2000"/>
              <a:t>Reminders</a:t>
            </a:r>
          </a:p>
          <a:p>
            <a:r>
              <a:rPr lang="en-US" sz="2000"/>
              <a:t>News and updates</a:t>
            </a:r>
          </a:p>
          <a:p>
            <a:r>
              <a:rPr lang="en-US" sz="2000"/>
              <a:t>Recap</a:t>
            </a:r>
          </a:p>
        </p:txBody>
      </p:sp>
      <p:sp>
        <p:nvSpPr>
          <p:cNvPr id="5" name="Date Placeholder 4"/>
          <p:cNvSpPr>
            <a:spLocks noGrp="1"/>
          </p:cNvSpPr>
          <p:nvPr>
            <p:ph type="dt" sz="half" idx="10"/>
          </p:nvPr>
        </p:nvSpPr>
        <p:spPr>
          <a:xfrm>
            <a:off x="8967391" y="6407778"/>
            <a:ext cx="2743200" cy="365125"/>
          </a:xfrm>
        </p:spPr>
        <p:txBody>
          <a:bodyPr>
            <a:normAutofit/>
          </a:bodyPr>
          <a:lstStyle/>
          <a:p>
            <a:pPr algn="r">
              <a:spcAft>
                <a:spcPts val="600"/>
              </a:spcAft>
            </a:pPr>
            <a:r>
              <a:rPr lang="en-US" sz="1050">
                <a:solidFill>
                  <a:schemeClr val="tx1">
                    <a:lumMod val="75000"/>
                    <a:lumOff val="25000"/>
                  </a:schemeClr>
                </a:solidFill>
              </a:rPr>
              <a:t>4/19/2017</a:t>
            </a:r>
          </a:p>
        </p:txBody>
      </p:sp>
      <p:sp>
        <p:nvSpPr>
          <p:cNvPr id="4" name="Slide Number Placeholder 3"/>
          <p:cNvSpPr>
            <a:spLocks noGrp="1"/>
          </p:cNvSpPr>
          <p:nvPr>
            <p:ph type="sldNum" sz="quarter" idx="12"/>
          </p:nvPr>
        </p:nvSpPr>
        <p:spPr>
          <a:xfrm>
            <a:off x="5354953" y="786849"/>
            <a:ext cx="1465945" cy="1234345"/>
          </a:xfrm>
        </p:spPr>
        <p:txBody>
          <a:bodyPr>
            <a:normAutofit/>
          </a:bodyPr>
          <a:lstStyle/>
          <a:p>
            <a:pPr algn="ctr">
              <a:spcAft>
                <a:spcPts val="600"/>
              </a:spcAft>
            </a:pPr>
            <a:fld id="{01D848B1-F08E-4356-A513-D930A84BA980}" type="slidenum">
              <a:rPr lang="en-US" sz="4400">
                <a:solidFill>
                  <a:srgbClr val="FFFFFF"/>
                </a:solidFill>
              </a:rPr>
              <a:pPr algn="ctr">
                <a:spcAft>
                  <a:spcPts val="600"/>
                </a:spcAft>
              </a:pPr>
              <a:t>2</a:t>
            </a:fld>
            <a:endParaRPr lang="en-US" sz="4400">
              <a:solidFill>
                <a:srgbClr val="FFFFFF"/>
              </a:solidFill>
            </a:endParaRPr>
          </a:p>
        </p:txBody>
      </p:sp>
    </p:spTree>
    <p:extLst>
      <p:ext uri="{BB962C8B-B14F-4D97-AF65-F5344CB8AC3E}">
        <p14:creationId xmlns:p14="http://schemas.microsoft.com/office/powerpoint/2010/main" val="198663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53252F-4873-4F63-801D-CC719279A7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24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C6A5F04E-A1CA-4D53-AEE7-97E8D1E83DBE}"/>
              </a:ext>
            </a:extLst>
          </p:cNvPr>
          <p:cNvPicPr>
            <a:picLocks noGrp="1" noChangeAspect="1"/>
          </p:cNvPicPr>
          <p:nvPr>
            <p:ph idx="1"/>
          </p:nvPr>
        </p:nvPicPr>
        <p:blipFill>
          <a:blip r:embed="rId2"/>
          <a:stretch>
            <a:fillRect/>
          </a:stretch>
        </p:blipFill>
        <p:spPr>
          <a:xfrm>
            <a:off x="3763459" y="115756"/>
            <a:ext cx="4154538" cy="3313244"/>
          </a:xfrm>
          <a:prstGeom prst="rect">
            <a:avLst/>
          </a:prstGeom>
        </p:spPr>
      </p:pic>
      <p:sp>
        <p:nvSpPr>
          <p:cNvPr id="2" name="Title 1">
            <a:extLst>
              <a:ext uri="{FF2B5EF4-FFF2-40B4-BE49-F238E27FC236}">
                <a16:creationId xmlns:a16="http://schemas.microsoft.com/office/drawing/2014/main" id="{D6EEC866-B746-42EA-9024-6CBA66B37263}"/>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E/I 3</a:t>
            </a:r>
          </a:p>
        </p:txBody>
      </p:sp>
      <p:sp>
        <p:nvSpPr>
          <p:cNvPr id="4" name="Date Placeholder 3">
            <a:extLst>
              <a:ext uri="{FF2B5EF4-FFF2-40B4-BE49-F238E27FC236}">
                <a16:creationId xmlns:a16="http://schemas.microsoft.com/office/drawing/2014/main" id="{D3D0FA65-452F-489F-BA70-04815BFF8924}"/>
              </a:ext>
            </a:extLst>
          </p:cNvPr>
          <p:cNvSpPr>
            <a:spLocks noGrp="1"/>
          </p:cNvSpPr>
          <p:nvPr>
            <p:ph type="dt" sz="half" idx="10"/>
          </p:nvPr>
        </p:nvSpPr>
        <p:spPr>
          <a:xfrm>
            <a:off x="413657" y="6356350"/>
            <a:ext cx="1480457" cy="365125"/>
          </a:xfrm>
        </p:spPr>
        <p:txBody>
          <a:bodyPr vert="horz" lIns="91440" tIns="45720" rIns="91440" bIns="45720" rtlCol="0" anchor="ctr">
            <a:normAutofit/>
          </a:bodyPr>
          <a:lstStyle/>
          <a:p>
            <a:pPr defTabSz="914400">
              <a:spcAft>
                <a:spcPts val="600"/>
              </a:spcAft>
            </a:pPr>
            <a:r>
              <a:rPr lang="en-US">
                <a:solidFill>
                  <a:srgbClr val="FFFFFF"/>
                </a:solidFill>
              </a:rPr>
              <a:t>4/19/2017</a:t>
            </a:r>
          </a:p>
        </p:txBody>
      </p:sp>
      <p:sp>
        <p:nvSpPr>
          <p:cNvPr id="5" name="Slide Number Placeholder 4">
            <a:extLst>
              <a:ext uri="{FF2B5EF4-FFF2-40B4-BE49-F238E27FC236}">
                <a16:creationId xmlns:a16="http://schemas.microsoft.com/office/drawing/2014/main" id="{D87B3497-5775-4AB0-B9AD-C11F02A98E45}"/>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defTabSz="914400">
              <a:spcAft>
                <a:spcPts val="600"/>
              </a:spcAft>
            </a:pPr>
            <a:fld id="{01D848B1-F08E-4356-A513-D930A84BA980}" type="slidenum">
              <a:rPr lang="en-US">
                <a:solidFill>
                  <a:srgbClr val="898989"/>
                </a:solidFill>
              </a:rPr>
              <a:pPr defTabSz="914400">
                <a:spcAft>
                  <a:spcPts val="600"/>
                </a:spcAft>
              </a:pPr>
              <a:t>20</a:t>
            </a:fld>
            <a:endParaRPr lang="en-US">
              <a:solidFill>
                <a:srgbClr val="898989"/>
              </a:solidFill>
            </a:endParaRPr>
          </a:p>
        </p:txBody>
      </p:sp>
      <p:sp>
        <p:nvSpPr>
          <p:cNvPr id="7" name="TextBox 6">
            <a:extLst>
              <a:ext uri="{FF2B5EF4-FFF2-40B4-BE49-F238E27FC236}">
                <a16:creationId xmlns:a16="http://schemas.microsoft.com/office/drawing/2014/main" id="{62E5E629-CCE4-42EE-B6BF-DE97DBD30CC2}"/>
              </a:ext>
            </a:extLst>
          </p:cNvPr>
          <p:cNvSpPr txBox="1"/>
          <p:nvPr/>
        </p:nvSpPr>
        <p:spPr>
          <a:xfrm>
            <a:off x="8352148" y="551468"/>
            <a:ext cx="3736344" cy="1200329"/>
          </a:xfrm>
          <a:prstGeom prst="rect">
            <a:avLst/>
          </a:prstGeom>
          <a:noFill/>
        </p:spPr>
        <p:txBody>
          <a:bodyPr wrap="none" rtlCol="0">
            <a:spAutoFit/>
          </a:bodyPr>
          <a:lstStyle/>
          <a:p>
            <a:r>
              <a:rPr lang="en-US" dirty="0"/>
              <a:t>The Balance Sheet to the left does</a:t>
            </a:r>
          </a:p>
          <a:p>
            <a:r>
              <a:rPr lang="en-US" dirty="0"/>
              <a:t>Not include E/I 3 student credits.</a:t>
            </a:r>
          </a:p>
          <a:p>
            <a:r>
              <a:rPr lang="en-US" dirty="0"/>
              <a:t>TE Member school is in good standing</a:t>
            </a:r>
          </a:p>
          <a:p>
            <a:r>
              <a:rPr lang="en-US" dirty="0"/>
              <a:t>The standing is 28%  </a:t>
            </a:r>
          </a:p>
        </p:txBody>
      </p:sp>
      <p:pic>
        <p:nvPicPr>
          <p:cNvPr id="8" name="Picture 7">
            <a:extLst>
              <a:ext uri="{FF2B5EF4-FFF2-40B4-BE49-F238E27FC236}">
                <a16:creationId xmlns:a16="http://schemas.microsoft.com/office/drawing/2014/main" id="{B7A3B66E-4B92-405D-BCCB-D8D590E5CD84}"/>
              </a:ext>
            </a:extLst>
          </p:cNvPr>
          <p:cNvPicPr>
            <a:picLocks noChangeAspect="1"/>
          </p:cNvPicPr>
          <p:nvPr/>
        </p:nvPicPr>
        <p:blipFill>
          <a:blip r:embed="rId3"/>
          <a:stretch>
            <a:fillRect/>
          </a:stretch>
        </p:blipFill>
        <p:spPr>
          <a:xfrm>
            <a:off x="3796453" y="3429000"/>
            <a:ext cx="4060788" cy="3081633"/>
          </a:xfrm>
          <a:prstGeom prst="rect">
            <a:avLst/>
          </a:prstGeom>
        </p:spPr>
      </p:pic>
      <p:sp>
        <p:nvSpPr>
          <p:cNvPr id="9" name="TextBox 8">
            <a:extLst>
              <a:ext uri="{FF2B5EF4-FFF2-40B4-BE49-F238E27FC236}">
                <a16:creationId xmlns:a16="http://schemas.microsoft.com/office/drawing/2014/main" id="{EDF5A21A-AEE1-4953-8A31-164FA10A133F}"/>
              </a:ext>
            </a:extLst>
          </p:cNvPr>
          <p:cNvSpPr txBox="1"/>
          <p:nvPr/>
        </p:nvSpPr>
        <p:spPr>
          <a:xfrm>
            <a:off x="8130619" y="3482189"/>
            <a:ext cx="3736344" cy="2308324"/>
          </a:xfrm>
          <a:prstGeom prst="rect">
            <a:avLst/>
          </a:prstGeom>
          <a:noFill/>
        </p:spPr>
        <p:txBody>
          <a:bodyPr wrap="none" rtlCol="0">
            <a:spAutoFit/>
          </a:bodyPr>
          <a:lstStyle/>
          <a:p>
            <a:r>
              <a:rPr lang="en-US" dirty="0"/>
              <a:t>Same school, but this Balance Sheet</a:t>
            </a:r>
          </a:p>
          <a:p>
            <a:r>
              <a:rPr lang="en-US" dirty="0"/>
              <a:t>Includes E/I 3 student credits.</a:t>
            </a:r>
          </a:p>
          <a:p>
            <a:r>
              <a:rPr lang="en-US" dirty="0"/>
              <a:t>TE Member school is in good standing</a:t>
            </a:r>
          </a:p>
          <a:p>
            <a:r>
              <a:rPr lang="en-US" dirty="0"/>
              <a:t>The standing is 114%</a:t>
            </a:r>
          </a:p>
          <a:p>
            <a:r>
              <a:rPr lang="en-US" dirty="0"/>
              <a:t>This school can EXPORT many more </a:t>
            </a:r>
          </a:p>
          <a:p>
            <a:r>
              <a:rPr lang="en-US" dirty="0"/>
              <a:t>before they might run into EXPORT </a:t>
            </a:r>
          </a:p>
          <a:p>
            <a:r>
              <a:rPr lang="en-US" dirty="0"/>
              <a:t>trouble</a:t>
            </a:r>
          </a:p>
          <a:p>
            <a:endParaRPr lang="en-US" dirty="0"/>
          </a:p>
        </p:txBody>
      </p:sp>
    </p:spTree>
    <p:extLst>
      <p:ext uri="{BB962C8B-B14F-4D97-AF65-F5344CB8AC3E}">
        <p14:creationId xmlns:p14="http://schemas.microsoft.com/office/powerpoint/2010/main" val="2521645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2">
            <a:extLst>
              <a:ext uri="{FF2B5EF4-FFF2-40B4-BE49-F238E27FC236}">
                <a16:creationId xmlns:a16="http://schemas.microsoft.com/office/drawing/2014/main" id="{E4F9F79B-A093-478E-96B5-EE02BC93A8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Straight Connector 24">
            <a:extLst>
              <a:ext uri="{FF2B5EF4-FFF2-40B4-BE49-F238E27FC236}">
                <a16:creationId xmlns:a16="http://schemas.microsoft.com/office/drawing/2014/main" id="{D4C22394-EBC2-4FAF-A555-6C02D589EED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26">
            <a:extLst>
              <a:ext uri="{FF2B5EF4-FFF2-40B4-BE49-F238E27FC236}">
                <a16:creationId xmlns:a16="http://schemas.microsoft.com/office/drawing/2014/main" id="{F7194F93-1F71-4A70-9DF1-28F1837711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28">
            <a:extLst>
              <a:ext uri="{FF2B5EF4-FFF2-40B4-BE49-F238E27FC236}">
                <a16:creationId xmlns:a16="http://schemas.microsoft.com/office/drawing/2014/main" id="{9BBC0C84-DC2A-43AE-9576-0A44295E8B9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11394CD8-BD30-4B74-86F4-51FDF338341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0079" y="4526280"/>
            <a:ext cx="7410681" cy="1737360"/>
          </a:xfrm>
        </p:spPr>
        <p:txBody>
          <a:bodyPr>
            <a:normAutofit/>
          </a:bodyPr>
          <a:lstStyle/>
          <a:p>
            <a:r>
              <a:rPr lang="en-US" sz="4800"/>
              <a:t>E/I 3 </a:t>
            </a:r>
            <a:endParaRPr lang="en-US" sz="4800" dirty="0"/>
          </a:p>
        </p:txBody>
      </p:sp>
      <p:sp>
        <p:nvSpPr>
          <p:cNvPr id="3" name="Content Placeholder 2"/>
          <p:cNvSpPr>
            <a:spLocks noGrp="1"/>
          </p:cNvSpPr>
          <p:nvPr>
            <p:ph idx="1"/>
          </p:nvPr>
        </p:nvSpPr>
        <p:spPr>
          <a:xfrm>
            <a:off x="640080" y="595293"/>
            <a:ext cx="5676637" cy="3463951"/>
          </a:xfrm>
        </p:spPr>
        <p:txBody>
          <a:bodyPr anchor="ctr">
            <a:normAutofit/>
          </a:bodyPr>
          <a:lstStyle/>
          <a:p>
            <a:pPr marL="0" lvl="0" indent="0">
              <a:buNone/>
            </a:pPr>
            <a:r>
              <a:rPr lang="en-US" sz="1800" dirty="0"/>
              <a:t>If your school is an E/I 3 school with open E/I 3 slots, you will receive the following email reminder from </a:t>
            </a:r>
            <a:r>
              <a:rPr lang="en-US" sz="1800" dirty="0">
                <a:hlinkClick r:id="rId3"/>
              </a:rPr>
              <a:t>INFO@tuitionexchange.org</a:t>
            </a:r>
            <a:r>
              <a:rPr lang="en-US" sz="1800" dirty="0"/>
              <a:t> </a:t>
            </a:r>
          </a:p>
          <a:p>
            <a:pPr marL="0" marR="0" indent="0">
              <a:spcBef>
                <a:spcPts val="0"/>
              </a:spcBef>
              <a:spcAft>
                <a:spcPts val="0"/>
              </a:spcAft>
              <a:buNone/>
            </a:pPr>
            <a:endParaRPr lang="en-US" sz="1800" dirty="0">
              <a:latin typeface="Arial" panose="020B0604020202020204" pitchFamily="34" charset="0"/>
              <a:ea typeface="Calibri" panose="020F0502020204030204" pitchFamily="34" charset="0"/>
            </a:endParaRPr>
          </a:p>
          <a:p>
            <a:pPr marL="0" marR="0" indent="0">
              <a:spcBef>
                <a:spcPts val="0"/>
              </a:spcBef>
              <a:spcAft>
                <a:spcPts val="0"/>
              </a:spcAft>
              <a:buNone/>
            </a:pPr>
            <a:r>
              <a:rPr lang="en-US" sz="1800" dirty="0">
                <a:latin typeface="Arial" panose="020B0604020202020204" pitchFamily="34" charset="0"/>
                <a:ea typeface="Calibri" panose="020F0502020204030204" pitchFamily="34" charset="0"/>
              </a:rPr>
              <a:t>The email is your reminder of open E/I 3 slots Students are selected inside the Annual Report</a:t>
            </a:r>
          </a:p>
          <a:p>
            <a:pPr marL="0" marR="0" indent="0">
              <a:spcBef>
                <a:spcPts val="0"/>
              </a:spcBef>
              <a:spcAft>
                <a:spcPts val="0"/>
              </a:spcAft>
              <a:buNone/>
            </a:pPr>
            <a:r>
              <a:rPr lang="en-US" sz="1800" dirty="0">
                <a:latin typeface="Arial" panose="020B0604020202020204" pitchFamily="34" charset="0"/>
              </a:rPr>
              <a:t>See slide 18 for a visual how to reminder</a:t>
            </a:r>
            <a:endParaRPr lang="en-US" sz="1800" dirty="0"/>
          </a:p>
          <a:p>
            <a:endParaRPr lang="en-US" sz="1800" dirty="0"/>
          </a:p>
        </p:txBody>
      </p:sp>
      <p:sp>
        <p:nvSpPr>
          <p:cNvPr id="5" name="Date Placeholder 4"/>
          <p:cNvSpPr>
            <a:spLocks noGrp="1"/>
          </p:cNvSpPr>
          <p:nvPr>
            <p:ph type="dt" sz="half" idx="10"/>
          </p:nvPr>
        </p:nvSpPr>
        <p:spPr>
          <a:xfrm>
            <a:off x="8050761" y="6350238"/>
            <a:ext cx="2940146" cy="365125"/>
          </a:xfrm>
        </p:spPr>
        <p:txBody>
          <a:bodyPr>
            <a:normAutofit/>
          </a:bodyPr>
          <a:lstStyle/>
          <a:p>
            <a:pPr algn="r">
              <a:spcAft>
                <a:spcPts val="600"/>
              </a:spcAft>
            </a:pPr>
            <a:r>
              <a:rPr lang="en-US">
                <a:solidFill>
                  <a:prstClr val="black">
                    <a:tint val="75000"/>
                  </a:prstClr>
                </a:solidFill>
              </a:rPr>
              <a:t>4/19/2017</a:t>
            </a:r>
          </a:p>
        </p:txBody>
      </p:sp>
      <p:sp>
        <p:nvSpPr>
          <p:cNvPr id="4" name="Slide Number Placeholder 3"/>
          <p:cNvSpPr>
            <a:spLocks noGrp="1"/>
          </p:cNvSpPr>
          <p:nvPr>
            <p:ph type="sldNum" sz="quarter" idx="12"/>
          </p:nvPr>
        </p:nvSpPr>
        <p:spPr>
          <a:xfrm>
            <a:off x="11084767" y="6350238"/>
            <a:ext cx="365760" cy="365125"/>
          </a:xfrm>
          <a:prstGeom prst="ellipse">
            <a:avLst/>
          </a:prstGeom>
          <a:solidFill>
            <a:srgbClr val="595959"/>
          </a:solidFill>
        </p:spPr>
        <p:txBody>
          <a:bodyPr>
            <a:normAutofit fontScale="55000" lnSpcReduction="20000"/>
          </a:bodyPr>
          <a:lstStyle/>
          <a:p>
            <a:pPr algn="ctr">
              <a:spcAft>
                <a:spcPts val="600"/>
              </a:spcAft>
            </a:pPr>
            <a:fld id="{01D848B1-F08E-4356-A513-D930A84BA980}" type="slidenum">
              <a:rPr lang="en-US" sz="1050">
                <a:solidFill>
                  <a:srgbClr val="FFFFFF"/>
                </a:solidFill>
              </a:rPr>
              <a:pPr algn="ctr">
                <a:spcAft>
                  <a:spcPts val="600"/>
                </a:spcAft>
              </a:pPr>
              <a:t>21</a:t>
            </a:fld>
            <a:endParaRPr lang="en-US" sz="1050">
              <a:solidFill>
                <a:srgbClr val="FFFFFF"/>
              </a:solidFill>
            </a:endParaRPr>
          </a:p>
        </p:txBody>
      </p:sp>
    </p:spTree>
    <p:extLst>
      <p:ext uri="{BB962C8B-B14F-4D97-AF65-F5344CB8AC3E}">
        <p14:creationId xmlns:p14="http://schemas.microsoft.com/office/powerpoint/2010/main" val="1916528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p:spPr>
        <p:txBody>
          <a:bodyPr>
            <a:normAutofit/>
          </a:bodyPr>
          <a:lstStyle/>
          <a:p>
            <a:r>
              <a:rPr lang="en-US">
                <a:solidFill>
                  <a:srgbClr val="FFFFFF"/>
                </a:solidFill>
              </a:rPr>
              <a:t>TE Closeout</a:t>
            </a:r>
            <a:br>
              <a:rPr lang="en-US">
                <a:solidFill>
                  <a:srgbClr val="FFFFFF"/>
                </a:solidFill>
              </a:rPr>
            </a:br>
            <a:r>
              <a:rPr lang="en-US">
                <a:solidFill>
                  <a:srgbClr val="FFFFFF"/>
                </a:solidFill>
              </a:rPr>
              <a:t>Participation Fees</a:t>
            </a:r>
          </a:p>
        </p:txBody>
      </p:sp>
      <p:graphicFrame>
        <p:nvGraphicFramePr>
          <p:cNvPr id="7" name="Content Placeholder 2">
            <a:extLst>
              <a:ext uri="{FF2B5EF4-FFF2-40B4-BE49-F238E27FC236}">
                <a16:creationId xmlns:a16="http://schemas.microsoft.com/office/drawing/2014/main" id="{376FF025-BBD5-4D62-8187-538228CFAAB9}"/>
              </a:ext>
            </a:extLst>
          </p:cNvPr>
          <p:cNvGraphicFramePr>
            <a:graphicFrameLocks noGrp="1"/>
          </p:cNvGraphicFramePr>
          <p:nvPr>
            <p:ph idx="1"/>
            <p:extLst>
              <p:ext uri="{D42A27DB-BD31-4B8C-83A1-F6EECF244321}">
                <p14:modId xmlns:p14="http://schemas.microsoft.com/office/powerpoint/2010/main" val="2631984735"/>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a:xfrm>
            <a:off x="838200" y="6356350"/>
            <a:ext cx="2743200" cy="365125"/>
          </a:xfrm>
        </p:spPr>
        <p:txBody>
          <a:bodyPr>
            <a:normAutofit/>
          </a:bodyPr>
          <a:lstStyle/>
          <a:p>
            <a:pPr>
              <a:spcAft>
                <a:spcPts val="600"/>
              </a:spcAft>
            </a:pPr>
            <a:r>
              <a:rPr lang="en-US">
                <a:solidFill>
                  <a:srgbClr val="FFFFFF"/>
                </a:solidFill>
              </a:rPr>
              <a:t>4/19/2017</a:t>
            </a:r>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01D848B1-F08E-4356-A513-D930A84BA980}" type="slidenum">
              <a:rPr lang="en-US">
                <a:solidFill>
                  <a:schemeClr val="tx1"/>
                </a:solidFill>
              </a:rPr>
              <a:pPr>
                <a:spcAft>
                  <a:spcPts val="600"/>
                </a:spcAft>
              </a:pPr>
              <a:t>22</a:t>
            </a:fld>
            <a:endParaRPr lang="en-US">
              <a:solidFill>
                <a:schemeClr val="tx1"/>
              </a:solidFill>
            </a:endParaRPr>
          </a:p>
        </p:txBody>
      </p:sp>
    </p:spTree>
    <p:extLst>
      <p:ext uri="{BB962C8B-B14F-4D97-AF65-F5344CB8AC3E}">
        <p14:creationId xmlns:p14="http://schemas.microsoft.com/office/powerpoint/2010/main" val="4089179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95B82D5-A8BB-45BF-BED8-C7B20689210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545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9">
            <a:extLst>
              <a:ext uri="{FF2B5EF4-FFF2-40B4-BE49-F238E27FC236}">
                <a16:creationId xmlns:a16="http://schemas.microsoft.com/office/drawing/2014/main" id="{296C61EC-FBF4-4216-BE67-6C864D30A01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1164581-371A-4E5E-B300-ACD22D276EC9}"/>
              </a:ext>
            </a:extLst>
          </p:cNvPr>
          <p:cNvPicPr>
            <a:picLocks noChangeAspect="1"/>
          </p:cNvPicPr>
          <p:nvPr/>
        </p:nvPicPr>
        <p:blipFill>
          <a:blip r:embed="rId3"/>
          <a:stretch>
            <a:fillRect/>
          </a:stretch>
        </p:blipFill>
        <p:spPr>
          <a:xfrm>
            <a:off x="804672" y="1024488"/>
            <a:ext cx="3026664" cy="2027864"/>
          </a:xfrm>
          <a:prstGeom prst="rect">
            <a:avLst/>
          </a:prstGeom>
          <a:effectLst/>
        </p:spPr>
      </p:pic>
      <p:pic>
        <p:nvPicPr>
          <p:cNvPr id="6" name="Picture 5">
            <a:extLst>
              <a:ext uri="{FF2B5EF4-FFF2-40B4-BE49-F238E27FC236}">
                <a16:creationId xmlns:a16="http://schemas.microsoft.com/office/drawing/2014/main" id="{7D73DF2F-359C-49EC-A88C-508F2950D643}"/>
              </a:ext>
            </a:extLst>
          </p:cNvPr>
          <p:cNvPicPr>
            <a:picLocks noChangeAspect="1"/>
          </p:cNvPicPr>
          <p:nvPr/>
        </p:nvPicPr>
        <p:blipFill>
          <a:blip r:embed="rId4"/>
          <a:stretch>
            <a:fillRect/>
          </a:stretch>
        </p:blipFill>
        <p:spPr>
          <a:xfrm>
            <a:off x="804672" y="3183613"/>
            <a:ext cx="3026663" cy="1763031"/>
          </a:xfrm>
          <a:prstGeom prst="rect">
            <a:avLst/>
          </a:prstGeom>
        </p:spPr>
      </p:pic>
      <p:sp>
        <p:nvSpPr>
          <p:cNvPr id="2" name="Title 1"/>
          <p:cNvSpPr>
            <a:spLocks noGrp="1"/>
          </p:cNvSpPr>
          <p:nvPr>
            <p:ph type="title"/>
          </p:nvPr>
        </p:nvSpPr>
        <p:spPr>
          <a:xfrm>
            <a:off x="5116878" y="629266"/>
            <a:ext cx="6422849" cy="1676603"/>
          </a:xfrm>
        </p:spPr>
        <p:txBody>
          <a:bodyPr>
            <a:normAutofit/>
          </a:bodyPr>
          <a:lstStyle/>
          <a:p>
            <a:r>
              <a:rPr lang="en-US"/>
              <a:t>TE Closeout</a:t>
            </a:r>
          </a:p>
        </p:txBody>
      </p:sp>
      <p:sp>
        <p:nvSpPr>
          <p:cNvPr id="9" name="Content Placeholder 8"/>
          <p:cNvSpPr>
            <a:spLocks noGrp="1"/>
          </p:cNvSpPr>
          <p:nvPr>
            <p:ph idx="1"/>
          </p:nvPr>
        </p:nvSpPr>
        <p:spPr>
          <a:xfrm>
            <a:off x="5116879" y="1736103"/>
            <a:ext cx="6422848" cy="4358326"/>
          </a:xfrm>
        </p:spPr>
        <p:txBody>
          <a:bodyPr>
            <a:normAutofit/>
          </a:bodyPr>
          <a:lstStyle/>
          <a:p>
            <a:r>
              <a:rPr lang="en-US" sz="2000" dirty="0"/>
              <a:t>Participation Fee Invoice</a:t>
            </a:r>
          </a:p>
          <a:p>
            <a:r>
              <a:rPr lang="en-US" sz="2000" dirty="0"/>
              <a:t>$40 per enrolled EXPORT and Double Credit 3 student associated with your school</a:t>
            </a:r>
          </a:p>
          <a:p>
            <a:r>
              <a:rPr lang="en-US" sz="2000" dirty="0"/>
              <a:t>Participation Fee payments are due upon submission of the Annual Report</a:t>
            </a:r>
          </a:p>
          <a:p>
            <a:r>
              <a:rPr lang="en-US" sz="2000" dirty="0"/>
              <a:t>As a reminder, every time a change is made to the Annual Report, you are responsible for any additional Participation Fees that may be due</a:t>
            </a:r>
          </a:p>
          <a:p>
            <a:r>
              <a:rPr lang="en-US" sz="2000" dirty="0"/>
              <a:t>A new invoice creates every time you submit your Annual Report </a:t>
            </a:r>
          </a:p>
          <a:p>
            <a:r>
              <a:rPr lang="en-US" sz="2000" dirty="0"/>
              <a:t>TE Central will access a $50 late fee beginning November 1, 2018 for all unpaid Fall, 2018 Participation Fees</a:t>
            </a:r>
          </a:p>
        </p:txBody>
      </p:sp>
      <p:sp>
        <p:nvSpPr>
          <p:cNvPr id="4" name="Date Placeholder 3"/>
          <p:cNvSpPr>
            <a:spLocks noGrp="1"/>
          </p:cNvSpPr>
          <p:nvPr>
            <p:ph type="dt" sz="half" idx="10"/>
          </p:nvPr>
        </p:nvSpPr>
        <p:spPr>
          <a:xfrm>
            <a:off x="1490472" y="6355080"/>
            <a:ext cx="2660904" cy="365125"/>
          </a:xfrm>
        </p:spPr>
        <p:txBody>
          <a:bodyPr>
            <a:normAutofit/>
          </a:bodyPr>
          <a:lstStyle/>
          <a:p>
            <a:pPr algn="r">
              <a:spcAft>
                <a:spcPts val="600"/>
              </a:spcAft>
            </a:pPr>
            <a:r>
              <a:rPr lang="en-US">
                <a:solidFill>
                  <a:srgbClr val="404040"/>
                </a:solidFill>
              </a:rPr>
              <a:t>4/19/2017</a:t>
            </a:r>
          </a:p>
        </p:txBody>
      </p:sp>
      <p:sp>
        <p:nvSpPr>
          <p:cNvPr id="3" name="Slide Number Placeholder 2"/>
          <p:cNvSpPr>
            <a:spLocks noGrp="1"/>
          </p:cNvSpPr>
          <p:nvPr>
            <p:ph type="sldNum" sz="quarter" idx="12"/>
          </p:nvPr>
        </p:nvSpPr>
        <p:spPr>
          <a:xfrm>
            <a:off x="461772" y="6355080"/>
            <a:ext cx="685800" cy="365125"/>
          </a:xfrm>
        </p:spPr>
        <p:txBody>
          <a:bodyPr>
            <a:normAutofit/>
          </a:bodyPr>
          <a:lstStyle/>
          <a:p>
            <a:pPr algn="l">
              <a:spcAft>
                <a:spcPts val="600"/>
              </a:spcAft>
            </a:pPr>
            <a:fld id="{01D848B1-F08E-4356-A513-D930A84BA980}" type="slidenum">
              <a:rPr lang="en-US">
                <a:solidFill>
                  <a:srgbClr val="404040"/>
                </a:solidFill>
              </a:rPr>
              <a:pPr algn="l">
                <a:spcAft>
                  <a:spcPts val="600"/>
                </a:spcAft>
              </a:pPr>
              <a:t>23</a:t>
            </a:fld>
            <a:endParaRPr lang="en-US">
              <a:solidFill>
                <a:srgbClr val="404040"/>
              </a:solidFill>
            </a:endParaRPr>
          </a:p>
        </p:txBody>
      </p:sp>
      <p:sp>
        <p:nvSpPr>
          <p:cNvPr id="8" name="TextBox 7">
            <a:extLst>
              <a:ext uri="{FF2B5EF4-FFF2-40B4-BE49-F238E27FC236}">
                <a16:creationId xmlns:a16="http://schemas.microsoft.com/office/drawing/2014/main" id="{96C570BB-4EAC-4B44-BAAF-2B12858E963B}"/>
              </a:ext>
            </a:extLst>
          </p:cNvPr>
          <p:cNvSpPr txBox="1"/>
          <p:nvPr/>
        </p:nvSpPr>
        <p:spPr>
          <a:xfrm>
            <a:off x="881406" y="5241303"/>
            <a:ext cx="2757340" cy="646331"/>
          </a:xfrm>
          <a:prstGeom prst="rect">
            <a:avLst/>
          </a:prstGeom>
          <a:noFill/>
        </p:spPr>
        <p:txBody>
          <a:bodyPr wrap="square" rtlCol="0">
            <a:spAutoFit/>
          </a:bodyPr>
          <a:lstStyle/>
          <a:p>
            <a:r>
              <a:rPr lang="en-US" dirty="0"/>
              <a:t>The invoice is emailed to the primary TELO</a:t>
            </a:r>
          </a:p>
        </p:txBody>
      </p:sp>
    </p:spTree>
    <p:extLst>
      <p:ext uri="{BB962C8B-B14F-4D97-AF65-F5344CB8AC3E}">
        <p14:creationId xmlns:p14="http://schemas.microsoft.com/office/powerpoint/2010/main" val="1021554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p:spPr>
        <p:txBody>
          <a:bodyPr>
            <a:normAutofit/>
          </a:bodyPr>
          <a:lstStyle/>
          <a:p>
            <a:r>
              <a:rPr lang="en-US">
                <a:solidFill>
                  <a:srgbClr val="FFFFFF"/>
                </a:solidFill>
              </a:rPr>
              <a:t>TE Closeout</a:t>
            </a:r>
            <a:br>
              <a:rPr lang="en-US">
                <a:solidFill>
                  <a:srgbClr val="FFFFFF"/>
                </a:solidFill>
              </a:rPr>
            </a:br>
            <a:r>
              <a:rPr lang="en-US">
                <a:solidFill>
                  <a:srgbClr val="FFFFFF"/>
                </a:solidFill>
              </a:rPr>
              <a:t>Balance Sheet</a:t>
            </a:r>
          </a:p>
        </p:txBody>
      </p:sp>
      <p:graphicFrame>
        <p:nvGraphicFramePr>
          <p:cNvPr id="7" name="Content Placeholder 2">
            <a:extLst>
              <a:ext uri="{FF2B5EF4-FFF2-40B4-BE49-F238E27FC236}">
                <a16:creationId xmlns:a16="http://schemas.microsoft.com/office/drawing/2014/main" id="{9B73E8D3-D5B3-46FF-A89B-88A8EC775EE8}"/>
              </a:ext>
            </a:extLst>
          </p:cNvPr>
          <p:cNvGraphicFramePr>
            <a:graphicFrameLocks noGrp="1"/>
          </p:cNvGraphicFramePr>
          <p:nvPr>
            <p:ph idx="1"/>
            <p:extLst>
              <p:ext uri="{D42A27DB-BD31-4B8C-83A1-F6EECF244321}">
                <p14:modId xmlns:p14="http://schemas.microsoft.com/office/powerpoint/2010/main" val="812332306"/>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a:xfrm>
            <a:off x="838200" y="6356350"/>
            <a:ext cx="2743200" cy="365125"/>
          </a:xfrm>
        </p:spPr>
        <p:txBody>
          <a:bodyPr>
            <a:normAutofit/>
          </a:bodyPr>
          <a:lstStyle/>
          <a:p>
            <a:pPr>
              <a:spcAft>
                <a:spcPts val="600"/>
              </a:spcAft>
            </a:pPr>
            <a:r>
              <a:rPr lang="en-US">
                <a:solidFill>
                  <a:srgbClr val="FFFFFF"/>
                </a:solidFill>
              </a:rPr>
              <a:t>4/19/2017</a:t>
            </a:r>
          </a:p>
        </p:txBody>
      </p:sp>
      <p:sp>
        <p:nvSpPr>
          <p:cNvPr id="4" name="Slide Number Placeholder 3"/>
          <p:cNvSpPr>
            <a:spLocks noGrp="1"/>
          </p:cNvSpPr>
          <p:nvPr>
            <p:ph type="sldNum" sz="quarter" idx="12"/>
          </p:nvPr>
        </p:nvSpPr>
        <p:spPr>
          <a:xfrm>
            <a:off x="8610600" y="6356350"/>
            <a:ext cx="2743200" cy="365125"/>
          </a:xfrm>
          <a:prstGeom prst="ellipse">
            <a:avLst/>
          </a:prstGeom>
        </p:spPr>
        <p:txBody>
          <a:bodyPr>
            <a:normAutofit/>
          </a:bodyPr>
          <a:lstStyle/>
          <a:p>
            <a:pPr>
              <a:lnSpc>
                <a:spcPct val="90000"/>
              </a:lnSpc>
              <a:spcAft>
                <a:spcPts val="600"/>
              </a:spcAft>
            </a:pPr>
            <a:fld id="{01D848B1-F08E-4356-A513-D930A84BA980}" type="slidenum">
              <a:rPr lang="en-US">
                <a:solidFill>
                  <a:schemeClr val="tx1"/>
                </a:solidFill>
              </a:rPr>
              <a:pPr>
                <a:lnSpc>
                  <a:spcPct val="90000"/>
                </a:lnSpc>
                <a:spcAft>
                  <a:spcPts val="600"/>
                </a:spcAft>
              </a:pPr>
              <a:t>24</a:t>
            </a:fld>
            <a:endParaRPr lang="en-US">
              <a:solidFill>
                <a:schemeClr val="tx1"/>
              </a:solidFill>
            </a:endParaRPr>
          </a:p>
        </p:txBody>
      </p:sp>
    </p:spTree>
    <p:extLst>
      <p:ext uri="{BB962C8B-B14F-4D97-AF65-F5344CB8AC3E}">
        <p14:creationId xmlns:p14="http://schemas.microsoft.com/office/powerpoint/2010/main" val="2615976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753252F-4873-4F63-801D-CC719279A7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852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2FA615E7-0B6A-4CBD-805B-F25725A13B68}"/>
              </a:ext>
            </a:extLst>
          </p:cNvPr>
          <p:cNvPicPr>
            <a:picLocks noGrp="1" noChangeAspect="1"/>
          </p:cNvPicPr>
          <p:nvPr>
            <p:ph idx="1"/>
          </p:nvPr>
        </p:nvPicPr>
        <p:blipFill>
          <a:blip r:embed="rId3"/>
          <a:stretch>
            <a:fillRect/>
          </a:stretch>
        </p:blipFill>
        <p:spPr>
          <a:xfrm>
            <a:off x="6034580" y="1288838"/>
            <a:ext cx="5275677" cy="4930987"/>
          </a:xfrm>
          <a:prstGeom prst="rect">
            <a:avLst/>
          </a:prstGeom>
        </p:spPr>
      </p:pic>
      <p:sp>
        <p:nvSpPr>
          <p:cNvPr id="2" name="Title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TE Closeout</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Balance Sheet Review</a:t>
            </a:r>
          </a:p>
        </p:txBody>
      </p:sp>
      <p:sp>
        <p:nvSpPr>
          <p:cNvPr id="5" name="Date Placeholder 4"/>
          <p:cNvSpPr>
            <a:spLocks noGrp="1"/>
          </p:cNvSpPr>
          <p:nvPr>
            <p:ph type="dt" sz="half" idx="10"/>
          </p:nvPr>
        </p:nvSpPr>
        <p:spPr>
          <a:xfrm>
            <a:off x="413657" y="6356350"/>
            <a:ext cx="1480457" cy="365125"/>
          </a:xfrm>
        </p:spPr>
        <p:txBody>
          <a:bodyPr vert="horz" lIns="91440" tIns="45720" rIns="91440" bIns="45720" rtlCol="0" anchor="ctr">
            <a:normAutofit/>
          </a:bodyPr>
          <a:lstStyle/>
          <a:p>
            <a:pPr defTabSz="914400">
              <a:spcAft>
                <a:spcPts val="600"/>
              </a:spcAft>
            </a:pPr>
            <a:r>
              <a:rPr lang="en-US">
                <a:solidFill>
                  <a:srgbClr val="FFFFFF"/>
                </a:solidFill>
              </a:rPr>
              <a:t>4/19/2017</a:t>
            </a:r>
          </a:p>
        </p:txBody>
      </p:sp>
      <p:sp>
        <p:nvSpPr>
          <p:cNvPr id="3" name="Slide Number Placeholder 2"/>
          <p:cNvSpPr>
            <a:spLocks noGrp="1"/>
          </p:cNvSpPr>
          <p:nvPr>
            <p:ph type="sldNum" sz="quarter" idx="12"/>
          </p:nvPr>
        </p:nvSpPr>
        <p:spPr>
          <a:xfrm>
            <a:off x="11310257" y="6356350"/>
            <a:ext cx="560009" cy="365125"/>
          </a:xfrm>
        </p:spPr>
        <p:txBody>
          <a:bodyPr vert="horz" lIns="91440" tIns="45720" rIns="91440" bIns="45720" rtlCol="0" anchor="ctr">
            <a:normAutofit/>
          </a:bodyPr>
          <a:lstStyle/>
          <a:p>
            <a:pPr defTabSz="914400">
              <a:spcAft>
                <a:spcPts val="600"/>
              </a:spcAft>
            </a:pPr>
            <a:fld id="{01D848B1-F08E-4356-A513-D930A84BA980}" type="slidenum">
              <a:rPr lang="en-US">
                <a:solidFill>
                  <a:srgbClr val="898989"/>
                </a:solidFill>
              </a:rPr>
              <a:pPr defTabSz="914400">
                <a:spcAft>
                  <a:spcPts val="600"/>
                </a:spcAft>
              </a:pPr>
              <a:t>25</a:t>
            </a:fld>
            <a:endParaRPr lang="en-US">
              <a:solidFill>
                <a:srgbClr val="898989"/>
              </a:solidFill>
            </a:endParaRPr>
          </a:p>
        </p:txBody>
      </p:sp>
      <p:sp>
        <p:nvSpPr>
          <p:cNvPr id="12" name="TextBox 11">
            <a:extLst>
              <a:ext uri="{FF2B5EF4-FFF2-40B4-BE49-F238E27FC236}">
                <a16:creationId xmlns:a16="http://schemas.microsoft.com/office/drawing/2014/main" id="{82764F8C-94A1-4366-B795-C8E1E8C32DF9}"/>
              </a:ext>
            </a:extLst>
          </p:cNvPr>
          <p:cNvSpPr txBox="1"/>
          <p:nvPr/>
        </p:nvSpPr>
        <p:spPr>
          <a:xfrm>
            <a:off x="2460396" y="593889"/>
            <a:ext cx="6983194" cy="369332"/>
          </a:xfrm>
          <a:prstGeom prst="rect">
            <a:avLst/>
          </a:prstGeom>
          <a:noFill/>
        </p:spPr>
        <p:txBody>
          <a:bodyPr wrap="none" rtlCol="0">
            <a:spAutoFit/>
          </a:bodyPr>
          <a:lstStyle/>
          <a:p>
            <a:r>
              <a:rPr lang="en-US" dirty="0"/>
              <a:t>This school should consider E/I 3 to keep their employees EXPORT happy</a:t>
            </a:r>
          </a:p>
        </p:txBody>
      </p:sp>
      <p:sp>
        <p:nvSpPr>
          <p:cNvPr id="13" name="TextBox 12">
            <a:extLst>
              <a:ext uri="{FF2B5EF4-FFF2-40B4-BE49-F238E27FC236}">
                <a16:creationId xmlns:a16="http://schemas.microsoft.com/office/drawing/2014/main" id="{809FB2BC-F017-4680-AB53-3C77F31B381F}"/>
              </a:ext>
            </a:extLst>
          </p:cNvPr>
          <p:cNvSpPr txBox="1"/>
          <p:nvPr/>
        </p:nvSpPr>
        <p:spPr>
          <a:xfrm>
            <a:off x="10025406" y="5081047"/>
            <a:ext cx="702297" cy="369332"/>
          </a:xfrm>
          <a:prstGeom prst="rect">
            <a:avLst/>
          </a:prstGeom>
          <a:noFill/>
        </p:spPr>
        <p:txBody>
          <a:bodyPr wrap="square" rtlCol="0">
            <a:spAutoFit/>
          </a:bodyPr>
          <a:lstStyle/>
          <a:p>
            <a:r>
              <a:rPr lang="en-US" dirty="0"/>
              <a:t>-82%</a:t>
            </a:r>
          </a:p>
        </p:txBody>
      </p:sp>
    </p:spTree>
    <p:extLst>
      <p:ext uri="{BB962C8B-B14F-4D97-AF65-F5344CB8AC3E}">
        <p14:creationId xmlns:p14="http://schemas.microsoft.com/office/powerpoint/2010/main" val="1250635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53252F-4873-4F63-801D-CC719279A7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54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865662FB-4F48-4FE1-8AF5-3C4534B5B64C}"/>
              </a:ext>
            </a:extLst>
          </p:cNvPr>
          <p:cNvPicPr>
            <a:picLocks noGrp="1" noChangeAspect="1"/>
          </p:cNvPicPr>
          <p:nvPr>
            <p:ph idx="1"/>
          </p:nvPr>
        </p:nvPicPr>
        <p:blipFill>
          <a:blip r:embed="rId2"/>
          <a:stretch>
            <a:fillRect/>
          </a:stretch>
        </p:blipFill>
        <p:spPr>
          <a:xfrm>
            <a:off x="5228490" y="961812"/>
            <a:ext cx="4808419" cy="4930987"/>
          </a:xfrm>
          <a:prstGeom prst="rect">
            <a:avLst/>
          </a:prstGeom>
        </p:spPr>
      </p:pic>
      <p:sp>
        <p:nvSpPr>
          <p:cNvPr id="2" name="Title 1">
            <a:extLst>
              <a:ext uri="{FF2B5EF4-FFF2-40B4-BE49-F238E27FC236}">
                <a16:creationId xmlns:a16="http://schemas.microsoft.com/office/drawing/2014/main" id="{4488E241-CA05-4A68-B11A-D543EA3B04B2}"/>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dirty="0">
                <a:solidFill>
                  <a:srgbClr val="FFFFFF"/>
                </a:solidFill>
              </a:rPr>
              <a:t>TE Closeout</a:t>
            </a:r>
            <a:br>
              <a:rPr lang="en-US" sz="2600" dirty="0">
                <a:solidFill>
                  <a:srgbClr val="FFFFFF"/>
                </a:solidFill>
              </a:rPr>
            </a:br>
            <a:r>
              <a:rPr lang="en-US" sz="2600" dirty="0">
                <a:solidFill>
                  <a:srgbClr val="FFFFFF"/>
                </a:solidFill>
              </a:rPr>
              <a:t>Balance Sheet Review</a:t>
            </a:r>
            <a:endParaRPr lang="en-US" sz="2600" kern="1200" dirty="0">
              <a:solidFill>
                <a:srgbClr val="FFFFFF"/>
              </a:solidFill>
              <a:latin typeface="+mj-lt"/>
              <a:ea typeface="+mj-ea"/>
              <a:cs typeface="+mj-cs"/>
            </a:endParaRPr>
          </a:p>
        </p:txBody>
      </p:sp>
      <p:sp>
        <p:nvSpPr>
          <p:cNvPr id="4" name="Date Placeholder 3">
            <a:extLst>
              <a:ext uri="{FF2B5EF4-FFF2-40B4-BE49-F238E27FC236}">
                <a16:creationId xmlns:a16="http://schemas.microsoft.com/office/drawing/2014/main" id="{79764815-9682-4C8F-8937-461DB942ADAF}"/>
              </a:ext>
            </a:extLst>
          </p:cNvPr>
          <p:cNvSpPr>
            <a:spLocks noGrp="1"/>
          </p:cNvSpPr>
          <p:nvPr>
            <p:ph type="dt" sz="half" idx="10"/>
          </p:nvPr>
        </p:nvSpPr>
        <p:spPr>
          <a:xfrm>
            <a:off x="413657" y="6356350"/>
            <a:ext cx="1480457" cy="365125"/>
          </a:xfrm>
        </p:spPr>
        <p:txBody>
          <a:bodyPr vert="horz" lIns="91440" tIns="45720" rIns="91440" bIns="45720" rtlCol="0" anchor="ctr">
            <a:normAutofit/>
          </a:bodyPr>
          <a:lstStyle/>
          <a:p>
            <a:pPr defTabSz="914400">
              <a:spcAft>
                <a:spcPts val="600"/>
              </a:spcAft>
            </a:pPr>
            <a:r>
              <a:rPr lang="en-US">
                <a:solidFill>
                  <a:srgbClr val="FFFFFF"/>
                </a:solidFill>
              </a:rPr>
              <a:t>4/19/2017</a:t>
            </a:r>
          </a:p>
        </p:txBody>
      </p:sp>
      <p:sp>
        <p:nvSpPr>
          <p:cNvPr id="5" name="Slide Number Placeholder 4">
            <a:extLst>
              <a:ext uri="{FF2B5EF4-FFF2-40B4-BE49-F238E27FC236}">
                <a16:creationId xmlns:a16="http://schemas.microsoft.com/office/drawing/2014/main" id="{D1DC9C2C-A190-486A-BE17-773B4B7E4020}"/>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defTabSz="914400">
              <a:spcAft>
                <a:spcPts val="600"/>
              </a:spcAft>
            </a:pPr>
            <a:fld id="{01D848B1-F08E-4356-A513-D930A84BA980}" type="slidenum">
              <a:rPr lang="en-US">
                <a:solidFill>
                  <a:srgbClr val="898989"/>
                </a:solidFill>
              </a:rPr>
              <a:pPr defTabSz="914400">
                <a:spcAft>
                  <a:spcPts val="600"/>
                </a:spcAft>
              </a:pPr>
              <a:t>26</a:t>
            </a:fld>
            <a:endParaRPr lang="en-US">
              <a:solidFill>
                <a:srgbClr val="898989"/>
              </a:solidFill>
            </a:endParaRPr>
          </a:p>
        </p:txBody>
      </p:sp>
      <p:sp>
        <p:nvSpPr>
          <p:cNvPr id="7" name="TextBox 6">
            <a:extLst>
              <a:ext uri="{FF2B5EF4-FFF2-40B4-BE49-F238E27FC236}">
                <a16:creationId xmlns:a16="http://schemas.microsoft.com/office/drawing/2014/main" id="{653ACBDC-C065-4196-A96C-2E2AA75B90ED}"/>
              </a:ext>
            </a:extLst>
          </p:cNvPr>
          <p:cNvSpPr txBox="1"/>
          <p:nvPr/>
        </p:nvSpPr>
        <p:spPr>
          <a:xfrm>
            <a:off x="2248293" y="362932"/>
            <a:ext cx="5036828" cy="369332"/>
          </a:xfrm>
          <a:prstGeom prst="rect">
            <a:avLst/>
          </a:prstGeom>
          <a:noFill/>
        </p:spPr>
        <p:txBody>
          <a:bodyPr wrap="none" rtlCol="0">
            <a:spAutoFit/>
          </a:bodyPr>
          <a:lstStyle/>
          <a:p>
            <a:r>
              <a:rPr lang="en-US" dirty="0"/>
              <a:t>A demonstration of why E/I 3 is worth considering.  </a:t>
            </a:r>
          </a:p>
        </p:txBody>
      </p:sp>
      <p:sp>
        <p:nvSpPr>
          <p:cNvPr id="8" name="TextBox 7">
            <a:extLst>
              <a:ext uri="{FF2B5EF4-FFF2-40B4-BE49-F238E27FC236}">
                <a16:creationId xmlns:a16="http://schemas.microsoft.com/office/drawing/2014/main" id="{FD262A4E-6AD0-4DF5-94A5-8F8224318417}"/>
              </a:ext>
            </a:extLst>
          </p:cNvPr>
          <p:cNvSpPr txBox="1"/>
          <p:nvPr/>
        </p:nvSpPr>
        <p:spPr>
          <a:xfrm>
            <a:off x="8691513" y="4722829"/>
            <a:ext cx="700833" cy="369332"/>
          </a:xfrm>
          <a:prstGeom prst="rect">
            <a:avLst/>
          </a:prstGeom>
          <a:noFill/>
        </p:spPr>
        <p:txBody>
          <a:bodyPr wrap="none" rtlCol="0">
            <a:spAutoFit/>
          </a:bodyPr>
          <a:lstStyle/>
          <a:p>
            <a:r>
              <a:rPr lang="en-US" dirty="0"/>
              <a:t>150%</a:t>
            </a:r>
          </a:p>
        </p:txBody>
      </p:sp>
    </p:spTree>
    <p:extLst>
      <p:ext uri="{BB962C8B-B14F-4D97-AF65-F5344CB8AC3E}">
        <p14:creationId xmlns:p14="http://schemas.microsoft.com/office/powerpoint/2010/main" val="449268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C2D2803-67A9-4406-BE75-362E94394A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1004"/>
            <a:ext cx="12188952" cy="6860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25621CF-FD9B-4BC3-9ECC-36CAF62103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C80C3A2E-251A-4505-B1B8-C85CBF21F3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3"/>
          <p:cNvPicPr>
            <a:picLocks noChangeAspect="1"/>
          </p:cNvPicPr>
          <p:nvPr/>
        </p:nvPicPr>
        <p:blipFill>
          <a:blip r:embed="rId3"/>
          <a:stretch>
            <a:fillRect/>
          </a:stretch>
        </p:blipFill>
        <p:spPr>
          <a:xfrm>
            <a:off x="6828827" y="2130458"/>
            <a:ext cx="4893404" cy="2538518"/>
          </a:xfrm>
          <a:prstGeom prst="rect">
            <a:avLst/>
          </a:prstGeom>
        </p:spPr>
      </p:pic>
      <p:sp>
        <p:nvSpPr>
          <p:cNvPr id="2" name="Title 1"/>
          <p:cNvSpPr>
            <a:spLocks noGrp="1"/>
          </p:cNvSpPr>
          <p:nvPr>
            <p:ph type="title"/>
          </p:nvPr>
        </p:nvSpPr>
        <p:spPr>
          <a:xfrm>
            <a:off x="750242" y="632990"/>
            <a:ext cx="4062643" cy="1043409"/>
          </a:xfrm>
        </p:spPr>
        <p:txBody>
          <a:bodyPr>
            <a:normAutofit/>
          </a:bodyPr>
          <a:lstStyle/>
          <a:p>
            <a:r>
              <a:rPr lang="en-US" sz="3300"/>
              <a:t>TE Closeout – Balance Sheet</a:t>
            </a:r>
          </a:p>
        </p:txBody>
      </p:sp>
      <p:sp>
        <p:nvSpPr>
          <p:cNvPr id="9" name="Content Placeholder 8"/>
          <p:cNvSpPr>
            <a:spLocks noGrp="1"/>
          </p:cNvSpPr>
          <p:nvPr>
            <p:ph idx="1"/>
          </p:nvPr>
        </p:nvSpPr>
        <p:spPr>
          <a:xfrm>
            <a:off x="750243" y="1774371"/>
            <a:ext cx="3821758" cy="3197679"/>
          </a:xfrm>
        </p:spPr>
        <p:txBody>
          <a:bodyPr anchor="t">
            <a:normAutofit/>
          </a:bodyPr>
          <a:lstStyle/>
          <a:p>
            <a:r>
              <a:rPr lang="en-US" sz="1800"/>
              <a:t>Looking at the Balance Need from the previous slide – the calculation for school 1 is -82%</a:t>
            </a:r>
          </a:p>
          <a:p>
            <a:r>
              <a:rPr lang="en-US" sz="1800"/>
              <a:t>The calculation for school 2 is 150%</a:t>
            </a:r>
          </a:p>
          <a:p>
            <a:r>
              <a:rPr lang="en-US" sz="1800"/>
              <a:t>School 1 is on Alert Standing</a:t>
            </a:r>
          </a:p>
          <a:p>
            <a:r>
              <a:rPr lang="en-US" sz="1800"/>
              <a:t>School 2 is in Good Standing </a:t>
            </a:r>
          </a:p>
        </p:txBody>
      </p:sp>
      <p:sp>
        <p:nvSpPr>
          <p:cNvPr id="4" name="Date Placeholder 3"/>
          <p:cNvSpPr>
            <a:spLocks noGrp="1"/>
          </p:cNvSpPr>
          <p:nvPr>
            <p:ph type="dt" sz="half" idx="10"/>
          </p:nvPr>
        </p:nvSpPr>
        <p:spPr>
          <a:xfrm>
            <a:off x="6735898" y="640080"/>
            <a:ext cx="4174853" cy="365125"/>
          </a:xfrm>
        </p:spPr>
        <p:txBody>
          <a:bodyPr anchor="ctr">
            <a:normAutofit/>
          </a:bodyPr>
          <a:lstStyle/>
          <a:p>
            <a:pPr algn="r">
              <a:spcAft>
                <a:spcPts val="600"/>
              </a:spcAft>
            </a:pPr>
            <a:r>
              <a:rPr lang="en-US" sz="1100">
                <a:solidFill>
                  <a:schemeClr val="bg1">
                    <a:alpha val="80000"/>
                  </a:schemeClr>
                </a:solidFill>
              </a:rPr>
              <a:t>4/19/2017</a:t>
            </a:r>
          </a:p>
        </p:txBody>
      </p:sp>
      <p:sp>
        <p:nvSpPr>
          <p:cNvPr id="3" name="Slide Number Placeholder 2"/>
          <p:cNvSpPr>
            <a:spLocks noGrp="1"/>
          </p:cNvSpPr>
          <p:nvPr>
            <p:ph type="sldNum" sz="quarter" idx="12"/>
          </p:nvPr>
        </p:nvSpPr>
        <p:spPr>
          <a:xfrm>
            <a:off x="11000232" y="603504"/>
            <a:ext cx="548640" cy="548640"/>
          </a:xfrm>
          <a:prstGeom prst="ellipse">
            <a:avLst/>
          </a:prstGeom>
          <a:solidFill>
            <a:srgbClr val="282C51"/>
          </a:solidFill>
        </p:spPr>
        <p:txBody>
          <a:bodyPr anchor="ctr">
            <a:normAutofit/>
          </a:bodyPr>
          <a:lstStyle/>
          <a:p>
            <a:pPr algn="ctr">
              <a:spcAft>
                <a:spcPts val="600"/>
              </a:spcAft>
            </a:pPr>
            <a:fld id="{01D848B1-F08E-4356-A513-D930A84BA980}" type="slidenum">
              <a:rPr lang="en-US" sz="1500">
                <a:solidFill>
                  <a:srgbClr val="FFFFFF"/>
                </a:solidFill>
              </a:rPr>
              <a:pPr algn="ctr">
                <a:spcAft>
                  <a:spcPts val="600"/>
                </a:spcAft>
              </a:pPr>
              <a:t>27</a:t>
            </a:fld>
            <a:endParaRPr lang="en-US" sz="1500">
              <a:solidFill>
                <a:srgbClr val="FFFFFF"/>
              </a:solidFill>
            </a:endParaRPr>
          </a:p>
        </p:txBody>
      </p:sp>
    </p:spTree>
    <p:extLst>
      <p:ext uri="{BB962C8B-B14F-4D97-AF65-F5344CB8AC3E}">
        <p14:creationId xmlns:p14="http://schemas.microsoft.com/office/powerpoint/2010/main" val="2765573875"/>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C2D2803-67A9-4406-BE75-362E94394A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1004"/>
            <a:ext cx="12188952" cy="6860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25621CF-FD9B-4BC3-9ECC-36CAF62103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C80C3A2E-251A-4505-B1B8-C85CBF21F3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3"/>
          <p:cNvPicPr>
            <a:picLocks noChangeAspect="1"/>
          </p:cNvPicPr>
          <p:nvPr/>
        </p:nvPicPr>
        <p:blipFill>
          <a:blip r:embed="rId3"/>
          <a:stretch>
            <a:fillRect/>
          </a:stretch>
        </p:blipFill>
        <p:spPr>
          <a:xfrm>
            <a:off x="6828827" y="1840047"/>
            <a:ext cx="4448774" cy="3425555"/>
          </a:xfrm>
          <a:prstGeom prst="rect">
            <a:avLst/>
          </a:prstGeom>
        </p:spPr>
      </p:pic>
      <p:sp>
        <p:nvSpPr>
          <p:cNvPr id="2" name="Title 1"/>
          <p:cNvSpPr>
            <a:spLocks noGrp="1"/>
          </p:cNvSpPr>
          <p:nvPr>
            <p:ph type="title"/>
          </p:nvPr>
        </p:nvSpPr>
        <p:spPr>
          <a:xfrm>
            <a:off x="750242" y="632990"/>
            <a:ext cx="4062643" cy="1043409"/>
          </a:xfrm>
        </p:spPr>
        <p:txBody>
          <a:bodyPr>
            <a:normAutofit/>
          </a:bodyPr>
          <a:lstStyle/>
          <a:p>
            <a:r>
              <a:rPr lang="en-US" sz="3300"/>
              <a:t>TE Closeout – Balance Sheet E/I 3 school</a:t>
            </a:r>
          </a:p>
        </p:txBody>
      </p:sp>
      <p:sp>
        <p:nvSpPr>
          <p:cNvPr id="9" name="Content Placeholder 8"/>
          <p:cNvSpPr>
            <a:spLocks noGrp="1"/>
          </p:cNvSpPr>
          <p:nvPr>
            <p:ph idx="1"/>
          </p:nvPr>
        </p:nvSpPr>
        <p:spPr>
          <a:xfrm>
            <a:off x="750242" y="1774371"/>
            <a:ext cx="4062643" cy="3197679"/>
          </a:xfrm>
        </p:spPr>
        <p:txBody>
          <a:bodyPr anchor="t">
            <a:normAutofit/>
          </a:bodyPr>
          <a:lstStyle/>
          <a:p>
            <a:r>
              <a:rPr lang="en-US" sz="1800" dirty="0"/>
              <a:t>This school has three Export students marked as E/I 3</a:t>
            </a:r>
          </a:p>
          <a:p>
            <a:r>
              <a:rPr lang="en-US" sz="1800" dirty="0"/>
              <a:t>E/I 3 provides the school with up to three FREE student exports annually</a:t>
            </a:r>
          </a:p>
          <a:p>
            <a:r>
              <a:rPr lang="en-US" sz="1800" dirty="0"/>
              <a:t>The E/I 3 credit help this school respond to employee export requests</a:t>
            </a:r>
          </a:p>
          <a:p>
            <a:r>
              <a:rPr lang="en-US" sz="1800" dirty="0"/>
              <a:t>E/I 3 Exports cost the $40 Participation Fee</a:t>
            </a:r>
          </a:p>
        </p:txBody>
      </p:sp>
      <p:sp>
        <p:nvSpPr>
          <p:cNvPr id="4" name="Date Placeholder 3"/>
          <p:cNvSpPr>
            <a:spLocks noGrp="1"/>
          </p:cNvSpPr>
          <p:nvPr>
            <p:ph type="dt" sz="half" idx="10"/>
          </p:nvPr>
        </p:nvSpPr>
        <p:spPr>
          <a:xfrm>
            <a:off x="6735898" y="640080"/>
            <a:ext cx="4174853" cy="365125"/>
          </a:xfrm>
        </p:spPr>
        <p:txBody>
          <a:bodyPr anchor="ctr">
            <a:normAutofit/>
          </a:bodyPr>
          <a:lstStyle/>
          <a:p>
            <a:pPr algn="r">
              <a:spcAft>
                <a:spcPts val="600"/>
              </a:spcAft>
            </a:pPr>
            <a:r>
              <a:rPr lang="en-US" sz="1100">
                <a:solidFill>
                  <a:schemeClr val="bg1">
                    <a:alpha val="80000"/>
                  </a:schemeClr>
                </a:solidFill>
              </a:rPr>
              <a:t>4/19/2017</a:t>
            </a:r>
          </a:p>
        </p:txBody>
      </p:sp>
      <p:sp>
        <p:nvSpPr>
          <p:cNvPr id="3" name="Slide Number Placeholder 2"/>
          <p:cNvSpPr>
            <a:spLocks noGrp="1"/>
          </p:cNvSpPr>
          <p:nvPr>
            <p:ph type="sldNum" sz="quarter" idx="12"/>
          </p:nvPr>
        </p:nvSpPr>
        <p:spPr>
          <a:xfrm>
            <a:off x="11000232" y="603504"/>
            <a:ext cx="548640" cy="548640"/>
          </a:xfrm>
          <a:prstGeom prst="ellipse">
            <a:avLst/>
          </a:prstGeom>
          <a:solidFill>
            <a:srgbClr val="5D4038"/>
          </a:solidFill>
        </p:spPr>
        <p:txBody>
          <a:bodyPr anchor="ctr">
            <a:normAutofit/>
          </a:bodyPr>
          <a:lstStyle/>
          <a:p>
            <a:pPr algn="ctr">
              <a:spcAft>
                <a:spcPts val="600"/>
              </a:spcAft>
            </a:pPr>
            <a:fld id="{01D848B1-F08E-4356-A513-D930A84BA980}" type="slidenum">
              <a:rPr lang="en-US" sz="1500">
                <a:solidFill>
                  <a:srgbClr val="FFFFFF"/>
                </a:solidFill>
              </a:rPr>
              <a:pPr algn="ctr">
                <a:spcAft>
                  <a:spcPts val="600"/>
                </a:spcAft>
              </a:pPr>
              <a:t>28</a:t>
            </a:fld>
            <a:endParaRPr lang="en-US" sz="1500">
              <a:solidFill>
                <a:srgbClr val="FFFFFF"/>
              </a:solidFill>
            </a:endParaRPr>
          </a:p>
        </p:txBody>
      </p:sp>
    </p:spTree>
    <p:extLst>
      <p:ext uri="{BB962C8B-B14F-4D97-AF65-F5344CB8AC3E}">
        <p14:creationId xmlns:p14="http://schemas.microsoft.com/office/powerpoint/2010/main" val="1211200172"/>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C2D2803-67A9-4406-BE75-362E94394A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1004"/>
            <a:ext cx="12188952" cy="6860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25621CF-FD9B-4BC3-9ECC-36CAF62103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C80C3A2E-251A-4505-B1B8-C85CBF21F3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Content Placeholder 3"/>
          <p:cNvPicPr>
            <a:picLocks noChangeAspect="1"/>
          </p:cNvPicPr>
          <p:nvPr/>
        </p:nvPicPr>
        <p:blipFill>
          <a:blip r:embed="rId3"/>
          <a:stretch>
            <a:fillRect/>
          </a:stretch>
        </p:blipFill>
        <p:spPr>
          <a:xfrm>
            <a:off x="6828827" y="1878468"/>
            <a:ext cx="4448774" cy="3348713"/>
          </a:xfrm>
          <a:prstGeom prst="rect">
            <a:avLst/>
          </a:prstGeom>
        </p:spPr>
      </p:pic>
      <p:sp>
        <p:nvSpPr>
          <p:cNvPr id="2" name="Title 1"/>
          <p:cNvSpPr>
            <a:spLocks noGrp="1"/>
          </p:cNvSpPr>
          <p:nvPr>
            <p:ph type="title"/>
          </p:nvPr>
        </p:nvSpPr>
        <p:spPr>
          <a:xfrm>
            <a:off x="750242" y="632990"/>
            <a:ext cx="4062643" cy="1043409"/>
          </a:xfrm>
        </p:spPr>
        <p:txBody>
          <a:bodyPr>
            <a:normAutofit/>
          </a:bodyPr>
          <a:lstStyle/>
          <a:p>
            <a:r>
              <a:rPr lang="en-US" sz="3300"/>
              <a:t>TE Closeout </a:t>
            </a:r>
            <a:br>
              <a:rPr lang="en-US" sz="3300"/>
            </a:br>
            <a:r>
              <a:rPr lang="en-US" sz="3300"/>
              <a:t>Balance Sheet</a:t>
            </a:r>
          </a:p>
        </p:txBody>
      </p:sp>
      <p:sp>
        <p:nvSpPr>
          <p:cNvPr id="18" name="Content Placeholder 12"/>
          <p:cNvSpPr>
            <a:spLocks noGrp="1"/>
          </p:cNvSpPr>
          <p:nvPr>
            <p:ph idx="1"/>
          </p:nvPr>
        </p:nvSpPr>
        <p:spPr>
          <a:xfrm>
            <a:off x="750243" y="1774371"/>
            <a:ext cx="3821758" cy="3197679"/>
          </a:xfrm>
        </p:spPr>
        <p:txBody>
          <a:bodyPr anchor="t">
            <a:normAutofit/>
          </a:bodyPr>
          <a:lstStyle/>
          <a:p>
            <a:r>
              <a:rPr lang="en-US" sz="1800" dirty="0"/>
              <a:t>This school is on Restriction </a:t>
            </a:r>
          </a:p>
          <a:p>
            <a:r>
              <a:rPr lang="en-US" sz="1800" dirty="0"/>
              <a:t>6-12 = -6</a:t>
            </a:r>
          </a:p>
          <a:p>
            <a:r>
              <a:rPr lang="en-US" sz="1800" dirty="0"/>
              <a:t>(-6/6)*100 = -100%</a:t>
            </a:r>
          </a:p>
          <a:p>
            <a:r>
              <a:rPr lang="en-US" sz="1800" dirty="0"/>
              <a:t>If the school is an E/I 3 school the school is in good standing!</a:t>
            </a:r>
          </a:p>
        </p:txBody>
      </p:sp>
      <p:sp>
        <p:nvSpPr>
          <p:cNvPr id="4" name="Date Placeholder 3"/>
          <p:cNvSpPr>
            <a:spLocks noGrp="1"/>
          </p:cNvSpPr>
          <p:nvPr>
            <p:ph type="dt" sz="half" idx="10"/>
          </p:nvPr>
        </p:nvSpPr>
        <p:spPr>
          <a:xfrm>
            <a:off x="6735898" y="640080"/>
            <a:ext cx="4174853" cy="365125"/>
          </a:xfrm>
        </p:spPr>
        <p:txBody>
          <a:bodyPr anchor="ctr">
            <a:normAutofit/>
          </a:bodyPr>
          <a:lstStyle/>
          <a:p>
            <a:pPr algn="r">
              <a:spcAft>
                <a:spcPts val="600"/>
              </a:spcAft>
            </a:pPr>
            <a:r>
              <a:rPr lang="en-US" sz="1100">
                <a:solidFill>
                  <a:schemeClr val="bg1">
                    <a:alpha val="80000"/>
                  </a:schemeClr>
                </a:solidFill>
              </a:rPr>
              <a:t>4/19/2017</a:t>
            </a:r>
          </a:p>
        </p:txBody>
      </p:sp>
      <p:sp>
        <p:nvSpPr>
          <p:cNvPr id="3" name="Slide Number Placeholder 2"/>
          <p:cNvSpPr>
            <a:spLocks noGrp="1"/>
          </p:cNvSpPr>
          <p:nvPr>
            <p:ph type="sldNum" sz="quarter" idx="12"/>
          </p:nvPr>
        </p:nvSpPr>
        <p:spPr>
          <a:xfrm>
            <a:off x="11000232" y="603504"/>
            <a:ext cx="548640" cy="548640"/>
          </a:xfrm>
          <a:prstGeom prst="ellipse">
            <a:avLst/>
          </a:prstGeom>
          <a:solidFill>
            <a:srgbClr val="595041"/>
          </a:solidFill>
        </p:spPr>
        <p:txBody>
          <a:bodyPr anchor="ctr">
            <a:normAutofit/>
          </a:bodyPr>
          <a:lstStyle/>
          <a:p>
            <a:pPr algn="ctr">
              <a:spcAft>
                <a:spcPts val="600"/>
              </a:spcAft>
            </a:pPr>
            <a:fld id="{01D848B1-F08E-4356-A513-D930A84BA980}" type="slidenum">
              <a:rPr lang="en-US" sz="1500">
                <a:solidFill>
                  <a:srgbClr val="FFFFFF"/>
                </a:solidFill>
              </a:rPr>
              <a:pPr algn="ctr">
                <a:spcAft>
                  <a:spcPts val="600"/>
                </a:spcAft>
              </a:pPr>
              <a:t>29</a:t>
            </a:fld>
            <a:endParaRPr lang="en-US" sz="1500">
              <a:solidFill>
                <a:srgbClr val="FFFFFF"/>
              </a:solidFill>
            </a:endParaRPr>
          </a:p>
        </p:txBody>
      </p:sp>
    </p:spTree>
    <p:extLst>
      <p:ext uri="{BB962C8B-B14F-4D97-AF65-F5344CB8AC3E}">
        <p14:creationId xmlns:p14="http://schemas.microsoft.com/office/powerpoint/2010/main" val="265852528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811161"/>
            <a:ext cx="3335594" cy="5403370"/>
          </a:xfrm>
        </p:spPr>
        <p:txBody>
          <a:bodyPr>
            <a:normAutofit/>
          </a:bodyPr>
          <a:lstStyle/>
          <a:p>
            <a:r>
              <a:rPr lang="en-US">
                <a:solidFill>
                  <a:schemeClr val="bg1"/>
                </a:solidFill>
              </a:rPr>
              <a:t>TE Closeout</a:t>
            </a:r>
          </a:p>
        </p:txBody>
      </p:sp>
      <p:graphicFrame>
        <p:nvGraphicFramePr>
          <p:cNvPr id="7" name="Content Placeholder 2">
            <a:extLst>
              <a:ext uri="{FF2B5EF4-FFF2-40B4-BE49-F238E27FC236}">
                <a16:creationId xmlns:a16="http://schemas.microsoft.com/office/drawing/2014/main" id="{4AC7F707-8D70-4C98-B945-3986D346CDFF}"/>
              </a:ext>
            </a:extLst>
          </p:cNvPr>
          <p:cNvGraphicFramePr>
            <a:graphicFrameLocks noGrp="1"/>
          </p:cNvGraphicFramePr>
          <p:nvPr>
            <p:ph idx="1"/>
            <p:extLst>
              <p:ext uri="{D42A27DB-BD31-4B8C-83A1-F6EECF244321}">
                <p14:modId xmlns:p14="http://schemas.microsoft.com/office/powerpoint/2010/main" val="3178072130"/>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a:xfrm>
            <a:off x="838200" y="6356350"/>
            <a:ext cx="2743200" cy="365125"/>
          </a:xfrm>
        </p:spPr>
        <p:txBody>
          <a:bodyPr>
            <a:normAutofit/>
          </a:bodyPr>
          <a:lstStyle/>
          <a:p>
            <a:pPr>
              <a:spcAft>
                <a:spcPts val="600"/>
              </a:spcAft>
            </a:pPr>
            <a:r>
              <a:rPr lang="en-US" sz="1100">
                <a:solidFill>
                  <a:prstClr val="white">
                    <a:alpha val="80000"/>
                  </a:prstClr>
                </a:solidFill>
              </a:rPr>
              <a:t>4/8/2018</a:t>
            </a:r>
          </a:p>
        </p:txBody>
      </p:sp>
      <p:sp>
        <p:nvSpPr>
          <p:cNvPr id="4" name="Slide Number Placeholder 3"/>
          <p:cNvSpPr>
            <a:spLocks noGrp="1"/>
          </p:cNvSpPr>
          <p:nvPr>
            <p:ph type="sldNum" sz="quarter" idx="12"/>
          </p:nvPr>
        </p:nvSpPr>
        <p:spPr>
          <a:xfrm>
            <a:off x="11000232" y="6108192"/>
            <a:ext cx="548640" cy="548640"/>
          </a:xfrm>
          <a:prstGeom prst="ellipse">
            <a:avLst/>
          </a:prstGeom>
          <a:solidFill>
            <a:srgbClr val="898989"/>
          </a:solidFill>
        </p:spPr>
        <p:txBody>
          <a:bodyPr>
            <a:normAutofit/>
          </a:bodyPr>
          <a:lstStyle/>
          <a:p>
            <a:pPr algn="ctr">
              <a:spcAft>
                <a:spcPts val="600"/>
              </a:spcAft>
            </a:pPr>
            <a:fld id="{01D848B1-F08E-4356-A513-D930A84BA980}" type="slidenum">
              <a:rPr lang="en-US" sz="1500">
                <a:solidFill>
                  <a:srgbClr val="FFFFFF">
                    <a:alpha val="80000"/>
                  </a:srgbClr>
                </a:solidFill>
              </a:rPr>
              <a:pPr algn="ctr">
                <a:spcAft>
                  <a:spcPts val="600"/>
                </a:spcAft>
              </a:pPr>
              <a:t>3</a:t>
            </a:fld>
            <a:endParaRPr lang="en-US" sz="1500">
              <a:solidFill>
                <a:srgbClr val="FFFFFF">
                  <a:alpha val="80000"/>
                </a:srgbClr>
              </a:solidFill>
            </a:endParaRPr>
          </a:p>
        </p:txBody>
      </p:sp>
    </p:spTree>
    <p:extLst>
      <p:ext uri="{BB962C8B-B14F-4D97-AF65-F5344CB8AC3E}">
        <p14:creationId xmlns:p14="http://schemas.microsoft.com/office/powerpoint/2010/main" val="3849180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C2D2803-67A9-4406-BE75-362E94394A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1004"/>
            <a:ext cx="12188952" cy="6860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25621CF-FD9B-4BC3-9ECC-36CAF62103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C80C3A2E-251A-4505-B1B8-C85CBF21F3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Content Placeholder 3"/>
          <p:cNvPicPr>
            <a:picLocks noChangeAspect="1"/>
          </p:cNvPicPr>
          <p:nvPr/>
        </p:nvPicPr>
        <p:blipFill rotWithShape="1">
          <a:blip r:embed="rId3"/>
          <a:srcRect/>
          <a:stretch/>
        </p:blipFill>
        <p:spPr>
          <a:xfrm>
            <a:off x="6917757" y="1409700"/>
            <a:ext cx="4270914" cy="4286250"/>
          </a:xfrm>
          <a:prstGeom prst="rect">
            <a:avLst/>
          </a:prstGeom>
        </p:spPr>
      </p:pic>
      <p:sp>
        <p:nvSpPr>
          <p:cNvPr id="2" name="Title 1"/>
          <p:cNvSpPr>
            <a:spLocks noGrp="1"/>
          </p:cNvSpPr>
          <p:nvPr>
            <p:ph type="title"/>
          </p:nvPr>
        </p:nvSpPr>
        <p:spPr>
          <a:xfrm>
            <a:off x="750242" y="632990"/>
            <a:ext cx="4062643" cy="1043409"/>
          </a:xfrm>
        </p:spPr>
        <p:txBody>
          <a:bodyPr vert="horz" lIns="91440" tIns="45720" rIns="91440" bIns="45720" rtlCol="0">
            <a:normAutofit/>
          </a:bodyPr>
          <a:lstStyle/>
          <a:p>
            <a:r>
              <a:rPr lang="en-US" sz="3300" kern="1200">
                <a:latin typeface="+mj-lt"/>
                <a:ea typeface="+mj-ea"/>
                <a:cs typeface="+mj-cs"/>
              </a:rPr>
              <a:t>TE Closeout Balance Sheet</a:t>
            </a:r>
          </a:p>
        </p:txBody>
      </p:sp>
      <p:sp>
        <p:nvSpPr>
          <p:cNvPr id="16" name="Content Placeholder 15"/>
          <p:cNvSpPr>
            <a:spLocks noGrp="1"/>
          </p:cNvSpPr>
          <p:nvPr>
            <p:ph idx="1"/>
          </p:nvPr>
        </p:nvSpPr>
        <p:spPr>
          <a:xfrm>
            <a:off x="750243" y="1774371"/>
            <a:ext cx="3821758" cy="3197679"/>
          </a:xfrm>
        </p:spPr>
        <p:txBody>
          <a:bodyPr anchor="t">
            <a:normAutofit/>
          </a:bodyPr>
          <a:lstStyle/>
          <a:p>
            <a:r>
              <a:rPr lang="en-US" sz="1800" dirty="0"/>
              <a:t>By updating the school profile Question 9 to Yes and clicking YES to the E/I 3 question on the Annual Report – this school is no longer on Restriction</a:t>
            </a:r>
          </a:p>
          <a:p>
            <a:r>
              <a:rPr lang="en-US" sz="1800" dirty="0"/>
              <a:t>6-8 = -2</a:t>
            </a:r>
          </a:p>
          <a:p>
            <a:r>
              <a:rPr lang="en-US" sz="1800" dirty="0"/>
              <a:t>(-2/6)*100 = -33%</a:t>
            </a:r>
          </a:p>
          <a:p>
            <a:pPr marL="0" indent="0">
              <a:buNone/>
            </a:pPr>
            <a:endParaRPr lang="en-US" sz="1800" dirty="0"/>
          </a:p>
        </p:txBody>
      </p:sp>
      <p:sp>
        <p:nvSpPr>
          <p:cNvPr id="4" name="Date Placeholder 3"/>
          <p:cNvSpPr>
            <a:spLocks noGrp="1"/>
          </p:cNvSpPr>
          <p:nvPr>
            <p:ph type="dt" sz="half" idx="10"/>
          </p:nvPr>
        </p:nvSpPr>
        <p:spPr>
          <a:xfrm>
            <a:off x="6735898" y="640080"/>
            <a:ext cx="4174853" cy="365125"/>
          </a:xfrm>
        </p:spPr>
        <p:txBody>
          <a:bodyPr anchor="ctr">
            <a:normAutofit/>
          </a:bodyPr>
          <a:lstStyle/>
          <a:p>
            <a:pPr algn="r">
              <a:spcAft>
                <a:spcPts val="600"/>
              </a:spcAft>
            </a:pPr>
            <a:r>
              <a:rPr lang="en-US" sz="1100">
                <a:solidFill>
                  <a:schemeClr val="bg1">
                    <a:alpha val="80000"/>
                  </a:schemeClr>
                </a:solidFill>
              </a:rPr>
              <a:t>4/19/2017</a:t>
            </a:r>
          </a:p>
        </p:txBody>
      </p:sp>
      <p:sp>
        <p:nvSpPr>
          <p:cNvPr id="3" name="Slide Number Placeholder 2"/>
          <p:cNvSpPr>
            <a:spLocks noGrp="1"/>
          </p:cNvSpPr>
          <p:nvPr>
            <p:ph type="sldNum" sz="quarter" idx="12"/>
          </p:nvPr>
        </p:nvSpPr>
        <p:spPr>
          <a:xfrm>
            <a:off x="11000232" y="603504"/>
            <a:ext cx="548640" cy="548640"/>
          </a:xfrm>
          <a:prstGeom prst="ellipse">
            <a:avLst/>
          </a:prstGeom>
          <a:solidFill>
            <a:srgbClr val="45204F"/>
          </a:solidFill>
        </p:spPr>
        <p:txBody>
          <a:bodyPr anchor="ctr">
            <a:normAutofit/>
          </a:bodyPr>
          <a:lstStyle/>
          <a:p>
            <a:pPr algn="ctr">
              <a:spcAft>
                <a:spcPts val="600"/>
              </a:spcAft>
            </a:pPr>
            <a:fld id="{01D848B1-F08E-4356-A513-D930A84BA980}" type="slidenum">
              <a:rPr lang="en-US" sz="1500">
                <a:solidFill>
                  <a:srgbClr val="FFFFFF"/>
                </a:solidFill>
              </a:rPr>
              <a:pPr algn="ctr">
                <a:spcAft>
                  <a:spcPts val="600"/>
                </a:spcAft>
              </a:pPr>
              <a:t>30</a:t>
            </a:fld>
            <a:endParaRPr lang="en-US" sz="1500">
              <a:solidFill>
                <a:srgbClr val="FFFFFF"/>
              </a:solidFill>
            </a:endParaRPr>
          </a:p>
        </p:txBody>
      </p:sp>
    </p:spTree>
    <p:extLst>
      <p:ext uri="{BB962C8B-B14F-4D97-AF65-F5344CB8AC3E}">
        <p14:creationId xmlns:p14="http://schemas.microsoft.com/office/powerpoint/2010/main" val="164820957"/>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C2D2803-67A9-4406-BE75-362E94394A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1004"/>
            <a:ext cx="12188952" cy="6860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25621CF-FD9B-4BC3-9ECC-36CAF62103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C80C3A2E-251A-4505-B1B8-C85CBF21F3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3"/>
          <p:cNvPicPr>
            <a:picLocks noChangeAspect="1"/>
          </p:cNvPicPr>
          <p:nvPr/>
        </p:nvPicPr>
        <p:blipFill>
          <a:blip r:embed="rId3"/>
          <a:stretch>
            <a:fillRect/>
          </a:stretch>
        </p:blipFill>
        <p:spPr>
          <a:xfrm>
            <a:off x="6828827" y="2368339"/>
            <a:ext cx="4448774" cy="2368971"/>
          </a:xfrm>
          <a:prstGeom prst="rect">
            <a:avLst/>
          </a:prstGeom>
        </p:spPr>
      </p:pic>
      <p:sp>
        <p:nvSpPr>
          <p:cNvPr id="2" name="Title 1"/>
          <p:cNvSpPr>
            <a:spLocks noGrp="1"/>
          </p:cNvSpPr>
          <p:nvPr>
            <p:ph type="title"/>
          </p:nvPr>
        </p:nvSpPr>
        <p:spPr>
          <a:xfrm>
            <a:off x="250992" y="265345"/>
            <a:ext cx="4062643" cy="1043409"/>
          </a:xfrm>
        </p:spPr>
        <p:txBody>
          <a:bodyPr>
            <a:normAutofit/>
          </a:bodyPr>
          <a:lstStyle/>
          <a:p>
            <a:r>
              <a:rPr lang="en-US" sz="3600" dirty="0"/>
              <a:t>TE Closeout </a:t>
            </a:r>
          </a:p>
        </p:txBody>
      </p:sp>
      <p:sp>
        <p:nvSpPr>
          <p:cNvPr id="9" name="Content Placeholder 8"/>
          <p:cNvSpPr>
            <a:spLocks noGrp="1"/>
          </p:cNvSpPr>
          <p:nvPr>
            <p:ph idx="1"/>
          </p:nvPr>
        </p:nvSpPr>
        <p:spPr>
          <a:xfrm>
            <a:off x="361996" y="1109781"/>
            <a:ext cx="5044276" cy="3749737"/>
          </a:xfrm>
        </p:spPr>
        <p:txBody>
          <a:bodyPr anchor="t">
            <a:normAutofit/>
          </a:bodyPr>
          <a:lstStyle/>
          <a:p>
            <a:r>
              <a:rPr lang="en-US" sz="1500" dirty="0"/>
              <a:t>There is no reason for any TE school to be on Restriction</a:t>
            </a:r>
          </a:p>
          <a:p>
            <a:r>
              <a:rPr lang="en-US" sz="1500" dirty="0"/>
              <a:t>E/I 3 provides three NEW exports each year</a:t>
            </a:r>
          </a:p>
          <a:p>
            <a:r>
              <a:rPr lang="en-US" sz="1500" dirty="0"/>
              <a:t>In return, TE Central expects schools to offer to all eligible TE applicants a TE award</a:t>
            </a:r>
          </a:p>
          <a:p>
            <a:r>
              <a:rPr lang="en-US" sz="1500" dirty="0"/>
              <a:t>There is no additional cost for this program beyond the $40 Participation Fee</a:t>
            </a:r>
          </a:p>
          <a:p>
            <a:r>
              <a:rPr lang="en-US" sz="1500" dirty="0"/>
              <a:t>Update your Mandatory Institutional Profile  by answering YES to question 9</a:t>
            </a:r>
          </a:p>
        </p:txBody>
      </p:sp>
      <p:sp>
        <p:nvSpPr>
          <p:cNvPr id="4" name="Date Placeholder 3"/>
          <p:cNvSpPr>
            <a:spLocks noGrp="1"/>
          </p:cNvSpPr>
          <p:nvPr>
            <p:ph type="dt" sz="half" idx="10"/>
          </p:nvPr>
        </p:nvSpPr>
        <p:spPr>
          <a:xfrm>
            <a:off x="6735898" y="640080"/>
            <a:ext cx="4174853" cy="365125"/>
          </a:xfrm>
        </p:spPr>
        <p:txBody>
          <a:bodyPr anchor="ctr">
            <a:normAutofit/>
          </a:bodyPr>
          <a:lstStyle/>
          <a:p>
            <a:pPr algn="r">
              <a:spcAft>
                <a:spcPts val="600"/>
              </a:spcAft>
            </a:pPr>
            <a:r>
              <a:rPr lang="en-US" sz="1100">
                <a:solidFill>
                  <a:schemeClr val="bg1">
                    <a:alpha val="80000"/>
                  </a:schemeClr>
                </a:solidFill>
              </a:rPr>
              <a:t>4/19/2017</a:t>
            </a:r>
          </a:p>
        </p:txBody>
      </p:sp>
      <p:sp>
        <p:nvSpPr>
          <p:cNvPr id="3" name="Slide Number Placeholder 2"/>
          <p:cNvSpPr>
            <a:spLocks noGrp="1"/>
          </p:cNvSpPr>
          <p:nvPr>
            <p:ph type="sldNum" sz="quarter" idx="12"/>
          </p:nvPr>
        </p:nvSpPr>
        <p:spPr>
          <a:xfrm>
            <a:off x="11000232" y="603504"/>
            <a:ext cx="548640" cy="548640"/>
          </a:xfrm>
          <a:prstGeom prst="ellipse">
            <a:avLst/>
          </a:prstGeom>
          <a:solidFill>
            <a:srgbClr val="3C3E61"/>
          </a:solidFill>
        </p:spPr>
        <p:txBody>
          <a:bodyPr anchor="ctr">
            <a:normAutofit/>
          </a:bodyPr>
          <a:lstStyle/>
          <a:p>
            <a:pPr algn="ctr">
              <a:spcAft>
                <a:spcPts val="600"/>
              </a:spcAft>
            </a:pPr>
            <a:fld id="{01D848B1-F08E-4356-A513-D930A84BA980}" type="slidenum">
              <a:rPr lang="en-US" sz="1500">
                <a:solidFill>
                  <a:srgbClr val="FFFFFF"/>
                </a:solidFill>
              </a:rPr>
              <a:pPr algn="ctr">
                <a:spcAft>
                  <a:spcPts val="600"/>
                </a:spcAft>
              </a:pPr>
              <a:t>31</a:t>
            </a:fld>
            <a:endParaRPr lang="en-US" sz="1500">
              <a:solidFill>
                <a:srgbClr val="FFFFFF"/>
              </a:solidFill>
            </a:endParaRPr>
          </a:p>
        </p:txBody>
      </p:sp>
    </p:spTree>
    <p:extLst>
      <p:ext uri="{BB962C8B-B14F-4D97-AF65-F5344CB8AC3E}">
        <p14:creationId xmlns:p14="http://schemas.microsoft.com/office/powerpoint/2010/main" val="3846600853"/>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186B68C-84BC-4A6E-99D1-EE87483C134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a:extLst>
              <a:ext uri="{FF2B5EF4-FFF2-40B4-BE49-F238E27FC236}">
                <a16:creationId xmlns:a16="http://schemas.microsoft.com/office/drawing/2014/main" id="{1C091803-41C2-48E0-9228-5148460C747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21" name="Rectangle 20">
            <a:extLst>
              <a:ext uri="{FF2B5EF4-FFF2-40B4-BE49-F238E27FC236}">
                <a16:creationId xmlns:a16="http://schemas.microsoft.com/office/drawing/2014/main" id="{6166C6D1-23AC-49C4-BA07-238E4E9F8CE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Rectangle 22">
            <a:extLst>
              <a:ext uri="{FF2B5EF4-FFF2-40B4-BE49-F238E27FC236}">
                <a16:creationId xmlns:a16="http://schemas.microsoft.com/office/drawing/2014/main" id="{B775CD93-9DF2-48CB-9F57-1BCA9A46C7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4" name="Graphic 13">
            <a:extLst>
              <a:ext uri="{FF2B5EF4-FFF2-40B4-BE49-F238E27FC236}">
                <a16:creationId xmlns:a16="http://schemas.microsoft.com/office/drawing/2014/main" id="{B6022176-0F9D-40D4-925E-BDE6A9C8F2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43078" y="2576514"/>
            <a:ext cx="1705848" cy="1705848"/>
          </a:xfrm>
          <a:prstGeom prst="rect">
            <a:avLst/>
          </a:prstGeom>
        </p:spPr>
      </p:pic>
      <p:sp>
        <p:nvSpPr>
          <p:cNvPr id="2" name="Title 1">
            <a:extLst>
              <a:ext uri="{FF2B5EF4-FFF2-40B4-BE49-F238E27FC236}">
                <a16:creationId xmlns:a16="http://schemas.microsoft.com/office/drawing/2014/main" id="{2ED69E30-CDDF-4A96-BC23-9F1BA66C021D}"/>
              </a:ext>
            </a:extLst>
          </p:cNvPr>
          <p:cNvSpPr>
            <a:spLocks noGrp="1"/>
          </p:cNvSpPr>
          <p:nvPr>
            <p:ph type="title"/>
          </p:nvPr>
        </p:nvSpPr>
        <p:spPr>
          <a:xfrm>
            <a:off x="774700" y="762000"/>
            <a:ext cx="3759200" cy="3340100"/>
          </a:xfrm>
        </p:spPr>
        <p:txBody>
          <a:bodyPr vert="horz" lIns="91440" tIns="45720" rIns="91440" bIns="45720" rtlCol="0" anchor="ctr">
            <a:normAutofit/>
          </a:bodyPr>
          <a:lstStyle/>
          <a:p>
            <a:r>
              <a:rPr lang="en-US" kern="1200">
                <a:solidFill>
                  <a:srgbClr val="FFFFFF"/>
                </a:solidFill>
                <a:latin typeface="+mj-lt"/>
                <a:ea typeface="+mj-ea"/>
                <a:cs typeface="+mj-cs"/>
              </a:rPr>
              <a:t>TE Import Audit</a:t>
            </a:r>
          </a:p>
        </p:txBody>
      </p:sp>
      <p:sp>
        <p:nvSpPr>
          <p:cNvPr id="4" name="Date Placeholder 3">
            <a:extLst>
              <a:ext uri="{FF2B5EF4-FFF2-40B4-BE49-F238E27FC236}">
                <a16:creationId xmlns:a16="http://schemas.microsoft.com/office/drawing/2014/main" id="{EA16428F-1A0A-45DA-A843-CFF175E134FB}"/>
              </a:ext>
            </a:extLst>
          </p:cNvPr>
          <p:cNvSpPr>
            <a:spLocks noGrp="1"/>
          </p:cNvSpPr>
          <p:nvPr>
            <p:ph type="dt" sz="half" idx="10"/>
          </p:nvPr>
        </p:nvSpPr>
        <p:spPr>
          <a:xfrm>
            <a:off x="8967391" y="6407778"/>
            <a:ext cx="2743200" cy="365125"/>
          </a:xfrm>
        </p:spPr>
        <p:txBody>
          <a:bodyPr vert="horz" lIns="91440" tIns="45720" rIns="91440" bIns="45720" rtlCol="0" anchor="ctr">
            <a:normAutofit/>
          </a:bodyPr>
          <a:lstStyle/>
          <a:p>
            <a:pPr algn="r" defTabSz="914400">
              <a:spcAft>
                <a:spcPts val="600"/>
              </a:spcAft>
            </a:pPr>
            <a:r>
              <a:rPr lang="en-US" sz="1050">
                <a:solidFill>
                  <a:schemeClr val="tx1">
                    <a:lumMod val="75000"/>
                    <a:lumOff val="25000"/>
                  </a:schemeClr>
                </a:solidFill>
              </a:rPr>
              <a:t>4/19/2017</a:t>
            </a:r>
          </a:p>
        </p:txBody>
      </p:sp>
      <p:sp>
        <p:nvSpPr>
          <p:cNvPr id="5" name="Slide Number Placeholder 4">
            <a:extLst>
              <a:ext uri="{FF2B5EF4-FFF2-40B4-BE49-F238E27FC236}">
                <a16:creationId xmlns:a16="http://schemas.microsoft.com/office/drawing/2014/main" id="{47BB0687-DCEF-4DEB-9948-0B778F5F8C30}"/>
              </a:ext>
            </a:extLst>
          </p:cNvPr>
          <p:cNvSpPr>
            <a:spLocks noGrp="1"/>
          </p:cNvSpPr>
          <p:nvPr>
            <p:ph type="sldNum" sz="quarter" idx="12"/>
          </p:nvPr>
        </p:nvSpPr>
        <p:spPr>
          <a:xfrm>
            <a:off x="5354953" y="786849"/>
            <a:ext cx="1465945" cy="1234345"/>
          </a:xfrm>
        </p:spPr>
        <p:txBody>
          <a:bodyPr vert="horz" lIns="91440" tIns="45720" rIns="91440" bIns="45720" rtlCol="0" anchor="ctr">
            <a:normAutofit/>
          </a:bodyPr>
          <a:lstStyle/>
          <a:p>
            <a:pPr algn="ctr" defTabSz="914400">
              <a:spcAft>
                <a:spcPts val="600"/>
              </a:spcAft>
            </a:pPr>
            <a:fld id="{01D848B1-F08E-4356-A513-D930A84BA980}" type="slidenum">
              <a:rPr lang="en-US" sz="4400">
                <a:solidFill>
                  <a:srgbClr val="FFFFFF"/>
                </a:solidFill>
              </a:rPr>
              <a:pPr algn="ctr" defTabSz="914400">
                <a:spcAft>
                  <a:spcPts val="600"/>
                </a:spcAft>
              </a:pPr>
              <a:t>32</a:t>
            </a:fld>
            <a:endParaRPr lang="en-US" sz="4400">
              <a:solidFill>
                <a:srgbClr val="FFFFFF"/>
              </a:solidFill>
            </a:endParaRPr>
          </a:p>
        </p:txBody>
      </p:sp>
      <p:sp>
        <p:nvSpPr>
          <p:cNvPr id="6" name="TextBox 5">
            <a:extLst>
              <a:ext uri="{FF2B5EF4-FFF2-40B4-BE49-F238E27FC236}">
                <a16:creationId xmlns:a16="http://schemas.microsoft.com/office/drawing/2014/main" id="{EEF31ABC-1CC3-436F-91CE-400143CE00EB}"/>
              </a:ext>
            </a:extLst>
          </p:cNvPr>
          <p:cNvSpPr txBox="1"/>
          <p:nvPr/>
        </p:nvSpPr>
        <p:spPr>
          <a:xfrm>
            <a:off x="7658103" y="795548"/>
            <a:ext cx="3759198" cy="5275603"/>
          </a:xfrm>
          <a:prstGeom prst="rect">
            <a:avLst/>
          </a:prstGeom>
        </p:spPr>
        <p:txBody>
          <a:bodyPr vert="horz" lIns="91440" tIns="45720" rIns="91440" bIns="45720" rtlCol="0" anchor="ctr">
            <a:normAutofit/>
          </a:bodyPr>
          <a:lstStyle/>
          <a:p>
            <a:pPr marL="285750" indent="-228600" defTabSz="914400">
              <a:lnSpc>
                <a:spcPct val="90000"/>
              </a:lnSpc>
              <a:spcAft>
                <a:spcPts val="600"/>
              </a:spcAft>
              <a:buFont typeface="Arial" panose="020B0604020202020204" pitchFamily="34" charset="0"/>
              <a:buChar char="•"/>
            </a:pPr>
            <a:r>
              <a:rPr lang="en-US" sz="2000" dirty="0"/>
              <a:t>Thank you to those schools meeting the April 15</a:t>
            </a:r>
            <a:r>
              <a:rPr lang="en-US" sz="2000" baseline="30000" dirty="0"/>
              <a:t>th</a:t>
            </a:r>
            <a:r>
              <a:rPr lang="en-US" sz="2000" dirty="0"/>
              <a:t> response date</a:t>
            </a:r>
          </a:p>
          <a:p>
            <a:pPr marL="285750" indent="-228600" defTabSz="914400">
              <a:lnSpc>
                <a:spcPct val="90000"/>
              </a:lnSpc>
              <a:spcAft>
                <a:spcPts val="600"/>
              </a:spcAft>
              <a:buFont typeface="Arial" panose="020B0604020202020204" pitchFamily="34" charset="0"/>
              <a:buChar char="•"/>
            </a:pPr>
            <a:r>
              <a:rPr lang="en-US" sz="2000" dirty="0"/>
              <a:t>Together, we added more than 75 students to the system and removed 12 </a:t>
            </a:r>
          </a:p>
          <a:p>
            <a:pPr marL="285750" indent="-228600" defTabSz="914400">
              <a:lnSpc>
                <a:spcPct val="90000"/>
              </a:lnSpc>
              <a:spcAft>
                <a:spcPts val="600"/>
              </a:spcAft>
              <a:buFont typeface="Arial" panose="020B0604020202020204" pitchFamily="34" charset="0"/>
              <a:buChar char="•"/>
            </a:pPr>
            <a:r>
              <a:rPr lang="en-US" sz="2000" dirty="0"/>
              <a:t>This is an ongoing event in March with a modified name – Import Verification</a:t>
            </a:r>
          </a:p>
          <a:p>
            <a:pPr marL="285750" indent="-228600" defTabSz="914400">
              <a:lnSpc>
                <a:spcPct val="90000"/>
              </a:lnSpc>
              <a:spcAft>
                <a:spcPts val="600"/>
              </a:spcAft>
              <a:buFont typeface="Arial" panose="020B0604020202020204" pitchFamily="34" charset="0"/>
              <a:buChar char="•"/>
            </a:pPr>
            <a:r>
              <a:rPr lang="en-US" sz="2000" dirty="0"/>
              <a:t>IMPORT information from the Annual Report will be sent to the Financial Aid Office for confirmation</a:t>
            </a:r>
          </a:p>
          <a:p>
            <a:pPr marL="742950" lvl="1" indent="-228600" defTabSz="914400">
              <a:lnSpc>
                <a:spcPct val="90000"/>
              </a:lnSpc>
              <a:spcAft>
                <a:spcPts val="600"/>
              </a:spcAft>
              <a:buFont typeface="Arial" panose="020B0604020202020204" pitchFamily="34" charset="0"/>
              <a:buChar char="•"/>
            </a:pPr>
            <a:r>
              <a:rPr lang="en-US" sz="2000" dirty="0"/>
              <a:t>Goal is for the report and verification to be electronic soon</a:t>
            </a:r>
          </a:p>
          <a:p>
            <a:pPr marL="285750" indent="-228600" defTabSz="9144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2142533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C02DE83-D9C9-418D-AADE-D8724EAFCD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2">
            <a:extLst>
              <a:ext uri="{FF2B5EF4-FFF2-40B4-BE49-F238E27FC236}">
                <a16:creationId xmlns:a16="http://schemas.microsoft.com/office/drawing/2014/main" id="{6722C7E4-9B6F-42C7-973D-BCD39710DC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59595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01163" y="3050435"/>
            <a:ext cx="3720353" cy="757130"/>
          </a:xfrm>
          <a:ln w="25400" cap="sq">
            <a:solidFill>
              <a:srgbClr val="FFFFFF"/>
            </a:solidFill>
            <a:miter lim="800000"/>
          </a:ln>
        </p:spPr>
        <p:txBody>
          <a:bodyPr>
            <a:normAutofit/>
          </a:bodyPr>
          <a:lstStyle/>
          <a:p>
            <a:pPr algn="ctr"/>
            <a:r>
              <a:rPr lang="en-US" sz="2800">
                <a:solidFill>
                  <a:srgbClr val="FFFFFF"/>
                </a:solidFill>
              </a:rPr>
              <a:t>Annual TE Dues</a:t>
            </a:r>
          </a:p>
        </p:txBody>
      </p:sp>
      <p:sp>
        <p:nvSpPr>
          <p:cNvPr id="3" name="Content Placeholder 2"/>
          <p:cNvSpPr>
            <a:spLocks noGrp="1"/>
          </p:cNvSpPr>
          <p:nvPr>
            <p:ph idx="1"/>
          </p:nvPr>
        </p:nvSpPr>
        <p:spPr>
          <a:xfrm>
            <a:off x="6570206" y="1111753"/>
            <a:ext cx="5057396" cy="4628275"/>
          </a:xfrm>
        </p:spPr>
        <p:txBody>
          <a:bodyPr anchor="ctr">
            <a:normAutofit/>
          </a:bodyPr>
          <a:lstStyle/>
          <a:p>
            <a:r>
              <a:rPr lang="en-US" sz="2000" dirty="0">
                <a:solidFill>
                  <a:schemeClr val="tx1">
                    <a:lumMod val="85000"/>
                    <a:lumOff val="15000"/>
                  </a:schemeClr>
                </a:solidFill>
              </a:rPr>
              <a:t>Early June TE Central emails your Annual Dues Invoice</a:t>
            </a:r>
          </a:p>
          <a:p>
            <a:r>
              <a:rPr lang="en-US" sz="2000" dirty="0">
                <a:solidFill>
                  <a:schemeClr val="tx1">
                    <a:lumMod val="85000"/>
                    <a:lumOff val="15000"/>
                  </a:schemeClr>
                </a:solidFill>
              </a:rPr>
              <a:t>Dues for 2018-19 are $550</a:t>
            </a:r>
          </a:p>
          <a:p>
            <a:r>
              <a:rPr lang="en-US" sz="2000" dirty="0">
                <a:solidFill>
                  <a:schemeClr val="tx1">
                    <a:lumMod val="85000"/>
                    <a:lumOff val="15000"/>
                  </a:schemeClr>
                </a:solidFill>
              </a:rPr>
              <a:t>Dues payment is expected July 1 </a:t>
            </a:r>
          </a:p>
          <a:p>
            <a:r>
              <a:rPr lang="en-US" sz="2000" dirty="0">
                <a:solidFill>
                  <a:schemeClr val="tx1">
                    <a:lumMod val="85000"/>
                    <a:lumOff val="15000"/>
                  </a:schemeClr>
                </a:solidFill>
              </a:rPr>
              <a:t>Any outstanding dues after October 1 are accessed a $50 late fee </a:t>
            </a:r>
          </a:p>
          <a:p>
            <a:r>
              <a:rPr lang="en-US" sz="2000" dirty="0">
                <a:solidFill>
                  <a:schemeClr val="tx1">
                    <a:lumMod val="85000"/>
                    <a:lumOff val="15000"/>
                  </a:schemeClr>
                </a:solidFill>
              </a:rPr>
              <a:t>TE Central accepts checks and ACH payments</a:t>
            </a:r>
          </a:p>
          <a:p>
            <a:pPr lvl="1"/>
            <a:r>
              <a:rPr lang="en-US" sz="2000" dirty="0">
                <a:solidFill>
                  <a:schemeClr val="tx1">
                    <a:lumMod val="85000"/>
                    <a:lumOff val="15000"/>
                  </a:schemeClr>
                </a:solidFill>
              </a:rPr>
              <a:t>Interested in ACH contact Kristine Lev directly</a:t>
            </a:r>
          </a:p>
          <a:p>
            <a:r>
              <a:rPr lang="en-US" sz="2000" dirty="0">
                <a:solidFill>
                  <a:schemeClr val="tx1">
                    <a:lumMod val="85000"/>
                    <a:lumOff val="15000"/>
                  </a:schemeClr>
                </a:solidFill>
              </a:rPr>
              <a:t>Need a W-9 it is available inside the TELO Only Resource Section under Annual Reports</a:t>
            </a:r>
          </a:p>
          <a:p>
            <a:endParaRPr lang="en-US" sz="2000" dirty="0">
              <a:solidFill>
                <a:schemeClr val="tx1">
                  <a:lumMod val="85000"/>
                  <a:lumOff val="15000"/>
                </a:schemeClr>
              </a:solidFill>
            </a:endParaRPr>
          </a:p>
        </p:txBody>
      </p:sp>
      <p:sp>
        <p:nvSpPr>
          <p:cNvPr id="5" name="Date Placeholder 4"/>
          <p:cNvSpPr>
            <a:spLocks noGrp="1"/>
          </p:cNvSpPr>
          <p:nvPr>
            <p:ph type="dt" sz="half" idx="10"/>
          </p:nvPr>
        </p:nvSpPr>
        <p:spPr>
          <a:xfrm>
            <a:off x="1919632" y="6316857"/>
            <a:ext cx="2513561" cy="323968"/>
          </a:xfrm>
        </p:spPr>
        <p:txBody>
          <a:bodyPr>
            <a:normAutofit/>
          </a:bodyPr>
          <a:lstStyle/>
          <a:p>
            <a:pPr>
              <a:spcAft>
                <a:spcPts val="600"/>
              </a:spcAft>
            </a:pPr>
            <a:r>
              <a:rPr lang="en-US" sz="1050">
                <a:solidFill>
                  <a:srgbClr val="FFFFFF">
                    <a:alpha val="70000"/>
                  </a:srgbClr>
                </a:solidFill>
              </a:rPr>
              <a:t>4/19/2017</a:t>
            </a:r>
          </a:p>
        </p:txBody>
      </p:sp>
      <p:sp>
        <p:nvSpPr>
          <p:cNvPr id="4" name="Slide Number Placeholder 3"/>
          <p:cNvSpPr>
            <a:spLocks noGrp="1"/>
          </p:cNvSpPr>
          <p:nvPr>
            <p:ph type="sldNum" sz="quarter" idx="12"/>
          </p:nvPr>
        </p:nvSpPr>
        <p:spPr>
          <a:xfrm>
            <a:off x="10722820" y="6296279"/>
            <a:ext cx="630980" cy="365125"/>
          </a:xfrm>
        </p:spPr>
        <p:txBody>
          <a:bodyPr>
            <a:normAutofit/>
          </a:bodyPr>
          <a:lstStyle/>
          <a:p>
            <a:pPr algn="l">
              <a:spcAft>
                <a:spcPts val="600"/>
              </a:spcAft>
            </a:pPr>
            <a:fld id="{01D848B1-F08E-4356-A513-D930A84BA980}" type="slidenum">
              <a:rPr lang="en-US" sz="1050">
                <a:solidFill>
                  <a:schemeClr val="tx1">
                    <a:lumMod val="65000"/>
                    <a:lumOff val="35000"/>
                  </a:schemeClr>
                </a:solidFill>
              </a:rPr>
              <a:pPr algn="l">
                <a:spcAft>
                  <a:spcPts val="600"/>
                </a:spcAft>
              </a:pPr>
              <a:t>33</a:t>
            </a:fld>
            <a:endParaRPr lang="en-US" sz="1050">
              <a:solidFill>
                <a:schemeClr val="tx1">
                  <a:lumMod val="65000"/>
                  <a:lumOff val="35000"/>
                </a:schemeClr>
              </a:solidFill>
            </a:endParaRPr>
          </a:p>
        </p:txBody>
      </p:sp>
    </p:spTree>
    <p:extLst>
      <p:ext uri="{BB962C8B-B14F-4D97-AF65-F5344CB8AC3E}">
        <p14:creationId xmlns:p14="http://schemas.microsoft.com/office/powerpoint/2010/main" val="1386875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45E29B-B971-41C6-A57B-B29BBB108A3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title="intersecting circles">
            <a:extLst>
              <a:ext uri="{FF2B5EF4-FFF2-40B4-BE49-F238E27FC236}">
                <a16:creationId xmlns:a16="http://schemas.microsoft.com/office/drawing/2014/main" id="{4C76015D-CFEA-4204-9A50-352560FFC252}"/>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3" name="Oval 5">
              <a:extLst>
                <a:ext uri="{FF2B5EF4-FFF2-40B4-BE49-F238E27FC236}">
                  <a16:creationId xmlns:a16="http://schemas.microsoft.com/office/drawing/2014/main" id="{7325C43C-72B5-4DC9-B386-90859B58BF0D}"/>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4" name="Oval 13">
              <a:extLst>
                <a:ext uri="{FF2B5EF4-FFF2-40B4-BE49-F238E27FC236}">
                  <a16:creationId xmlns:a16="http://schemas.microsoft.com/office/drawing/2014/main" id="{C95AD9A4-5AF5-48C4-BC2A-635316433A45}"/>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5" name="Oval 5">
              <a:extLst>
                <a:ext uri="{FF2B5EF4-FFF2-40B4-BE49-F238E27FC236}">
                  <a16:creationId xmlns:a16="http://schemas.microsoft.com/office/drawing/2014/main" id="{AF4A3D62-D56C-4A32-8C75-100D383EC615}"/>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useBgFill="1">
        <p:nvSpPr>
          <p:cNvPr id="17" name="Rectangle 16" title="ribbon">
            <a:extLst>
              <a:ext uri="{FF2B5EF4-FFF2-40B4-BE49-F238E27FC236}">
                <a16:creationId xmlns:a16="http://schemas.microsoft.com/office/drawing/2014/main" id="{3E1F47E4-066D-4C27-98C8-B2B2C7BABF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38772"/>
            <a:ext cx="12192000" cy="39804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8200" y="1760505"/>
            <a:ext cx="10515600" cy="935025"/>
          </a:xfrm>
        </p:spPr>
        <p:txBody>
          <a:bodyPr>
            <a:normAutofit/>
          </a:bodyPr>
          <a:lstStyle/>
          <a:p>
            <a:pPr algn="ctr"/>
            <a:r>
              <a:rPr lang="en-US" sz="3200">
                <a:solidFill>
                  <a:schemeClr val="tx2"/>
                </a:solidFill>
              </a:rPr>
              <a:t>TE Closeout</a:t>
            </a:r>
          </a:p>
        </p:txBody>
      </p:sp>
      <p:sp>
        <p:nvSpPr>
          <p:cNvPr id="3" name="Content Placeholder 2"/>
          <p:cNvSpPr>
            <a:spLocks noGrp="1"/>
          </p:cNvSpPr>
          <p:nvPr>
            <p:ph idx="1"/>
          </p:nvPr>
        </p:nvSpPr>
        <p:spPr>
          <a:xfrm>
            <a:off x="2384952" y="3012928"/>
            <a:ext cx="7422096" cy="2109445"/>
          </a:xfrm>
        </p:spPr>
        <p:txBody>
          <a:bodyPr>
            <a:normAutofit/>
          </a:bodyPr>
          <a:lstStyle/>
          <a:p>
            <a:r>
              <a:rPr lang="en-US" sz="1800" dirty="0">
                <a:solidFill>
                  <a:schemeClr val="tx2"/>
                </a:solidFill>
              </a:rPr>
              <a:t>TE Central electronically retains your June 30 Annual Report and Balance Sheet</a:t>
            </a:r>
          </a:p>
          <a:p>
            <a:r>
              <a:rPr lang="en-US" sz="1800" dirty="0">
                <a:solidFill>
                  <a:schemeClr val="tx2"/>
                </a:solidFill>
              </a:rPr>
              <a:t>You need to retain your Annual Report and Balance Sheet every time you make a change</a:t>
            </a:r>
          </a:p>
        </p:txBody>
      </p:sp>
      <p:sp>
        <p:nvSpPr>
          <p:cNvPr id="4" name="Date Placeholder 3"/>
          <p:cNvSpPr>
            <a:spLocks noGrp="1"/>
          </p:cNvSpPr>
          <p:nvPr>
            <p:ph type="dt" sz="half" idx="10"/>
          </p:nvPr>
        </p:nvSpPr>
        <p:spPr>
          <a:xfrm>
            <a:off x="838200" y="6356350"/>
            <a:ext cx="2743200" cy="365125"/>
          </a:xfrm>
        </p:spPr>
        <p:txBody>
          <a:bodyPr>
            <a:normAutofit/>
          </a:bodyPr>
          <a:lstStyle/>
          <a:p>
            <a:pPr>
              <a:spcAft>
                <a:spcPts val="600"/>
              </a:spcAft>
            </a:pPr>
            <a:r>
              <a:rPr lang="en-US">
                <a:solidFill>
                  <a:schemeClr val="bg1">
                    <a:lumMod val="75000"/>
                    <a:lumOff val="25000"/>
                  </a:schemeClr>
                </a:solidFill>
              </a:rPr>
              <a:t>4/19/2017</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01D848B1-F08E-4356-A513-D930A84BA980}" type="slidenum">
              <a:rPr lang="en-US">
                <a:solidFill>
                  <a:schemeClr val="bg1">
                    <a:lumMod val="75000"/>
                    <a:lumOff val="25000"/>
                  </a:schemeClr>
                </a:solidFill>
              </a:rPr>
              <a:pPr>
                <a:spcAft>
                  <a:spcPts val="600"/>
                </a:spcAft>
              </a:pPr>
              <a:t>34</a:t>
            </a:fld>
            <a:endParaRPr lang="en-US">
              <a:solidFill>
                <a:schemeClr val="bg1">
                  <a:lumMod val="75000"/>
                  <a:lumOff val="25000"/>
                </a:schemeClr>
              </a:solidFill>
            </a:endParaRPr>
          </a:p>
        </p:txBody>
      </p:sp>
    </p:spTree>
    <p:extLst>
      <p:ext uri="{BB962C8B-B14F-4D97-AF65-F5344CB8AC3E}">
        <p14:creationId xmlns:p14="http://schemas.microsoft.com/office/powerpoint/2010/main" val="3841061454"/>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40BF962F-4C6F-461E-86F2-C43F56CC93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2E94A4F7-38E4-45EA-8E2E-CE1B5766B4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05C7EBC3-4672-4DAB-81C2-58661FAFAE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6"/>
            <a:ext cx="5340605" cy="1146176"/>
          </a:xfrm>
        </p:spPr>
        <p:txBody>
          <a:bodyPr>
            <a:normAutofit/>
          </a:bodyPr>
          <a:lstStyle/>
          <a:p>
            <a:r>
              <a:rPr lang="en-US" sz="3700" dirty="0"/>
              <a:t>Claiming 2018-19 Students </a:t>
            </a:r>
          </a:p>
        </p:txBody>
      </p:sp>
      <p:sp>
        <p:nvSpPr>
          <p:cNvPr id="16" name="Content Placeholder 15"/>
          <p:cNvSpPr>
            <a:spLocks noGrp="1"/>
          </p:cNvSpPr>
          <p:nvPr>
            <p:ph idx="1"/>
          </p:nvPr>
        </p:nvSpPr>
        <p:spPr>
          <a:xfrm>
            <a:off x="838200" y="2173288"/>
            <a:ext cx="3603171" cy="3639684"/>
          </a:xfrm>
        </p:spPr>
        <p:txBody>
          <a:bodyPr anchor="ctr">
            <a:normAutofit/>
          </a:bodyPr>
          <a:lstStyle/>
          <a:p>
            <a:r>
              <a:rPr lang="en-US" sz="2000" dirty="0">
                <a:solidFill>
                  <a:srgbClr val="FFFFFF"/>
                </a:solidFill>
              </a:rPr>
              <a:t>View Applicants is the spot housing all NEW 2018-19  student applications</a:t>
            </a:r>
          </a:p>
          <a:p>
            <a:r>
              <a:rPr lang="en-US" sz="2000" dirty="0">
                <a:solidFill>
                  <a:srgbClr val="FFFFFF"/>
                </a:solidFill>
              </a:rPr>
              <a:t>You are encouraged to visit soon and often </a:t>
            </a:r>
            <a:r>
              <a:rPr lang="en-US" sz="2000" dirty="0">
                <a:solidFill>
                  <a:srgbClr val="FFFFFF"/>
                </a:solidFill>
                <a:sym typeface="Wingdings" panose="05000000000000000000" pitchFamily="2" charset="2"/>
              </a:rPr>
              <a:t></a:t>
            </a:r>
            <a:endParaRPr lang="en-US" sz="2000" dirty="0">
              <a:solidFill>
                <a:srgbClr val="FFFFFF"/>
              </a:solidFill>
            </a:endParaRPr>
          </a:p>
        </p:txBody>
      </p:sp>
      <p:sp>
        <p:nvSpPr>
          <p:cNvPr id="4" name="Date Placeholder 3"/>
          <p:cNvSpPr>
            <a:spLocks noGrp="1"/>
          </p:cNvSpPr>
          <p:nvPr>
            <p:ph type="dt" sz="half" idx="10"/>
          </p:nvPr>
        </p:nvSpPr>
        <p:spPr>
          <a:xfrm>
            <a:off x="838200" y="6356350"/>
            <a:ext cx="2743200" cy="365125"/>
          </a:xfrm>
        </p:spPr>
        <p:txBody>
          <a:bodyPr>
            <a:normAutofit/>
          </a:bodyPr>
          <a:lstStyle/>
          <a:p>
            <a:pPr>
              <a:spcAft>
                <a:spcPts val="600"/>
              </a:spcAft>
            </a:pPr>
            <a:r>
              <a:rPr lang="en-US">
                <a:solidFill>
                  <a:srgbClr val="FFFFFF">
                    <a:alpha val="80000"/>
                  </a:srgbClr>
                </a:solidFill>
              </a:rPr>
              <a:t>4/19/2017</a:t>
            </a:r>
          </a:p>
        </p:txBody>
      </p:sp>
      <p:sp>
        <p:nvSpPr>
          <p:cNvPr id="3" name="Slide Number Placeholder 2"/>
          <p:cNvSpPr>
            <a:spLocks noGrp="1"/>
          </p:cNvSpPr>
          <p:nvPr>
            <p:ph type="sldNum" sz="quarter" idx="12"/>
          </p:nvPr>
        </p:nvSpPr>
        <p:spPr>
          <a:xfrm>
            <a:off x="10392584" y="6356350"/>
            <a:ext cx="961215" cy="365125"/>
          </a:xfrm>
        </p:spPr>
        <p:txBody>
          <a:bodyPr anchor="ctr">
            <a:normAutofit/>
          </a:bodyPr>
          <a:lstStyle/>
          <a:p>
            <a:pPr>
              <a:spcAft>
                <a:spcPts val="600"/>
              </a:spcAft>
            </a:pPr>
            <a:fld id="{01D848B1-F08E-4356-A513-D930A84BA980}" type="slidenum">
              <a:rPr lang="en-US">
                <a:solidFill>
                  <a:schemeClr val="tx1">
                    <a:alpha val="80000"/>
                  </a:schemeClr>
                </a:solidFill>
              </a:rPr>
              <a:pPr>
                <a:spcAft>
                  <a:spcPts val="600"/>
                </a:spcAft>
              </a:pPr>
              <a:t>35</a:t>
            </a:fld>
            <a:endParaRPr lang="en-US">
              <a:solidFill>
                <a:schemeClr val="tx1">
                  <a:alpha val="80000"/>
                </a:schemeClr>
              </a:solidFill>
            </a:endParaRPr>
          </a:p>
        </p:txBody>
      </p:sp>
      <p:pic>
        <p:nvPicPr>
          <p:cNvPr id="5" name="Picture 4">
            <a:extLst>
              <a:ext uri="{FF2B5EF4-FFF2-40B4-BE49-F238E27FC236}">
                <a16:creationId xmlns:a16="http://schemas.microsoft.com/office/drawing/2014/main" id="{700E2D4A-84D3-44AF-974A-DC6ECA171F9B}"/>
              </a:ext>
            </a:extLst>
          </p:cNvPr>
          <p:cNvPicPr>
            <a:picLocks noChangeAspect="1"/>
          </p:cNvPicPr>
          <p:nvPr/>
        </p:nvPicPr>
        <p:blipFill>
          <a:blip r:embed="rId3"/>
          <a:stretch>
            <a:fillRect/>
          </a:stretch>
        </p:blipFill>
        <p:spPr>
          <a:xfrm>
            <a:off x="6862713" y="2337503"/>
            <a:ext cx="4595567" cy="2829809"/>
          </a:xfrm>
          <a:prstGeom prst="rect">
            <a:avLst/>
          </a:prstGeom>
        </p:spPr>
      </p:pic>
    </p:spTree>
    <p:extLst>
      <p:ext uri="{BB962C8B-B14F-4D97-AF65-F5344CB8AC3E}">
        <p14:creationId xmlns:p14="http://schemas.microsoft.com/office/powerpoint/2010/main" val="3348658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40BF962F-4C6F-461E-86F2-C43F56CC93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94A4F7-38E4-45EA-8E2E-CE1B5766B4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a:extLst>
              <a:ext uri="{FF2B5EF4-FFF2-40B4-BE49-F238E27FC236}">
                <a16:creationId xmlns:a16="http://schemas.microsoft.com/office/drawing/2014/main" id="{AF6B65AA-F595-4891-AAF5-E8FE430FD8D7}"/>
              </a:ext>
            </a:extLst>
          </p:cNvPr>
          <p:cNvPicPr>
            <a:picLocks noChangeAspect="1"/>
          </p:cNvPicPr>
          <p:nvPr/>
        </p:nvPicPr>
        <p:blipFill>
          <a:blip r:embed="rId3"/>
          <a:stretch>
            <a:fillRect/>
          </a:stretch>
        </p:blipFill>
        <p:spPr>
          <a:xfrm>
            <a:off x="5608948" y="3147446"/>
            <a:ext cx="6320673" cy="2055356"/>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24" name="Freeform: Shape 23">
            <a:extLst>
              <a:ext uri="{FF2B5EF4-FFF2-40B4-BE49-F238E27FC236}">
                <a16:creationId xmlns:a16="http://schemas.microsoft.com/office/drawing/2014/main" id="{05C7EBC3-4672-4DAB-81C2-58661FAFAE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6"/>
            <a:ext cx="5340605" cy="1146176"/>
          </a:xfrm>
        </p:spPr>
        <p:txBody>
          <a:bodyPr>
            <a:normAutofit/>
          </a:bodyPr>
          <a:lstStyle/>
          <a:p>
            <a:r>
              <a:rPr lang="en-US" sz="3700"/>
              <a:t>Claiming 2018-19 students</a:t>
            </a:r>
          </a:p>
        </p:txBody>
      </p:sp>
      <p:sp>
        <p:nvSpPr>
          <p:cNvPr id="15" name="Content Placeholder 8"/>
          <p:cNvSpPr>
            <a:spLocks noGrp="1"/>
          </p:cNvSpPr>
          <p:nvPr>
            <p:ph idx="1"/>
          </p:nvPr>
        </p:nvSpPr>
        <p:spPr>
          <a:xfrm>
            <a:off x="838200" y="2173288"/>
            <a:ext cx="3603171" cy="3639684"/>
          </a:xfrm>
        </p:spPr>
        <p:txBody>
          <a:bodyPr anchor="ctr">
            <a:normAutofit/>
          </a:bodyPr>
          <a:lstStyle/>
          <a:p>
            <a:r>
              <a:rPr lang="en-US" sz="2000">
                <a:solidFill>
                  <a:srgbClr val="FFFFFF"/>
                </a:solidFill>
              </a:rPr>
              <a:t>Review all Import Decision Pending and make a decision</a:t>
            </a:r>
          </a:p>
          <a:p>
            <a:r>
              <a:rPr lang="en-US" sz="2000">
                <a:solidFill>
                  <a:srgbClr val="FFFFFF"/>
                </a:solidFill>
              </a:rPr>
              <a:t>Approve</a:t>
            </a:r>
          </a:p>
          <a:p>
            <a:r>
              <a:rPr lang="en-US" sz="2000">
                <a:solidFill>
                  <a:srgbClr val="FFFFFF"/>
                </a:solidFill>
              </a:rPr>
              <a:t>Deny</a:t>
            </a:r>
          </a:p>
          <a:p>
            <a:pPr lvl="1"/>
            <a:r>
              <a:rPr lang="en-US" sz="2000">
                <a:solidFill>
                  <a:srgbClr val="FFFFFF"/>
                </a:solidFill>
              </a:rPr>
              <a:t>You say no  OR</a:t>
            </a:r>
          </a:p>
          <a:p>
            <a:pPr lvl="1"/>
            <a:r>
              <a:rPr lang="en-US" sz="2000">
                <a:solidFill>
                  <a:srgbClr val="FFFFFF"/>
                </a:solidFill>
              </a:rPr>
              <a:t>The student says no</a:t>
            </a:r>
          </a:p>
          <a:p>
            <a:r>
              <a:rPr lang="en-US" sz="2000">
                <a:solidFill>
                  <a:srgbClr val="FFFFFF"/>
                </a:solidFill>
              </a:rPr>
              <a:t>Waitlist</a:t>
            </a:r>
          </a:p>
        </p:txBody>
      </p:sp>
      <p:sp>
        <p:nvSpPr>
          <p:cNvPr id="9" name="Date Placeholder 8"/>
          <p:cNvSpPr>
            <a:spLocks noGrp="1"/>
          </p:cNvSpPr>
          <p:nvPr>
            <p:ph type="dt" sz="half" idx="10"/>
          </p:nvPr>
        </p:nvSpPr>
        <p:spPr>
          <a:xfrm>
            <a:off x="838200" y="6356350"/>
            <a:ext cx="2743200" cy="365125"/>
          </a:xfrm>
        </p:spPr>
        <p:txBody>
          <a:bodyPr>
            <a:normAutofit/>
          </a:bodyPr>
          <a:lstStyle/>
          <a:p>
            <a:pPr>
              <a:spcAft>
                <a:spcPts val="600"/>
              </a:spcAft>
            </a:pPr>
            <a:r>
              <a:rPr lang="en-US">
                <a:solidFill>
                  <a:srgbClr val="FFFFFF">
                    <a:alpha val="80000"/>
                  </a:srgbClr>
                </a:solidFill>
              </a:rPr>
              <a:t>4/19/2017</a:t>
            </a:r>
          </a:p>
        </p:txBody>
      </p:sp>
      <p:sp>
        <p:nvSpPr>
          <p:cNvPr id="3" name="Slide Number Placeholder 2"/>
          <p:cNvSpPr>
            <a:spLocks noGrp="1"/>
          </p:cNvSpPr>
          <p:nvPr>
            <p:ph type="sldNum" sz="quarter" idx="12"/>
          </p:nvPr>
        </p:nvSpPr>
        <p:spPr>
          <a:xfrm>
            <a:off x="10392584" y="6356350"/>
            <a:ext cx="961215" cy="365125"/>
          </a:xfrm>
        </p:spPr>
        <p:txBody>
          <a:bodyPr anchor="ctr">
            <a:normAutofit/>
          </a:bodyPr>
          <a:lstStyle/>
          <a:p>
            <a:pPr>
              <a:spcAft>
                <a:spcPts val="600"/>
              </a:spcAft>
            </a:pPr>
            <a:fld id="{01D848B1-F08E-4356-A513-D930A84BA980}" type="slidenum">
              <a:rPr lang="en-US">
                <a:solidFill>
                  <a:schemeClr val="tx1">
                    <a:alpha val="80000"/>
                  </a:schemeClr>
                </a:solidFill>
              </a:rPr>
              <a:pPr>
                <a:spcAft>
                  <a:spcPts val="600"/>
                </a:spcAft>
              </a:pPr>
              <a:t>36</a:t>
            </a:fld>
            <a:endParaRPr lang="en-US">
              <a:solidFill>
                <a:schemeClr val="tx1">
                  <a:alpha val="80000"/>
                </a:schemeClr>
              </a:solidFill>
            </a:endParaRPr>
          </a:p>
        </p:txBody>
      </p:sp>
      <p:sp>
        <p:nvSpPr>
          <p:cNvPr id="13" name="TextBox 12">
            <a:extLst>
              <a:ext uri="{FF2B5EF4-FFF2-40B4-BE49-F238E27FC236}">
                <a16:creationId xmlns:a16="http://schemas.microsoft.com/office/drawing/2014/main" id="{F60014F9-37DE-4B44-B7E9-E0593BEA1788}"/>
              </a:ext>
            </a:extLst>
          </p:cNvPr>
          <p:cNvSpPr txBox="1"/>
          <p:nvPr/>
        </p:nvSpPr>
        <p:spPr>
          <a:xfrm>
            <a:off x="5519394" y="5453221"/>
            <a:ext cx="5688224" cy="923330"/>
          </a:xfrm>
          <a:prstGeom prst="rect">
            <a:avLst/>
          </a:prstGeom>
          <a:noFill/>
        </p:spPr>
        <p:txBody>
          <a:bodyPr wrap="none" rtlCol="0">
            <a:spAutoFit/>
          </a:bodyPr>
          <a:lstStyle/>
          <a:p>
            <a:r>
              <a:rPr lang="en-US" dirty="0"/>
              <a:t>Click the + sign to open up the folder</a:t>
            </a:r>
          </a:p>
          <a:p>
            <a:r>
              <a:rPr lang="en-US" dirty="0"/>
              <a:t>Once you make decisions, the student record moves to the</a:t>
            </a:r>
          </a:p>
          <a:p>
            <a:r>
              <a:rPr lang="en-US" dirty="0"/>
              <a:t>Updated category</a:t>
            </a:r>
          </a:p>
        </p:txBody>
      </p:sp>
      <p:cxnSp>
        <p:nvCxnSpPr>
          <p:cNvPr id="21" name="Straight Arrow Connector 20">
            <a:extLst>
              <a:ext uri="{FF2B5EF4-FFF2-40B4-BE49-F238E27FC236}">
                <a16:creationId xmlns:a16="http://schemas.microsoft.com/office/drawing/2014/main" id="{12459AA0-4782-4FA7-8026-FDB7A4AD4257}"/>
              </a:ext>
            </a:extLst>
          </p:cNvPr>
          <p:cNvCxnSpPr/>
          <p:nvPr/>
        </p:nvCxnSpPr>
        <p:spPr>
          <a:xfrm flipV="1">
            <a:off x="9185402" y="5095188"/>
            <a:ext cx="2451988" cy="537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616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rotWithShape="1">
          <a:blip r:embed="rId3"/>
          <a:srcRect l="15159" r="4243" b="-1"/>
          <a:stretch/>
        </p:blipFill>
        <p:spPr>
          <a:xfrm>
            <a:off x="4636008" y="640082"/>
            <a:ext cx="6916329" cy="5577837"/>
          </a:xfrm>
          <a:prstGeom prst="rect">
            <a:avLst/>
          </a:prstGeom>
          <a:effectLst/>
        </p:spPr>
      </p:pic>
      <p:sp>
        <p:nvSpPr>
          <p:cNvPr id="2" name="Title 1"/>
          <p:cNvSpPr>
            <a:spLocks noGrp="1"/>
          </p:cNvSpPr>
          <p:nvPr>
            <p:ph type="title"/>
          </p:nvPr>
        </p:nvSpPr>
        <p:spPr>
          <a:xfrm>
            <a:off x="582943" y="318737"/>
            <a:ext cx="3667039" cy="1255539"/>
          </a:xfrm>
        </p:spPr>
        <p:txBody>
          <a:bodyPr>
            <a:normAutofit fontScale="90000"/>
          </a:bodyPr>
          <a:lstStyle/>
          <a:p>
            <a:r>
              <a:rPr lang="en-US" dirty="0"/>
              <a:t>Claiming 2018-19 Students</a:t>
            </a:r>
          </a:p>
        </p:txBody>
      </p:sp>
      <p:sp>
        <p:nvSpPr>
          <p:cNvPr id="9" name="Content Placeholder 8"/>
          <p:cNvSpPr>
            <a:spLocks noGrp="1"/>
          </p:cNvSpPr>
          <p:nvPr>
            <p:ph idx="1"/>
          </p:nvPr>
        </p:nvSpPr>
        <p:spPr>
          <a:xfrm>
            <a:off x="582945" y="1448585"/>
            <a:ext cx="3667037" cy="4320619"/>
          </a:xfrm>
        </p:spPr>
        <p:txBody>
          <a:bodyPr>
            <a:normAutofit fontScale="85000" lnSpcReduction="20000"/>
          </a:bodyPr>
          <a:lstStyle/>
          <a:p>
            <a:r>
              <a:rPr lang="en-US" sz="1800" dirty="0"/>
              <a:t>IMPORT schools complete all information with the R</a:t>
            </a:r>
          </a:p>
          <a:p>
            <a:r>
              <a:rPr lang="en-US" sz="1800" dirty="0"/>
              <a:t>Remember Approved means this student receives a TE Award  </a:t>
            </a:r>
          </a:p>
          <a:p>
            <a:pPr lvl="1"/>
            <a:r>
              <a:rPr lang="en-US" sz="1400" dirty="0"/>
              <a:t>Student and parent receive email notification</a:t>
            </a:r>
          </a:p>
          <a:p>
            <a:r>
              <a:rPr lang="en-US" sz="1800" dirty="0"/>
              <a:t>Denied means this student is NOT receiving a TE Award</a:t>
            </a:r>
          </a:p>
          <a:p>
            <a:pPr lvl="1"/>
            <a:r>
              <a:rPr lang="en-US" sz="1400" dirty="0"/>
              <a:t>An email is sent telling the parent and student the TE application status recently changed</a:t>
            </a:r>
          </a:p>
          <a:p>
            <a:r>
              <a:rPr lang="en-US" sz="1800" dirty="0"/>
              <a:t>Waitlist means maybe the student might receive a TE Award</a:t>
            </a:r>
          </a:p>
          <a:p>
            <a:pPr lvl="1"/>
            <a:r>
              <a:rPr lang="en-US" sz="1400" dirty="0"/>
              <a:t>An email is sent telling the parent and student the TE application status recently changed</a:t>
            </a:r>
          </a:p>
          <a:p>
            <a:r>
              <a:rPr lang="en-US" sz="1800" dirty="0"/>
              <a:t>ONLY export schools can select the Withdraw option</a:t>
            </a:r>
          </a:p>
          <a:p>
            <a:pPr lvl="1"/>
            <a:r>
              <a:rPr lang="en-US" sz="1400" dirty="0"/>
              <a:t>No email notification  launched</a:t>
            </a:r>
          </a:p>
          <a:p>
            <a:r>
              <a:rPr lang="en-US" sz="1800" dirty="0"/>
              <a:t>Working on enhancement when selecting Set Rate the $ box auto fills.  </a:t>
            </a:r>
          </a:p>
        </p:txBody>
      </p:sp>
      <p:sp>
        <p:nvSpPr>
          <p:cNvPr id="6" name="Date Placeholder 5"/>
          <p:cNvSpPr>
            <a:spLocks noGrp="1"/>
          </p:cNvSpPr>
          <p:nvPr>
            <p:ph type="dt" sz="half" idx="10"/>
          </p:nvPr>
        </p:nvSpPr>
        <p:spPr/>
        <p:txBody>
          <a:bodyPr/>
          <a:lstStyle/>
          <a:p>
            <a:r>
              <a:rPr lang="en-US"/>
              <a:t>4/19/2017</a:t>
            </a:r>
          </a:p>
        </p:txBody>
      </p:sp>
      <p:sp>
        <p:nvSpPr>
          <p:cNvPr id="3" name="Slide Number Placeholder 2"/>
          <p:cNvSpPr>
            <a:spLocks noGrp="1"/>
          </p:cNvSpPr>
          <p:nvPr>
            <p:ph type="sldNum" sz="quarter" idx="12"/>
          </p:nvPr>
        </p:nvSpPr>
        <p:spPr/>
        <p:txBody>
          <a:bodyPr/>
          <a:lstStyle/>
          <a:p>
            <a:fld id="{01D848B1-F08E-4356-A513-D930A84BA980}" type="slidenum">
              <a:rPr lang="en-US" smtClean="0"/>
              <a:t>37</a:t>
            </a:fld>
            <a:endParaRPr lang="en-US"/>
          </a:p>
        </p:txBody>
      </p:sp>
      <p:sp>
        <p:nvSpPr>
          <p:cNvPr id="4" name="Rectangle 3"/>
          <p:cNvSpPr/>
          <p:nvPr/>
        </p:nvSpPr>
        <p:spPr>
          <a:xfrm>
            <a:off x="5180618" y="937849"/>
            <a:ext cx="914400" cy="315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p>
        </p:txBody>
      </p:sp>
      <p:pic>
        <p:nvPicPr>
          <p:cNvPr id="5" name="Picture 4"/>
          <p:cNvPicPr>
            <a:picLocks noChangeAspect="1"/>
          </p:cNvPicPr>
          <p:nvPr/>
        </p:nvPicPr>
        <p:blipFill>
          <a:blip r:embed="rId4"/>
          <a:stretch>
            <a:fillRect/>
          </a:stretch>
        </p:blipFill>
        <p:spPr>
          <a:xfrm>
            <a:off x="5180618" y="1805954"/>
            <a:ext cx="926672" cy="499915"/>
          </a:xfrm>
          <a:prstGeom prst="rect">
            <a:avLst/>
          </a:prstGeom>
        </p:spPr>
      </p:pic>
      <p:pic>
        <p:nvPicPr>
          <p:cNvPr id="8" name="Picture 7"/>
          <p:cNvPicPr>
            <a:picLocks noChangeAspect="1"/>
          </p:cNvPicPr>
          <p:nvPr/>
        </p:nvPicPr>
        <p:blipFill>
          <a:blip r:embed="rId4"/>
          <a:stretch>
            <a:fillRect/>
          </a:stretch>
        </p:blipFill>
        <p:spPr>
          <a:xfrm>
            <a:off x="5180618" y="5611158"/>
            <a:ext cx="926672" cy="499915"/>
          </a:xfrm>
          <a:prstGeom prst="rect">
            <a:avLst/>
          </a:prstGeom>
        </p:spPr>
      </p:pic>
    </p:spTree>
    <p:extLst>
      <p:ext uri="{BB962C8B-B14F-4D97-AF65-F5344CB8AC3E}">
        <p14:creationId xmlns:p14="http://schemas.microsoft.com/office/powerpoint/2010/main" val="1900623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0BF962F-4C6F-461E-86F2-C43F56CC93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94A4F7-38E4-45EA-8E2E-CE1B5766B4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3"/>
          <a:stretch>
            <a:fillRect/>
          </a:stretch>
        </p:blipFill>
        <p:spPr>
          <a:xfrm>
            <a:off x="6183088" y="2901181"/>
            <a:ext cx="5170711" cy="2547886"/>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15" name="Freeform: Shape 14">
            <a:extLst>
              <a:ext uri="{FF2B5EF4-FFF2-40B4-BE49-F238E27FC236}">
                <a16:creationId xmlns:a16="http://schemas.microsoft.com/office/drawing/2014/main" id="{05C7EBC3-4672-4DAB-81C2-58661FAFAE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6"/>
            <a:ext cx="5340605" cy="1146176"/>
          </a:xfrm>
        </p:spPr>
        <p:txBody>
          <a:bodyPr>
            <a:normAutofit/>
          </a:bodyPr>
          <a:lstStyle/>
          <a:p>
            <a:r>
              <a:rPr lang="en-US" dirty="0"/>
              <a:t>Reminders</a:t>
            </a:r>
          </a:p>
        </p:txBody>
      </p:sp>
      <p:sp>
        <p:nvSpPr>
          <p:cNvPr id="3" name="Content Placeholder 2"/>
          <p:cNvSpPr>
            <a:spLocks noGrp="1"/>
          </p:cNvSpPr>
          <p:nvPr>
            <p:ph idx="1"/>
          </p:nvPr>
        </p:nvSpPr>
        <p:spPr>
          <a:xfrm>
            <a:off x="408214" y="1961185"/>
            <a:ext cx="3603171" cy="3639684"/>
          </a:xfrm>
        </p:spPr>
        <p:txBody>
          <a:bodyPr anchor="ctr">
            <a:normAutofit/>
          </a:bodyPr>
          <a:lstStyle/>
          <a:p>
            <a:r>
              <a:rPr lang="en-US" sz="1900" dirty="0">
                <a:solidFill>
                  <a:srgbClr val="FFFFFF"/>
                </a:solidFill>
              </a:rPr>
              <a:t>Mandatory profile updates cannot occur until the 2017-18 Annual Report year closes</a:t>
            </a:r>
          </a:p>
          <a:p>
            <a:pPr lvl="1"/>
            <a:r>
              <a:rPr lang="en-US" sz="1900" dirty="0">
                <a:solidFill>
                  <a:srgbClr val="FFFFFF"/>
                </a:solidFill>
              </a:rPr>
              <a:t>July 15 at the latest</a:t>
            </a:r>
          </a:p>
          <a:p>
            <a:r>
              <a:rPr lang="en-US" sz="1900" dirty="0">
                <a:solidFill>
                  <a:srgbClr val="FFFFFF"/>
                </a:solidFill>
              </a:rPr>
              <a:t>Please update your Institutional information application deadline seen to the left</a:t>
            </a:r>
          </a:p>
          <a:p>
            <a:r>
              <a:rPr lang="en-US" sz="1900" dirty="0">
                <a:solidFill>
                  <a:srgbClr val="FFFFFF"/>
                </a:solidFill>
              </a:rPr>
              <a:t>We strongly encourage using the TE-EZ application process</a:t>
            </a:r>
          </a:p>
          <a:p>
            <a:endParaRPr lang="en-US" sz="1900" dirty="0">
              <a:solidFill>
                <a:srgbClr val="FFFFFF"/>
              </a:solidFill>
            </a:endParaRPr>
          </a:p>
        </p:txBody>
      </p:sp>
      <p:sp>
        <p:nvSpPr>
          <p:cNvPr id="6" name="Date Placeholder 5"/>
          <p:cNvSpPr>
            <a:spLocks noGrp="1"/>
          </p:cNvSpPr>
          <p:nvPr>
            <p:ph type="dt" sz="half" idx="10"/>
          </p:nvPr>
        </p:nvSpPr>
        <p:spPr>
          <a:xfrm>
            <a:off x="838200" y="6356350"/>
            <a:ext cx="2743200" cy="365125"/>
          </a:xfrm>
        </p:spPr>
        <p:txBody>
          <a:bodyPr>
            <a:normAutofit/>
          </a:bodyPr>
          <a:lstStyle/>
          <a:p>
            <a:pPr>
              <a:spcAft>
                <a:spcPts val="600"/>
              </a:spcAft>
            </a:pPr>
            <a:r>
              <a:rPr lang="en-US">
                <a:solidFill>
                  <a:srgbClr val="FFFFFF">
                    <a:alpha val="80000"/>
                  </a:srgbClr>
                </a:solidFill>
              </a:rPr>
              <a:t>4/19/2017</a:t>
            </a:r>
          </a:p>
        </p:txBody>
      </p:sp>
      <p:sp>
        <p:nvSpPr>
          <p:cNvPr id="5" name="Slide Number Placeholder 4"/>
          <p:cNvSpPr>
            <a:spLocks noGrp="1"/>
          </p:cNvSpPr>
          <p:nvPr>
            <p:ph type="sldNum" sz="quarter" idx="12"/>
          </p:nvPr>
        </p:nvSpPr>
        <p:spPr>
          <a:xfrm>
            <a:off x="10392584" y="6356350"/>
            <a:ext cx="961215" cy="365125"/>
          </a:xfrm>
        </p:spPr>
        <p:txBody>
          <a:bodyPr anchor="ctr">
            <a:normAutofit/>
          </a:bodyPr>
          <a:lstStyle/>
          <a:p>
            <a:pPr>
              <a:spcAft>
                <a:spcPts val="600"/>
              </a:spcAft>
            </a:pPr>
            <a:fld id="{01D848B1-F08E-4356-A513-D930A84BA980}" type="slidenum">
              <a:rPr lang="en-US">
                <a:solidFill>
                  <a:schemeClr val="tx1">
                    <a:alpha val="80000"/>
                  </a:schemeClr>
                </a:solidFill>
              </a:rPr>
              <a:pPr>
                <a:spcAft>
                  <a:spcPts val="600"/>
                </a:spcAft>
              </a:pPr>
              <a:t>38</a:t>
            </a:fld>
            <a:endParaRPr lang="en-US">
              <a:solidFill>
                <a:schemeClr val="tx1">
                  <a:alpha val="80000"/>
                </a:schemeClr>
              </a:solidFill>
            </a:endParaRPr>
          </a:p>
        </p:txBody>
      </p:sp>
    </p:spTree>
    <p:extLst>
      <p:ext uri="{BB962C8B-B14F-4D97-AF65-F5344CB8AC3E}">
        <p14:creationId xmlns:p14="http://schemas.microsoft.com/office/powerpoint/2010/main" val="3088736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p:spPr>
        <p:txBody>
          <a:bodyPr>
            <a:normAutofit/>
          </a:bodyPr>
          <a:lstStyle/>
          <a:p>
            <a:r>
              <a:rPr lang="en-US">
                <a:solidFill>
                  <a:srgbClr val="FFFFFF"/>
                </a:solidFill>
              </a:rPr>
              <a:t>Reminders</a:t>
            </a:r>
            <a:br>
              <a:rPr lang="en-US">
                <a:solidFill>
                  <a:srgbClr val="FFFFFF"/>
                </a:solidFill>
              </a:rPr>
            </a:br>
            <a:r>
              <a:rPr lang="en-US">
                <a:solidFill>
                  <a:srgbClr val="FFFFFF"/>
                </a:solidFill>
              </a:rPr>
              <a:t>May 1 Available Seat Survey</a:t>
            </a:r>
          </a:p>
        </p:txBody>
      </p:sp>
      <p:graphicFrame>
        <p:nvGraphicFramePr>
          <p:cNvPr id="14" name="Content Placeholder 2">
            <a:extLst>
              <a:ext uri="{FF2B5EF4-FFF2-40B4-BE49-F238E27FC236}">
                <a16:creationId xmlns:a16="http://schemas.microsoft.com/office/drawing/2014/main" id="{8C6B5736-5D5F-44CD-A845-9CB1401FE457}"/>
              </a:ext>
            </a:extLst>
          </p:cNvPr>
          <p:cNvGraphicFramePr>
            <a:graphicFrameLocks noGrp="1"/>
          </p:cNvGraphicFramePr>
          <p:nvPr>
            <p:ph idx="1"/>
            <p:extLst>
              <p:ext uri="{D42A27DB-BD31-4B8C-83A1-F6EECF244321}">
                <p14:modId xmlns:p14="http://schemas.microsoft.com/office/powerpoint/2010/main" val="1884927044"/>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a:xfrm>
            <a:off x="838200" y="6356350"/>
            <a:ext cx="2743200" cy="365125"/>
          </a:xfrm>
        </p:spPr>
        <p:txBody>
          <a:bodyPr>
            <a:normAutofit/>
          </a:bodyPr>
          <a:lstStyle/>
          <a:p>
            <a:pPr>
              <a:spcAft>
                <a:spcPts val="600"/>
              </a:spcAft>
            </a:pPr>
            <a:r>
              <a:rPr lang="en-US">
                <a:solidFill>
                  <a:srgbClr val="FFFFFF"/>
                </a:solidFill>
              </a:rPr>
              <a:t>4/19/2017</a:t>
            </a:r>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01D848B1-F08E-4356-A513-D930A84BA980}" type="slidenum">
              <a:rPr lang="en-US">
                <a:solidFill>
                  <a:schemeClr val="tx1"/>
                </a:solidFill>
              </a:rPr>
              <a:pPr>
                <a:spcAft>
                  <a:spcPts val="600"/>
                </a:spcAft>
              </a:pPr>
              <a:t>39</a:t>
            </a:fld>
            <a:endParaRPr lang="en-US">
              <a:solidFill>
                <a:schemeClr val="tx1"/>
              </a:solidFill>
            </a:endParaRPr>
          </a:p>
        </p:txBody>
      </p:sp>
    </p:spTree>
    <p:extLst>
      <p:ext uri="{BB962C8B-B14F-4D97-AF65-F5344CB8AC3E}">
        <p14:creationId xmlns:p14="http://schemas.microsoft.com/office/powerpoint/2010/main" val="450687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5430" y="1190624"/>
            <a:ext cx="6586491" cy="724803"/>
          </a:xfrm>
        </p:spPr>
        <p:txBody>
          <a:bodyPr anchor="b">
            <a:normAutofit/>
          </a:bodyPr>
          <a:lstStyle/>
          <a:p>
            <a:pPr algn="r"/>
            <a:r>
              <a:rPr lang="en-US" dirty="0"/>
              <a:t>TE Closeout</a:t>
            </a:r>
          </a:p>
        </p:txBody>
      </p:sp>
      <p:sp>
        <p:nvSpPr>
          <p:cNvPr id="3" name="Content Placeholder 2"/>
          <p:cNvSpPr>
            <a:spLocks noGrp="1"/>
          </p:cNvSpPr>
          <p:nvPr>
            <p:ph idx="1"/>
          </p:nvPr>
        </p:nvSpPr>
        <p:spPr>
          <a:xfrm>
            <a:off x="5022581" y="1971366"/>
            <a:ext cx="6586489" cy="2743818"/>
          </a:xfrm>
        </p:spPr>
        <p:txBody>
          <a:bodyPr>
            <a:normAutofit/>
          </a:bodyPr>
          <a:lstStyle/>
          <a:p>
            <a:r>
              <a:rPr lang="en-US" sz="1800" dirty="0"/>
              <a:t>Annual Report</a:t>
            </a:r>
          </a:p>
          <a:p>
            <a:pPr lvl="1"/>
            <a:r>
              <a:rPr lang="en-US" sz="1800" dirty="0"/>
              <a:t>Fluid</a:t>
            </a:r>
          </a:p>
          <a:p>
            <a:pPr lvl="1"/>
            <a:r>
              <a:rPr lang="en-US" sz="1800" dirty="0"/>
              <a:t>Changes occur when either the EXPORT or IMPORT school update a shared student</a:t>
            </a:r>
          </a:p>
          <a:p>
            <a:pPr lvl="1"/>
            <a:r>
              <a:rPr lang="en-US" sz="1800" dirty="0"/>
              <a:t>EXPORT Schools</a:t>
            </a:r>
          </a:p>
          <a:p>
            <a:pPr lvl="2"/>
            <a:r>
              <a:rPr lang="en-US" sz="1800" dirty="0"/>
              <a:t>Recertification of eligible current students </a:t>
            </a:r>
          </a:p>
        </p:txBody>
      </p:sp>
      <p:sp>
        <p:nvSpPr>
          <p:cNvPr id="7" name="Date Placeholder 6"/>
          <p:cNvSpPr>
            <a:spLocks noGrp="1"/>
          </p:cNvSpPr>
          <p:nvPr>
            <p:ph type="dt" sz="half" idx="10"/>
          </p:nvPr>
        </p:nvSpPr>
        <p:spPr/>
        <p:txBody>
          <a:bodyPr/>
          <a:lstStyle/>
          <a:p>
            <a:r>
              <a:rPr lang="en-US"/>
              <a:t>4/19/2017</a:t>
            </a:r>
          </a:p>
        </p:txBody>
      </p:sp>
      <p:sp>
        <p:nvSpPr>
          <p:cNvPr id="5" name="Slide Number Placeholder 4"/>
          <p:cNvSpPr>
            <a:spLocks noGrp="1"/>
          </p:cNvSpPr>
          <p:nvPr>
            <p:ph type="sldNum" sz="quarter" idx="12"/>
          </p:nvPr>
        </p:nvSpPr>
        <p:spPr/>
        <p:txBody>
          <a:bodyPr/>
          <a:lstStyle/>
          <a:p>
            <a:fld id="{01D848B1-F08E-4356-A513-D930A84BA980}" type="slidenum">
              <a:rPr lang="en-US" smtClean="0"/>
              <a:t>4</a:t>
            </a:fld>
            <a:endParaRPr lang="en-US"/>
          </a:p>
        </p:txBody>
      </p:sp>
      <p:pic>
        <p:nvPicPr>
          <p:cNvPr id="8" name="Picture 7">
            <a:extLst>
              <a:ext uri="{FF2B5EF4-FFF2-40B4-BE49-F238E27FC236}">
                <a16:creationId xmlns:a16="http://schemas.microsoft.com/office/drawing/2014/main" id="{24B42307-2C74-46C7-9FB0-BC13CE66574D}"/>
              </a:ext>
            </a:extLst>
          </p:cNvPr>
          <p:cNvPicPr>
            <a:picLocks noChangeAspect="1"/>
          </p:cNvPicPr>
          <p:nvPr/>
        </p:nvPicPr>
        <p:blipFill>
          <a:blip r:embed="rId3"/>
          <a:stretch>
            <a:fillRect/>
          </a:stretch>
        </p:blipFill>
        <p:spPr>
          <a:xfrm>
            <a:off x="280988" y="629268"/>
            <a:ext cx="2990850" cy="4552950"/>
          </a:xfrm>
          <a:prstGeom prst="rect">
            <a:avLst/>
          </a:prstGeom>
        </p:spPr>
      </p:pic>
      <p:cxnSp>
        <p:nvCxnSpPr>
          <p:cNvPr id="11" name="Straight Arrow Connector 10">
            <a:extLst>
              <a:ext uri="{FF2B5EF4-FFF2-40B4-BE49-F238E27FC236}">
                <a16:creationId xmlns:a16="http://schemas.microsoft.com/office/drawing/2014/main" id="{72806483-311B-4523-B39F-9D8F5C9839D2}"/>
              </a:ext>
            </a:extLst>
          </p:cNvPr>
          <p:cNvCxnSpPr>
            <a:cxnSpLocks/>
          </p:cNvCxnSpPr>
          <p:nvPr/>
        </p:nvCxnSpPr>
        <p:spPr>
          <a:xfrm flipH="1">
            <a:off x="1395413" y="2674762"/>
            <a:ext cx="3862388" cy="668513"/>
          </a:xfrm>
          <a:prstGeom prst="straightConnector1">
            <a:avLst/>
          </a:prstGeom>
          <a:ln cmpd="sng">
            <a:solidFill>
              <a:srgbClr val="002060"/>
            </a:solidFill>
            <a:headEnd type="stealth"/>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DC75AB9-DF34-4B40-AB12-5A4DFD826FC1}"/>
              </a:ext>
            </a:extLst>
          </p:cNvPr>
          <p:cNvSpPr txBox="1"/>
          <p:nvPr/>
        </p:nvSpPr>
        <p:spPr>
          <a:xfrm>
            <a:off x="3633788" y="5667723"/>
            <a:ext cx="5596532" cy="369332"/>
          </a:xfrm>
          <a:prstGeom prst="rect">
            <a:avLst/>
          </a:prstGeom>
          <a:noFill/>
        </p:spPr>
        <p:txBody>
          <a:bodyPr wrap="none" rtlCol="0">
            <a:spAutoFit/>
          </a:bodyPr>
          <a:lstStyle/>
          <a:p>
            <a:r>
              <a:rPr lang="en-US" dirty="0"/>
              <a:t>REMEMBER:  Recertification refers to Continuing students</a:t>
            </a:r>
          </a:p>
        </p:txBody>
      </p:sp>
    </p:spTree>
    <p:extLst>
      <p:ext uri="{BB962C8B-B14F-4D97-AF65-F5344CB8AC3E}">
        <p14:creationId xmlns:p14="http://schemas.microsoft.com/office/powerpoint/2010/main" val="3176948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46F7435D-E3DB-47B1-BA61-B00ACC83A9D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9">
            <a:extLst>
              <a:ext uri="{FF2B5EF4-FFF2-40B4-BE49-F238E27FC236}">
                <a16:creationId xmlns:a16="http://schemas.microsoft.com/office/drawing/2014/main" id="{F263A0B5-F8C4-4116-809F-78A768EA79A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13">
            <a:extLst>
              <a:ext uri="{FF2B5EF4-FFF2-40B4-BE49-F238E27FC236}">
                <a16:creationId xmlns:a16="http://schemas.microsoft.com/office/drawing/2014/main" id="{0D20834C-6D87-4B4E-BD86-3ABB81CEA6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60689" y="1272230"/>
            <a:ext cx="4163991" cy="4163991"/>
          </a:xfrm>
          <a:prstGeom prst="rect">
            <a:avLst/>
          </a:prstGeom>
          <a:effectLst/>
        </p:spPr>
      </p:pic>
      <p:sp>
        <p:nvSpPr>
          <p:cNvPr id="2" name="Title 1">
            <a:extLst>
              <a:ext uri="{FF2B5EF4-FFF2-40B4-BE49-F238E27FC236}">
                <a16:creationId xmlns:a16="http://schemas.microsoft.com/office/drawing/2014/main" id="{6BF1C3C0-E947-4D8E-9A06-854BE8954C46}"/>
              </a:ext>
            </a:extLst>
          </p:cNvPr>
          <p:cNvSpPr>
            <a:spLocks noGrp="1"/>
          </p:cNvSpPr>
          <p:nvPr>
            <p:ph type="title"/>
          </p:nvPr>
        </p:nvSpPr>
        <p:spPr>
          <a:xfrm>
            <a:off x="281283" y="123740"/>
            <a:ext cx="4944152" cy="591505"/>
          </a:xfrm>
        </p:spPr>
        <p:txBody>
          <a:bodyPr vert="horz" lIns="91440" tIns="45720" rIns="91440" bIns="45720" rtlCol="0" anchor="ctr">
            <a:normAutofit fontScale="90000"/>
          </a:bodyPr>
          <a:lstStyle/>
          <a:p>
            <a:r>
              <a:rPr lang="en-US" kern="1200" dirty="0">
                <a:solidFill>
                  <a:schemeClr val="tx1"/>
                </a:solidFill>
                <a:latin typeface="+mj-lt"/>
                <a:ea typeface="+mj-ea"/>
                <a:cs typeface="+mj-cs"/>
              </a:rPr>
              <a:t>News and Updates</a:t>
            </a:r>
          </a:p>
        </p:txBody>
      </p:sp>
      <p:sp>
        <p:nvSpPr>
          <p:cNvPr id="4" name="Date Placeholder 3">
            <a:extLst>
              <a:ext uri="{FF2B5EF4-FFF2-40B4-BE49-F238E27FC236}">
                <a16:creationId xmlns:a16="http://schemas.microsoft.com/office/drawing/2014/main" id="{832A6450-0D8C-4604-9232-7F5D5AC3B208}"/>
              </a:ext>
            </a:extLst>
          </p:cNvPr>
          <p:cNvSpPr>
            <a:spLocks noGrp="1"/>
          </p:cNvSpPr>
          <p:nvPr>
            <p:ph type="dt" sz="half" idx="10"/>
          </p:nvPr>
        </p:nvSpPr>
        <p:spPr>
          <a:xfrm>
            <a:off x="315799" y="6419654"/>
            <a:ext cx="3525624" cy="301821"/>
          </a:xfrm>
        </p:spPr>
        <p:txBody>
          <a:bodyPr vert="horz" lIns="91440" tIns="45720" rIns="91440" bIns="45720" rtlCol="0" anchor="ctr">
            <a:normAutofit fontScale="40000" lnSpcReduction="20000"/>
          </a:bodyPr>
          <a:lstStyle/>
          <a:p>
            <a:pPr defTabSz="914400">
              <a:spcAft>
                <a:spcPts val="600"/>
              </a:spcAft>
            </a:pPr>
            <a:r>
              <a:rPr lang="en-US" dirty="0"/>
              <a:t>4/8</a:t>
            </a:r>
          </a:p>
          <a:p>
            <a:pPr defTabSz="914400">
              <a:spcAft>
                <a:spcPts val="600"/>
              </a:spcAft>
            </a:pPr>
            <a:r>
              <a:rPr lang="en-US" dirty="0"/>
              <a:t>/2018</a:t>
            </a:r>
          </a:p>
        </p:txBody>
      </p:sp>
      <p:sp>
        <p:nvSpPr>
          <p:cNvPr id="5" name="Slide Number Placeholder 4">
            <a:extLst>
              <a:ext uri="{FF2B5EF4-FFF2-40B4-BE49-F238E27FC236}">
                <a16:creationId xmlns:a16="http://schemas.microsoft.com/office/drawing/2014/main" id="{81E2B34E-DB5C-45E8-94FE-7EA9C2B8621B}"/>
              </a:ext>
            </a:extLst>
          </p:cNvPr>
          <p:cNvSpPr>
            <a:spLocks noGrp="1"/>
          </p:cNvSpPr>
          <p:nvPr>
            <p:ph type="sldNum" sz="quarter" idx="12"/>
          </p:nvPr>
        </p:nvSpPr>
        <p:spPr>
          <a:xfrm>
            <a:off x="10356782" y="6356350"/>
            <a:ext cx="997017" cy="365125"/>
          </a:xfrm>
        </p:spPr>
        <p:txBody>
          <a:bodyPr vert="horz" lIns="91440" tIns="45720" rIns="91440" bIns="45720" rtlCol="0" anchor="ctr">
            <a:normAutofit/>
          </a:bodyPr>
          <a:lstStyle/>
          <a:p>
            <a:pPr defTabSz="914400">
              <a:spcAft>
                <a:spcPts val="600"/>
              </a:spcAft>
            </a:pPr>
            <a:fld id="{01D848B1-F08E-4356-A513-D930A84BA980}" type="slidenum">
              <a:rPr lang="en-US">
                <a:solidFill>
                  <a:srgbClr val="404040"/>
                </a:solidFill>
              </a:rPr>
              <a:pPr defTabSz="914400">
                <a:spcAft>
                  <a:spcPts val="600"/>
                </a:spcAft>
              </a:pPr>
              <a:t>40</a:t>
            </a:fld>
            <a:endParaRPr lang="en-US">
              <a:solidFill>
                <a:srgbClr val="404040"/>
              </a:solidFill>
            </a:endParaRPr>
          </a:p>
        </p:txBody>
      </p:sp>
      <p:sp>
        <p:nvSpPr>
          <p:cNvPr id="6" name="TextBox 5">
            <a:extLst>
              <a:ext uri="{FF2B5EF4-FFF2-40B4-BE49-F238E27FC236}">
                <a16:creationId xmlns:a16="http://schemas.microsoft.com/office/drawing/2014/main" id="{D151243A-A681-44C6-AA17-10A03B85BFA3}"/>
              </a:ext>
            </a:extLst>
          </p:cNvPr>
          <p:cNvSpPr txBox="1"/>
          <p:nvPr/>
        </p:nvSpPr>
        <p:spPr>
          <a:xfrm>
            <a:off x="394406" y="795091"/>
            <a:ext cx="5412505" cy="5469020"/>
          </a:xfrm>
          <a:prstGeom prst="rect">
            <a:avLst/>
          </a:prstGeom>
        </p:spPr>
        <p:txBody>
          <a:bodyPr vert="horz" lIns="91440" tIns="45720" rIns="91440" bIns="45720" rtlCol="0">
            <a:normAutofit fontScale="92500" lnSpcReduction="10000"/>
          </a:bodyPr>
          <a:lstStyle/>
          <a:p>
            <a:pPr indent="-228600" defTabSz="914400">
              <a:lnSpc>
                <a:spcPct val="90000"/>
              </a:lnSpc>
              <a:spcAft>
                <a:spcPts val="600"/>
              </a:spcAft>
              <a:buFont typeface="Arial" panose="020B0604020202020204" pitchFamily="34" charset="0"/>
              <a:buChar char="•"/>
            </a:pPr>
            <a:r>
              <a:rPr lang="en-US" sz="1600" dirty="0"/>
              <a:t>Be sure you are accessing the TELO portal with YOUR login credentials only</a:t>
            </a:r>
          </a:p>
          <a:p>
            <a:pPr lvl="1" indent="-228600" defTabSz="914400">
              <a:lnSpc>
                <a:spcPct val="90000"/>
              </a:lnSpc>
              <a:spcAft>
                <a:spcPts val="600"/>
              </a:spcAft>
              <a:buFont typeface="Arial" panose="020B0604020202020204" pitchFamily="34" charset="0"/>
              <a:buChar char="•"/>
            </a:pPr>
            <a:r>
              <a:rPr lang="en-US" sz="1600" dirty="0"/>
              <a:t>Do not share your login</a:t>
            </a:r>
          </a:p>
          <a:p>
            <a:pPr marL="628650" lvl="1" indent="-228600" defTabSz="914400">
              <a:lnSpc>
                <a:spcPct val="90000"/>
              </a:lnSpc>
              <a:spcAft>
                <a:spcPts val="600"/>
              </a:spcAft>
              <a:buFont typeface="Arial" panose="020B0604020202020204" pitchFamily="34" charset="0"/>
              <a:buChar char="•"/>
            </a:pPr>
            <a:r>
              <a:rPr lang="en-US" sz="1600" dirty="0"/>
              <a:t>TE Central is happy to create additional and personalized TELO logins</a:t>
            </a:r>
          </a:p>
          <a:p>
            <a:pPr lvl="2" indent="-228600" defTabSz="914400">
              <a:lnSpc>
                <a:spcPct val="90000"/>
              </a:lnSpc>
              <a:spcAft>
                <a:spcPts val="600"/>
              </a:spcAft>
              <a:buFont typeface="Arial" panose="020B0604020202020204" pitchFamily="34" charset="0"/>
              <a:buChar char="•"/>
            </a:pPr>
            <a:r>
              <a:rPr lang="en-US" sz="1600" dirty="0"/>
              <a:t>email Janet Dodson</a:t>
            </a:r>
          </a:p>
          <a:p>
            <a:pPr indent="-228600" defTabSz="914400">
              <a:lnSpc>
                <a:spcPct val="90000"/>
              </a:lnSpc>
              <a:spcAft>
                <a:spcPts val="600"/>
              </a:spcAft>
              <a:buFont typeface="Arial" panose="020B0604020202020204" pitchFamily="34" charset="0"/>
              <a:buChar char="•"/>
            </a:pPr>
            <a:endParaRPr lang="en-US" sz="1600" dirty="0"/>
          </a:p>
          <a:p>
            <a:pPr indent="-228600" defTabSz="914400">
              <a:lnSpc>
                <a:spcPct val="90000"/>
              </a:lnSpc>
              <a:spcAft>
                <a:spcPts val="600"/>
              </a:spcAft>
              <a:buFont typeface="Arial" panose="020B0604020202020204" pitchFamily="34" charset="0"/>
              <a:buChar char="•"/>
            </a:pPr>
            <a:r>
              <a:rPr lang="en-US" sz="1600" dirty="0"/>
              <a:t>A variety of notification emails are in the system and launch as changes happen to a student’s TE record</a:t>
            </a:r>
          </a:p>
          <a:p>
            <a:pPr indent="-228600" defTabSz="914400">
              <a:lnSpc>
                <a:spcPct val="90000"/>
              </a:lnSpc>
              <a:spcAft>
                <a:spcPts val="600"/>
              </a:spcAft>
              <a:buFont typeface="Arial" panose="020B0604020202020204" pitchFamily="34" charset="0"/>
              <a:buChar char="•"/>
            </a:pPr>
            <a:endParaRPr lang="en-US" sz="1600" dirty="0"/>
          </a:p>
          <a:p>
            <a:pPr indent="-228600" defTabSz="914400">
              <a:lnSpc>
                <a:spcPct val="90000"/>
              </a:lnSpc>
              <a:spcAft>
                <a:spcPts val="600"/>
              </a:spcAft>
              <a:buFont typeface="Arial" panose="020B0604020202020204" pitchFamily="34" charset="0"/>
              <a:buChar char="•"/>
            </a:pPr>
            <a:r>
              <a:rPr lang="en-US" sz="1600" dirty="0"/>
              <a:t>Our 2018 Summer Newsletter, expected publication date of shares the 2018-19 academic year TELO Training calendar</a:t>
            </a:r>
          </a:p>
          <a:p>
            <a:pPr indent="-228600" defTabSz="914400">
              <a:lnSpc>
                <a:spcPct val="90000"/>
              </a:lnSpc>
              <a:spcAft>
                <a:spcPts val="600"/>
              </a:spcAft>
              <a:buFont typeface="Arial" panose="020B0604020202020204" pitchFamily="34" charset="0"/>
              <a:buChar char="•"/>
            </a:pPr>
            <a:endParaRPr lang="en-US" sz="1600" dirty="0"/>
          </a:p>
          <a:p>
            <a:pPr indent="-228600" defTabSz="914400">
              <a:lnSpc>
                <a:spcPct val="90000"/>
              </a:lnSpc>
              <a:spcAft>
                <a:spcPts val="600"/>
              </a:spcAft>
              <a:buFont typeface="Arial" panose="020B0604020202020204" pitchFamily="34" charset="0"/>
              <a:buChar char="•"/>
            </a:pPr>
            <a:r>
              <a:rPr lang="en-US" sz="1600" dirty="0"/>
              <a:t>TE Central continues offering NEW TELO Training opportunities in June and July</a:t>
            </a:r>
          </a:p>
          <a:p>
            <a:pPr indent="-228600" defTabSz="914400">
              <a:lnSpc>
                <a:spcPct val="90000"/>
              </a:lnSpc>
              <a:spcAft>
                <a:spcPts val="600"/>
              </a:spcAft>
              <a:buFont typeface="Arial" panose="020B0604020202020204" pitchFamily="34" charset="0"/>
              <a:buChar char="•"/>
            </a:pPr>
            <a:endParaRPr lang="en-US" sz="1600" dirty="0"/>
          </a:p>
          <a:p>
            <a:pPr indent="-228600" defTabSz="914400">
              <a:lnSpc>
                <a:spcPct val="90000"/>
              </a:lnSpc>
              <a:spcAft>
                <a:spcPts val="600"/>
              </a:spcAft>
              <a:buFont typeface="Arial" panose="020B0604020202020204" pitchFamily="34" charset="0"/>
              <a:buChar char="•"/>
            </a:pPr>
            <a:r>
              <a:rPr lang="en-US" sz="1600" dirty="0"/>
              <a:t>Be watching your email for the May 1 Seats Available Request</a:t>
            </a:r>
          </a:p>
          <a:p>
            <a:pPr indent="-228600" defTabSz="914400">
              <a:lnSpc>
                <a:spcPct val="90000"/>
              </a:lnSpc>
              <a:spcAft>
                <a:spcPts val="600"/>
              </a:spcAft>
              <a:buFont typeface="Arial" panose="020B0604020202020204" pitchFamily="34" charset="0"/>
              <a:buChar char="•"/>
            </a:pPr>
            <a:endParaRPr lang="en-US" sz="1600" dirty="0"/>
          </a:p>
          <a:p>
            <a:pPr indent="-228600" defTabSz="914400">
              <a:lnSpc>
                <a:spcPct val="90000"/>
              </a:lnSpc>
              <a:spcAft>
                <a:spcPts val="600"/>
              </a:spcAft>
              <a:buFont typeface="Arial" panose="020B0604020202020204" pitchFamily="34" charset="0"/>
              <a:buChar char="•"/>
            </a:pPr>
            <a:r>
              <a:rPr lang="en-US" sz="1600" dirty="0"/>
              <a:t>TE Central is launching a Satisfaction Survey regarding our Customer Service, our Website, the EZ-App, Reports and the TELO Portal, plus we want to know your definition of an eligible dependent and what education delivery options are available to TE prospects. Your thoughtful response is appreciated</a:t>
            </a:r>
          </a:p>
          <a:p>
            <a:pPr defTabSz="914400">
              <a:lnSpc>
                <a:spcPct val="90000"/>
              </a:lnSpc>
              <a:spcAft>
                <a:spcPts val="600"/>
              </a:spcAft>
            </a:pPr>
            <a:endParaRPr lang="en-US" sz="1600" dirty="0"/>
          </a:p>
          <a:p>
            <a:pPr indent="-228600" defTabSz="914400">
              <a:lnSpc>
                <a:spcPct val="90000"/>
              </a:lnSpc>
              <a:spcAft>
                <a:spcPts val="600"/>
              </a:spcAft>
              <a:buFont typeface="Arial" panose="020B0604020202020204" pitchFamily="34" charset="0"/>
              <a:buChar char="•"/>
            </a:pPr>
            <a:endParaRPr lang="en-US" sz="1000" dirty="0"/>
          </a:p>
          <a:p>
            <a:pPr indent="-228600" defTabSz="914400">
              <a:lnSpc>
                <a:spcPct val="90000"/>
              </a:lnSpc>
              <a:spcAft>
                <a:spcPts val="600"/>
              </a:spcAft>
              <a:buFont typeface="Arial" panose="020B0604020202020204" pitchFamily="34" charset="0"/>
              <a:buChar char="•"/>
            </a:pPr>
            <a:endParaRPr lang="en-US" sz="1000" dirty="0"/>
          </a:p>
          <a:p>
            <a:pPr indent="-228600" defTabSz="914400">
              <a:lnSpc>
                <a:spcPct val="90000"/>
              </a:lnSpc>
              <a:spcAft>
                <a:spcPts val="600"/>
              </a:spcAft>
              <a:buFont typeface="Arial" panose="020B0604020202020204" pitchFamily="34" charset="0"/>
              <a:buChar char="•"/>
            </a:pPr>
            <a:endParaRPr lang="en-US" sz="1000" dirty="0"/>
          </a:p>
          <a:p>
            <a:pPr indent="-228600" defTabSz="914400">
              <a:lnSpc>
                <a:spcPct val="90000"/>
              </a:lnSpc>
              <a:spcAft>
                <a:spcPts val="600"/>
              </a:spcAft>
              <a:buFont typeface="Arial" panose="020B0604020202020204" pitchFamily="34" charset="0"/>
              <a:buChar char="•"/>
            </a:pPr>
            <a:endParaRPr lang="en-US" sz="1000" dirty="0"/>
          </a:p>
        </p:txBody>
      </p:sp>
    </p:spTree>
    <p:extLst>
      <p:ext uri="{BB962C8B-B14F-4D97-AF65-F5344CB8AC3E}">
        <p14:creationId xmlns:p14="http://schemas.microsoft.com/office/powerpoint/2010/main" val="2103984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p:spPr>
        <p:txBody>
          <a:bodyPr>
            <a:normAutofit/>
          </a:bodyPr>
          <a:lstStyle/>
          <a:p>
            <a:r>
              <a:rPr lang="en-US">
                <a:solidFill>
                  <a:srgbClr val="FFFFFF"/>
                </a:solidFill>
              </a:rPr>
              <a:t>Recap</a:t>
            </a:r>
          </a:p>
        </p:txBody>
      </p:sp>
      <p:graphicFrame>
        <p:nvGraphicFramePr>
          <p:cNvPr id="7" name="Content Placeholder 2">
            <a:extLst>
              <a:ext uri="{FF2B5EF4-FFF2-40B4-BE49-F238E27FC236}">
                <a16:creationId xmlns:a16="http://schemas.microsoft.com/office/drawing/2014/main" id="{3532FA2E-52B5-46B2-8C56-723F3CA35B5C}"/>
              </a:ext>
            </a:extLst>
          </p:cNvPr>
          <p:cNvGraphicFramePr>
            <a:graphicFrameLocks noGrp="1"/>
          </p:cNvGraphicFramePr>
          <p:nvPr>
            <p:ph idx="1"/>
            <p:extLst>
              <p:ext uri="{D42A27DB-BD31-4B8C-83A1-F6EECF244321}">
                <p14:modId xmlns:p14="http://schemas.microsoft.com/office/powerpoint/2010/main" val="1129669327"/>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a:xfrm>
            <a:off x="838200" y="6356350"/>
            <a:ext cx="2743200" cy="365125"/>
          </a:xfrm>
        </p:spPr>
        <p:txBody>
          <a:bodyPr>
            <a:normAutofit/>
          </a:bodyPr>
          <a:lstStyle/>
          <a:p>
            <a:pPr>
              <a:spcAft>
                <a:spcPts val="600"/>
              </a:spcAft>
            </a:pPr>
            <a:r>
              <a:rPr lang="en-US">
                <a:solidFill>
                  <a:srgbClr val="FFFFFF"/>
                </a:solidFill>
              </a:rPr>
              <a:t>4/19/2017</a:t>
            </a:r>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01D848B1-F08E-4356-A513-D930A84BA980}" type="slidenum">
              <a:rPr lang="en-US">
                <a:solidFill>
                  <a:schemeClr val="tx1"/>
                </a:solidFill>
              </a:rPr>
              <a:pPr>
                <a:spcAft>
                  <a:spcPts val="600"/>
                </a:spcAft>
              </a:pPr>
              <a:t>41</a:t>
            </a:fld>
            <a:endParaRPr lang="en-US">
              <a:solidFill>
                <a:schemeClr val="tx1"/>
              </a:solidFill>
            </a:endParaRPr>
          </a:p>
        </p:txBody>
      </p:sp>
    </p:spTree>
    <p:extLst>
      <p:ext uri="{BB962C8B-B14F-4D97-AF65-F5344CB8AC3E}">
        <p14:creationId xmlns:p14="http://schemas.microsoft.com/office/powerpoint/2010/main" val="37276600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That’s all folks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6631" y="205301"/>
            <a:ext cx="7818835" cy="5864126"/>
          </a:xfrm>
          <a:prstGeom prst="rect">
            <a:avLst/>
          </a:prstGeom>
        </p:spPr>
      </p:pic>
      <p:sp>
        <p:nvSpPr>
          <p:cNvPr id="4" name="Date Placeholder 3"/>
          <p:cNvSpPr>
            <a:spLocks noGrp="1"/>
          </p:cNvSpPr>
          <p:nvPr>
            <p:ph type="dt" sz="half" idx="10"/>
          </p:nvPr>
        </p:nvSpPr>
        <p:spPr/>
        <p:txBody>
          <a:bodyPr/>
          <a:lstStyle/>
          <a:p>
            <a:r>
              <a:rPr lang="en-US"/>
              <a:t>4/19/2017</a:t>
            </a:r>
          </a:p>
        </p:txBody>
      </p:sp>
      <p:sp>
        <p:nvSpPr>
          <p:cNvPr id="3" name="Slide Number Placeholder 2"/>
          <p:cNvSpPr>
            <a:spLocks noGrp="1"/>
          </p:cNvSpPr>
          <p:nvPr>
            <p:ph type="sldNum" sz="quarter" idx="12"/>
          </p:nvPr>
        </p:nvSpPr>
        <p:spPr/>
        <p:txBody>
          <a:bodyPr/>
          <a:lstStyle/>
          <a:p>
            <a:fld id="{01D848B1-F08E-4356-A513-D930A84BA980}" type="slidenum">
              <a:rPr lang="en-US" smtClean="0"/>
              <a:t>42</a:t>
            </a:fld>
            <a:endParaRPr lang="en-US"/>
          </a:p>
        </p:txBody>
      </p:sp>
      <p:sp>
        <p:nvSpPr>
          <p:cNvPr id="6" name="Rectangle 5"/>
          <p:cNvSpPr/>
          <p:nvPr/>
        </p:nvSpPr>
        <p:spPr>
          <a:xfrm>
            <a:off x="9452610" y="2040055"/>
            <a:ext cx="2227200" cy="3210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work all summer too so contact us if you get stuck along the way!</a:t>
            </a:r>
          </a:p>
          <a:p>
            <a:pPr algn="ctr"/>
            <a:endParaRPr lang="en-US" dirty="0"/>
          </a:p>
          <a:p>
            <a:pPr algn="ctr"/>
            <a:r>
              <a:rPr lang="en-US" dirty="0"/>
              <a:t>Thank you for all that you do every day promoting higher education</a:t>
            </a:r>
          </a:p>
        </p:txBody>
      </p:sp>
    </p:spTree>
    <p:extLst>
      <p:ext uri="{BB962C8B-B14F-4D97-AF65-F5344CB8AC3E}">
        <p14:creationId xmlns:p14="http://schemas.microsoft.com/office/powerpoint/2010/main" val="2633384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50" y="295274"/>
            <a:ext cx="2881313" cy="857251"/>
          </a:xfrm>
        </p:spPr>
        <p:txBody>
          <a:bodyPr>
            <a:normAutofit/>
          </a:bodyPr>
          <a:lstStyle/>
          <a:p>
            <a:pPr algn="r"/>
            <a:r>
              <a:rPr lang="en-US" sz="4000" dirty="0"/>
              <a:t>TE Closeout</a:t>
            </a:r>
          </a:p>
        </p:txBody>
      </p:sp>
      <p:sp>
        <p:nvSpPr>
          <p:cNvPr id="9" name="Content Placeholder 8"/>
          <p:cNvSpPr>
            <a:spLocks noGrp="1"/>
          </p:cNvSpPr>
          <p:nvPr>
            <p:ph idx="1"/>
          </p:nvPr>
        </p:nvSpPr>
        <p:spPr>
          <a:xfrm>
            <a:off x="652463" y="4014787"/>
            <a:ext cx="7380331" cy="2171019"/>
          </a:xfrm>
          <a:ln>
            <a:solidFill>
              <a:srgbClr val="002060"/>
            </a:solidFill>
          </a:ln>
        </p:spPr>
        <p:txBody>
          <a:bodyPr anchor="ctr">
            <a:normAutofit/>
          </a:bodyPr>
          <a:lstStyle/>
          <a:p>
            <a:r>
              <a:rPr lang="en-US" sz="2000" dirty="0"/>
              <a:t>Are your eligible students recertified for 2018-19?</a:t>
            </a:r>
          </a:p>
          <a:p>
            <a:r>
              <a:rPr lang="en-US" sz="2000" dirty="0"/>
              <a:t>Please update each student soon</a:t>
            </a:r>
          </a:p>
          <a:p>
            <a:r>
              <a:rPr lang="en-US" sz="2000" dirty="0"/>
              <a:t>Should the student loose eligibility, update the expiration date</a:t>
            </a:r>
          </a:p>
        </p:txBody>
      </p:sp>
      <p:sp>
        <p:nvSpPr>
          <p:cNvPr id="6" name="Date Placeholder 5"/>
          <p:cNvSpPr>
            <a:spLocks noGrp="1"/>
          </p:cNvSpPr>
          <p:nvPr>
            <p:ph type="dt" sz="half" idx="10"/>
          </p:nvPr>
        </p:nvSpPr>
        <p:spPr/>
        <p:txBody>
          <a:bodyPr/>
          <a:lstStyle/>
          <a:p>
            <a:r>
              <a:rPr lang="en-US"/>
              <a:t>4/19/2017</a:t>
            </a:r>
          </a:p>
        </p:txBody>
      </p:sp>
      <p:sp>
        <p:nvSpPr>
          <p:cNvPr id="3" name="Slide Number Placeholder 2"/>
          <p:cNvSpPr>
            <a:spLocks noGrp="1"/>
          </p:cNvSpPr>
          <p:nvPr>
            <p:ph type="sldNum" sz="quarter" idx="12"/>
          </p:nvPr>
        </p:nvSpPr>
        <p:spPr/>
        <p:txBody>
          <a:bodyPr/>
          <a:lstStyle/>
          <a:p>
            <a:fld id="{01D848B1-F08E-4356-A513-D930A84BA980}" type="slidenum">
              <a:rPr lang="en-US" smtClean="0"/>
              <a:t>5</a:t>
            </a:fld>
            <a:endParaRPr lang="en-US"/>
          </a:p>
        </p:txBody>
      </p:sp>
      <p:pic>
        <p:nvPicPr>
          <p:cNvPr id="10" name="Picture 9">
            <a:extLst>
              <a:ext uri="{FF2B5EF4-FFF2-40B4-BE49-F238E27FC236}">
                <a16:creationId xmlns:a16="http://schemas.microsoft.com/office/drawing/2014/main" id="{DE3FD8B8-BBC1-435F-8ECA-7551401FFEF8}"/>
              </a:ext>
            </a:extLst>
          </p:cNvPr>
          <p:cNvPicPr>
            <a:picLocks noChangeAspect="1"/>
          </p:cNvPicPr>
          <p:nvPr/>
        </p:nvPicPr>
        <p:blipFill>
          <a:blip r:embed="rId3"/>
          <a:stretch>
            <a:fillRect/>
          </a:stretch>
        </p:blipFill>
        <p:spPr>
          <a:xfrm>
            <a:off x="538543" y="1102489"/>
            <a:ext cx="10277475" cy="2867025"/>
          </a:xfrm>
          <a:prstGeom prst="rect">
            <a:avLst/>
          </a:prstGeom>
        </p:spPr>
      </p:pic>
      <p:cxnSp>
        <p:nvCxnSpPr>
          <p:cNvPr id="12" name="Straight Arrow Connector 11">
            <a:extLst>
              <a:ext uri="{FF2B5EF4-FFF2-40B4-BE49-F238E27FC236}">
                <a16:creationId xmlns:a16="http://schemas.microsoft.com/office/drawing/2014/main" id="{C29957CC-B70E-4E92-B89C-463E3BBE5203}"/>
              </a:ext>
            </a:extLst>
          </p:cNvPr>
          <p:cNvCxnSpPr>
            <a:cxnSpLocks/>
          </p:cNvCxnSpPr>
          <p:nvPr/>
        </p:nvCxnSpPr>
        <p:spPr>
          <a:xfrm flipH="1" flipV="1">
            <a:off x="10108406" y="2667000"/>
            <a:ext cx="54767" cy="1342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30C6508-F103-43DD-8F4E-88AC9D1C12FE}"/>
              </a:ext>
            </a:extLst>
          </p:cNvPr>
          <p:cNvCxnSpPr>
            <a:cxnSpLocks/>
          </p:cNvCxnSpPr>
          <p:nvPr/>
        </p:nvCxnSpPr>
        <p:spPr>
          <a:xfrm flipH="1" flipV="1">
            <a:off x="10063163" y="3640635"/>
            <a:ext cx="100010" cy="320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D13BCF7-47EA-4E99-9565-6D695DDE5E19}"/>
              </a:ext>
            </a:extLst>
          </p:cNvPr>
          <p:cNvSpPr txBox="1"/>
          <p:nvPr/>
        </p:nvSpPr>
        <p:spPr>
          <a:xfrm>
            <a:off x="8667750" y="3969514"/>
            <a:ext cx="3524250" cy="369332"/>
          </a:xfrm>
          <a:prstGeom prst="rect">
            <a:avLst/>
          </a:prstGeom>
          <a:noFill/>
        </p:spPr>
        <p:txBody>
          <a:bodyPr wrap="square" rtlCol="0">
            <a:spAutoFit/>
          </a:bodyPr>
          <a:lstStyle/>
          <a:p>
            <a:r>
              <a:rPr lang="en-US" dirty="0"/>
              <a:t>Re-certify requires attention</a:t>
            </a:r>
          </a:p>
        </p:txBody>
      </p:sp>
    </p:spTree>
    <p:extLst>
      <p:ext uri="{BB962C8B-B14F-4D97-AF65-F5344CB8AC3E}">
        <p14:creationId xmlns:p14="http://schemas.microsoft.com/office/powerpoint/2010/main" val="3744564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Top Corners Rounded 18">
            <a:extLst>
              <a:ext uri="{FF2B5EF4-FFF2-40B4-BE49-F238E27FC236}">
                <a16:creationId xmlns:a16="http://schemas.microsoft.com/office/drawing/2014/main" id="{B1E3044D-AD17-4052-A453-8AA654EFAB6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797978" y="996722"/>
            <a:ext cx="5923488" cy="4864556"/>
          </a:xfrm>
          <a:prstGeom prst="round2SameRect">
            <a:avLst>
              <a:gd name="adj1" fmla="val 3762"/>
              <a:gd name="adj2" fmla="val 0"/>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 Single Corner Rectangle 22">
            <a:extLst>
              <a:ext uri="{FF2B5EF4-FFF2-40B4-BE49-F238E27FC236}">
                <a16:creationId xmlns:a16="http://schemas.microsoft.com/office/drawing/2014/main" id="{1F564BCF-97B6-4D86-94EE-DD1B587F21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7533" y="1300271"/>
            <a:ext cx="1992651" cy="1992652"/>
          </a:xfrm>
          <a:prstGeom prst="round1Rect">
            <a:avLst>
              <a:gd name="adj" fmla="val 11295"/>
            </a:avLst>
          </a:prstGeom>
          <a:solidFill>
            <a:srgbClr val="4C3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ound Single Corner Rectangle 23">
            <a:extLst>
              <a:ext uri="{FF2B5EF4-FFF2-40B4-BE49-F238E27FC236}">
                <a16:creationId xmlns:a16="http://schemas.microsoft.com/office/drawing/2014/main" id="{54600AC1-F146-4567-9C5E-A96D6D34923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287904" y="3438135"/>
            <a:ext cx="2281244" cy="2281245"/>
          </a:xfrm>
          <a:prstGeom prst="round1Rect">
            <a:avLst>
              <a:gd name="adj" fmla="val 11295"/>
            </a:avLst>
          </a:prstGeom>
          <a:solidFill>
            <a:srgbClr val="4C3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ound Single Corner Rectangle 24">
            <a:extLst>
              <a:ext uri="{FF2B5EF4-FFF2-40B4-BE49-F238E27FC236}">
                <a16:creationId xmlns:a16="http://schemas.microsoft.com/office/drawing/2014/main" id="{81289F98-975F-4EB2-9553-8E1A9946BA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11284" y="635058"/>
            <a:ext cx="2657864" cy="2657864"/>
          </a:xfrm>
          <a:prstGeom prst="round1Rect">
            <a:avLst>
              <a:gd name="adj" fmla="val 11295"/>
            </a:avLst>
          </a:prstGeom>
          <a:solidFill>
            <a:srgbClr val="FFFFFF"/>
          </a:solidFill>
          <a:ln>
            <a:solidFill>
              <a:srgbClr val="4C32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ound Single Corner Rectangle 25">
            <a:extLst>
              <a:ext uri="{FF2B5EF4-FFF2-40B4-BE49-F238E27FC236}">
                <a16:creationId xmlns:a16="http://schemas.microsoft.com/office/drawing/2014/main" id="{EBA7E638-205A-4579-864F-125BAC629F4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17533" y="3438135"/>
            <a:ext cx="2657864" cy="2657864"/>
          </a:xfrm>
          <a:prstGeom prst="round1Rect">
            <a:avLst>
              <a:gd name="adj" fmla="val 11295"/>
            </a:avLst>
          </a:prstGeom>
          <a:solidFill>
            <a:srgbClr val="FFFFFF"/>
          </a:solidFill>
          <a:ln>
            <a:solidFill>
              <a:srgbClr val="4C32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1052598" y="1552331"/>
            <a:ext cx="2375236" cy="823318"/>
          </a:xfrm>
          <a:prstGeom prst="rect">
            <a:avLst/>
          </a:prstGeom>
        </p:spPr>
      </p:pic>
      <p:pic>
        <p:nvPicPr>
          <p:cNvPr id="6" name="Picture 5">
            <a:extLst>
              <a:ext uri="{FF2B5EF4-FFF2-40B4-BE49-F238E27FC236}">
                <a16:creationId xmlns:a16="http://schemas.microsoft.com/office/drawing/2014/main" id="{6112A501-D4D8-4C0F-AC30-54EA774A61EC}"/>
              </a:ext>
            </a:extLst>
          </p:cNvPr>
          <p:cNvPicPr>
            <a:picLocks noChangeAspect="1"/>
          </p:cNvPicPr>
          <p:nvPr/>
        </p:nvPicPr>
        <p:blipFill>
          <a:blip r:embed="rId4"/>
          <a:stretch>
            <a:fillRect/>
          </a:stretch>
        </p:blipFill>
        <p:spPr>
          <a:xfrm>
            <a:off x="3858847" y="4372184"/>
            <a:ext cx="2375236" cy="789766"/>
          </a:xfrm>
          <a:prstGeom prst="rect">
            <a:avLst/>
          </a:prstGeom>
        </p:spPr>
      </p:pic>
      <p:sp>
        <p:nvSpPr>
          <p:cNvPr id="29" name="Rectangle: Top Corners Rounded 28">
            <a:extLst>
              <a:ext uri="{FF2B5EF4-FFF2-40B4-BE49-F238E27FC236}">
                <a16:creationId xmlns:a16="http://schemas.microsoft.com/office/drawing/2014/main" id="{2854001E-6E9D-464A-9B65-A4012F7B30D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052315" y="1050468"/>
            <a:ext cx="5609397" cy="4757058"/>
          </a:xfrm>
          <a:prstGeom prst="round2SameRect">
            <a:avLst>
              <a:gd name="adj1" fmla="val 2061"/>
              <a:gd name="adj2" fmla="val 0"/>
            </a:avLst>
          </a:prstGeom>
          <a:no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1" name="Straight Connector 30">
            <a:extLst>
              <a:ext uri="{FF2B5EF4-FFF2-40B4-BE49-F238E27FC236}">
                <a16:creationId xmlns:a16="http://schemas.microsoft.com/office/drawing/2014/main" id="{62C9802A-EFBD-41D4-894F-AFD985DBA5B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52907" y="2856601"/>
            <a:ext cx="1597456" cy="0"/>
          </a:xfrm>
          <a:prstGeom prst="line">
            <a:avLst/>
          </a:prstGeom>
          <a:ln w="50800">
            <a:solidFill>
              <a:srgbClr val="A6A6A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856388" y="975365"/>
            <a:ext cx="3847882" cy="1691907"/>
          </a:xfrm>
        </p:spPr>
        <p:txBody>
          <a:bodyPr anchor="ctr">
            <a:normAutofit/>
          </a:bodyPr>
          <a:lstStyle/>
          <a:p>
            <a:r>
              <a:rPr lang="en-US" sz="4000">
                <a:solidFill>
                  <a:srgbClr val="FFFFFF"/>
                </a:solidFill>
              </a:rPr>
              <a:t>TE Closeout</a:t>
            </a:r>
          </a:p>
        </p:txBody>
      </p:sp>
      <p:sp>
        <p:nvSpPr>
          <p:cNvPr id="9" name="Content Placeholder 8"/>
          <p:cNvSpPr>
            <a:spLocks noGrp="1"/>
          </p:cNvSpPr>
          <p:nvPr>
            <p:ph idx="1"/>
          </p:nvPr>
        </p:nvSpPr>
        <p:spPr>
          <a:xfrm>
            <a:off x="7856389" y="3038478"/>
            <a:ext cx="3795142" cy="2843844"/>
          </a:xfrm>
        </p:spPr>
        <p:txBody>
          <a:bodyPr anchor="ctr">
            <a:normAutofit/>
          </a:bodyPr>
          <a:lstStyle/>
          <a:p>
            <a:r>
              <a:rPr lang="en-US" sz="1800">
                <a:solidFill>
                  <a:srgbClr val="FFFFFF"/>
                </a:solidFill>
              </a:rPr>
              <a:t>For eligible continuing students to appear in the VIEW Submissions area you MUST click the  the recertify button</a:t>
            </a:r>
          </a:p>
        </p:txBody>
      </p:sp>
      <p:sp>
        <p:nvSpPr>
          <p:cNvPr id="5" name="Date Placeholder 4"/>
          <p:cNvSpPr>
            <a:spLocks noGrp="1"/>
          </p:cNvSpPr>
          <p:nvPr>
            <p:ph type="dt" sz="half" idx="10"/>
          </p:nvPr>
        </p:nvSpPr>
        <p:spPr>
          <a:xfrm>
            <a:off x="7851345" y="6356350"/>
            <a:ext cx="2426510" cy="365125"/>
          </a:xfrm>
        </p:spPr>
        <p:txBody>
          <a:bodyPr>
            <a:normAutofit/>
          </a:bodyPr>
          <a:lstStyle/>
          <a:p>
            <a:pPr>
              <a:spcAft>
                <a:spcPts val="600"/>
              </a:spcAft>
            </a:pPr>
            <a:r>
              <a:rPr lang="en-US">
                <a:solidFill>
                  <a:prstClr val="black">
                    <a:tint val="75000"/>
                  </a:prstClr>
                </a:solidFill>
              </a:rPr>
              <a:t>4/19/2017</a:t>
            </a:r>
          </a:p>
        </p:txBody>
      </p:sp>
      <p:sp>
        <p:nvSpPr>
          <p:cNvPr id="3" name="Slide Number Placeholder 2"/>
          <p:cNvSpPr>
            <a:spLocks noGrp="1"/>
          </p:cNvSpPr>
          <p:nvPr>
            <p:ph type="sldNum" sz="quarter" idx="12"/>
          </p:nvPr>
        </p:nvSpPr>
        <p:spPr>
          <a:xfrm>
            <a:off x="10715624" y="6356350"/>
            <a:ext cx="638175" cy="365125"/>
          </a:xfrm>
        </p:spPr>
        <p:txBody>
          <a:bodyPr>
            <a:normAutofit/>
          </a:bodyPr>
          <a:lstStyle/>
          <a:p>
            <a:pPr>
              <a:spcAft>
                <a:spcPts val="600"/>
              </a:spcAft>
            </a:pPr>
            <a:fld id="{01D848B1-F08E-4356-A513-D930A84BA980}" type="slidenum">
              <a:rPr lang="en-US">
                <a:solidFill>
                  <a:prstClr val="black">
                    <a:tint val="75000"/>
                  </a:prstClr>
                </a:solidFill>
              </a:rPr>
              <a:pPr>
                <a:spcAft>
                  <a:spcPts val="600"/>
                </a:spcAft>
              </a:pPr>
              <a:t>6</a:t>
            </a:fld>
            <a:endParaRPr lang="en-US">
              <a:solidFill>
                <a:prstClr val="black">
                  <a:tint val="75000"/>
                </a:prstClr>
              </a:solidFill>
            </a:endParaRPr>
          </a:p>
        </p:txBody>
      </p:sp>
    </p:spTree>
    <p:extLst>
      <p:ext uri="{BB962C8B-B14F-4D97-AF65-F5344CB8AC3E}">
        <p14:creationId xmlns:p14="http://schemas.microsoft.com/office/powerpoint/2010/main" val="3128557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53252F-4873-4F63-801D-CC719279A7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64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456D4F22-5280-4CCF-87D8-4D2F88684169}"/>
              </a:ext>
            </a:extLst>
          </p:cNvPr>
          <p:cNvPicPr>
            <a:picLocks noGrp="1" noChangeAspect="1"/>
          </p:cNvPicPr>
          <p:nvPr>
            <p:ph idx="1"/>
          </p:nvPr>
        </p:nvPicPr>
        <p:blipFill>
          <a:blip r:embed="rId2"/>
          <a:stretch>
            <a:fillRect/>
          </a:stretch>
        </p:blipFill>
        <p:spPr>
          <a:xfrm>
            <a:off x="4682067" y="268328"/>
            <a:ext cx="7188199" cy="3612069"/>
          </a:xfrm>
          <a:prstGeom prst="rect">
            <a:avLst/>
          </a:prstGeom>
        </p:spPr>
      </p:pic>
      <p:sp>
        <p:nvSpPr>
          <p:cNvPr id="2" name="Title 1">
            <a:extLst>
              <a:ext uri="{FF2B5EF4-FFF2-40B4-BE49-F238E27FC236}">
                <a16:creationId xmlns:a16="http://schemas.microsoft.com/office/drawing/2014/main" id="{894E0482-22C6-402E-89EB-97A3524DB94C}"/>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TE Closeout</a:t>
            </a:r>
          </a:p>
        </p:txBody>
      </p:sp>
      <p:sp>
        <p:nvSpPr>
          <p:cNvPr id="4" name="Date Placeholder 3">
            <a:extLst>
              <a:ext uri="{FF2B5EF4-FFF2-40B4-BE49-F238E27FC236}">
                <a16:creationId xmlns:a16="http://schemas.microsoft.com/office/drawing/2014/main" id="{B678E7BB-0D28-47D7-B496-0FB726F8FB26}"/>
              </a:ext>
            </a:extLst>
          </p:cNvPr>
          <p:cNvSpPr>
            <a:spLocks noGrp="1"/>
          </p:cNvSpPr>
          <p:nvPr>
            <p:ph type="dt" sz="half" idx="10"/>
          </p:nvPr>
        </p:nvSpPr>
        <p:spPr>
          <a:xfrm>
            <a:off x="413657" y="6356350"/>
            <a:ext cx="1480457" cy="365125"/>
          </a:xfrm>
        </p:spPr>
        <p:txBody>
          <a:bodyPr vert="horz" lIns="91440" tIns="45720" rIns="91440" bIns="45720" rtlCol="0" anchor="ctr">
            <a:normAutofit/>
          </a:bodyPr>
          <a:lstStyle/>
          <a:p>
            <a:pPr defTabSz="914400">
              <a:spcAft>
                <a:spcPts val="600"/>
              </a:spcAft>
            </a:pPr>
            <a:r>
              <a:rPr lang="en-US">
                <a:solidFill>
                  <a:srgbClr val="FFFFFF"/>
                </a:solidFill>
              </a:rPr>
              <a:t>4/19/2017</a:t>
            </a:r>
          </a:p>
        </p:txBody>
      </p:sp>
      <p:sp>
        <p:nvSpPr>
          <p:cNvPr id="5" name="Slide Number Placeholder 4">
            <a:extLst>
              <a:ext uri="{FF2B5EF4-FFF2-40B4-BE49-F238E27FC236}">
                <a16:creationId xmlns:a16="http://schemas.microsoft.com/office/drawing/2014/main" id="{7BB41711-28F6-41F0-B2FC-084AAA7AE62B}"/>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defTabSz="914400">
              <a:spcAft>
                <a:spcPts val="600"/>
              </a:spcAft>
            </a:pPr>
            <a:fld id="{01D848B1-F08E-4356-A513-D930A84BA980}" type="slidenum">
              <a:rPr lang="en-US">
                <a:solidFill>
                  <a:srgbClr val="898989"/>
                </a:solidFill>
              </a:rPr>
              <a:pPr defTabSz="914400">
                <a:spcAft>
                  <a:spcPts val="600"/>
                </a:spcAft>
              </a:pPr>
              <a:t>7</a:t>
            </a:fld>
            <a:endParaRPr lang="en-US">
              <a:solidFill>
                <a:srgbClr val="898989"/>
              </a:solidFill>
            </a:endParaRPr>
          </a:p>
        </p:txBody>
      </p:sp>
      <p:pic>
        <p:nvPicPr>
          <p:cNvPr id="7" name="Picture 6">
            <a:extLst>
              <a:ext uri="{FF2B5EF4-FFF2-40B4-BE49-F238E27FC236}">
                <a16:creationId xmlns:a16="http://schemas.microsoft.com/office/drawing/2014/main" id="{F9962385-2721-40EB-8978-660BA8971B18}"/>
              </a:ext>
            </a:extLst>
          </p:cNvPr>
          <p:cNvPicPr>
            <a:picLocks noChangeAspect="1"/>
          </p:cNvPicPr>
          <p:nvPr/>
        </p:nvPicPr>
        <p:blipFill>
          <a:blip r:embed="rId3"/>
          <a:stretch>
            <a:fillRect/>
          </a:stretch>
        </p:blipFill>
        <p:spPr>
          <a:xfrm>
            <a:off x="4769273" y="3880397"/>
            <a:ext cx="7013786" cy="2781300"/>
          </a:xfrm>
          <a:prstGeom prst="rect">
            <a:avLst/>
          </a:prstGeom>
        </p:spPr>
      </p:pic>
      <p:sp>
        <p:nvSpPr>
          <p:cNvPr id="8" name="TextBox 7">
            <a:extLst>
              <a:ext uri="{FF2B5EF4-FFF2-40B4-BE49-F238E27FC236}">
                <a16:creationId xmlns:a16="http://schemas.microsoft.com/office/drawing/2014/main" id="{098C6940-CC89-49F1-8903-3D7FA69B9F2E}"/>
              </a:ext>
            </a:extLst>
          </p:cNvPr>
          <p:cNvSpPr txBox="1"/>
          <p:nvPr/>
        </p:nvSpPr>
        <p:spPr>
          <a:xfrm>
            <a:off x="6848573" y="5118755"/>
            <a:ext cx="2243580" cy="923330"/>
          </a:xfrm>
          <a:prstGeom prst="rect">
            <a:avLst/>
          </a:prstGeom>
          <a:noFill/>
        </p:spPr>
        <p:txBody>
          <a:bodyPr wrap="square" rtlCol="0">
            <a:spAutoFit/>
          </a:bodyPr>
          <a:lstStyle/>
          <a:p>
            <a:r>
              <a:rPr lang="en-US" dirty="0"/>
              <a:t>Information in the box is shared between TELO’s only</a:t>
            </a:r>
          </a:p>
        </p:txBody>
      </p:sp>
    </p:spTree>
    <p:extLst>
      <p:ext uri="{BB962C8B-B14F-4D97-AF65-F5344CB8AC3E}">
        <p14:creationId xmlns:p14="http://schemas.microsoft.com/office/powerpoint/2010/main" val="596406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53252F-4873-4F63-801D-CC719279A7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D3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315CFE1B-6D48-46B5-8AD1-668F22FDE5AB}"/>
              </a:ext>
            </a:extLst>
          </p:cNvPr>
          <p:cNvPicPr>
            <a:picLocks noGrp="1" noChangeAspect="1"/>
          </p:cNvPicPr>
          <p:nvPr>
            <p:ph idx="1"/>
          </p:nvPr>
        </p:nvPicPr>
        <p:blipFill>
          <a:blip r:embed="rId2"/>
          <a:stretch>
            <a:fillRect/>
          </a:stretch>
        </p:blipFill>
        <p:spPr>
          <a:xfrm>
            <a:off x="4994818" y="278369"/>
            <a:ext cx="6510674" cy="4930987"/>
          </a:xfrm>
          <a:prstGeom prst="rect">
            <a:avLst/>
          </a:prstGeom>
        </p:spPr>
      </p:pic>
      <p:sp>
        <p:nvSpPr>
          <p:cNvPr id="2" name="Title 1">
            <a:extLst>
              <a:ext uri="{FF2B5EF4-FFF2-40B4-BE49-F238E27FC236}">
                <a16:creationId xmlns:a16="http://schemas.microsoft.com/office/drawing/2014/main" id="{79E22FD0-EBBD-4AE1-BFA1-7E6ABE14AA38}"/>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TE Closeout</a:t>
            </a:r>
          </a:p>
        </p:txBody>
      </p:sp>
      <p:sp>
        <p:nvSpPr>
          <p:cNvPr id="4" name="Date Placeholder 3">
            <a:extLst>
              <a:ext uri="{FF2B5EF4-FFF2-40B4-BE49-F238E27FC236}">
                <a16:creationId xmlns:a16="http://schemas.microsoft.com/office/drawing/2014/main" id="{50A6B1CC-BA00-4DAA-9626-9062A165769E}"/>
              </a:ext>
            </a:extLst>
          </p:cNvPr>
          <p:cNvSpPr>
            <a:spLocks noGrp="1"/>
          </p:cNvSpPr>
          <p:nvPr>
            <p:ph type="dt" sz="half" idx="10"/>
          </p:nvPr>
        </p:nvSpPr>
        <p:spPr>
          <a:xfrm>
            <a:off x="413657" y="6356350"/>
            <a:ext cx="1480457" cy="365125"/>
          </a:xfrm>
        </p:spPr>
        <p:txBody>
          <a:bodyPr vert="horz" lIns="91440" tIns="45720" rIns="91440" bIns="45720" rtlCol="0" anchor="ctr">
            <a:normAutofit/>
          </a:bodyPr>
          <a:lstStyle/>
          <a:p>
            <a:pPr defTabSz="914400">
              <a:spcAft>
                <a:spcPts val="600"/>
              </a:spcAft>
            </a:pPr>
            <a:r>
              <a:rPr lang="en-US">
                <a:solidFill>
                  <a:srgbClr val="FFFFFF"/>
                </a:solidFill>
              </a:rPr>
              <a:t>4/19/2017</a:t>
            </a:r>
          </a:p>
        </p:txBody>
      </p:sp>
      <p:sp>
        <p:nvSpPr>
          <p:cNvPr id="5" name="Slide Number Placeholder 4">
            <a:extLst>
              <a:ext uri="{FF2B5EF4-FFF2-40B4-BE49-F238E27FC236}">
                <a16:creationId xmlns:a16="http://schemas.microsoft.com/office/drawing/2014/main" id="{C3BB3009-FB42-4002-B597-95A67287FD79}"/>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defTabSz="914400">
              <a:spcAft>
                <a:spcPts val="600"/>
              </a:spcAft>
            </a:pPr>
            <a:fld id="{01D848B1-F08E-4356-A513-D930A84BA980}" type="slidenum">
              <a:rPr lang="en-US">
                <a:solidFill>
                  <a:srgbClr val="898989"/>
                </a:solidFill>
              </a:rPr>
              <a:pPr defTabSz="914400">
                <a:spcAft>
                  <a:spcPts val="600"/>
                </a:spcAft>
              </a:pPr>
              <a:t>8</a:t>
            </a:fld>
            <a:endParaRPr lang="en-US">
              <a:solidFill>
                <a:srgbClr val="898989"/>
              </a:solidFill>
            </a:endParaRPr>
          </a:p>
        </p:txBody>
      </p:sp>
    </p:spTree>
    <p:extLst>
      <p:ext uri="{BB962C8B-B14F-4D97-AF65-F5344CB8AC3E}">
        <p14:creationId xmlns:p14="http://schemas.microsoft.com/office/powerpoint/2010/main" val="2433499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53252F-4873-4F63-801D-CC719279A7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64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89F689AC-39F4-4B70-BE36-C37E9E7B1A1C}"/>
              </a:ext>
            </a:extLst>
          </p:cNvPr>
          <p:cNvPicPr>
            <a:picLocks noGrp="1" noChangeAspect="1"/>
          </p:cNvPicPr>
          <p:nvPr>
            <p:ph idx="1"/>
          </p:nvPr>
        </p:nvPicPr>
        <p:blipFill>
          <a:blip r:embed="rId2"/>
          <a:stretch>
            <a:fillRect/>
          </a:stretch>
        </p:blipFill>
        <p:spPr>
          <a:xfrm>
            <a:off x="3688977" y="260710"/>
            <a:ext cx="8018590" cy="4638821"/>
          </a:xfrm>
          <a:prstGeom prst="rect">
            <a:avLst/>
          </a:prstGeom>
        </p:spPr>
      </p:pic>
      <p:sp>
        <p:nvSpPr>
          <p:cNvPr id="2" name="Title 1">
            <a:extLst>
              <a:ext uri="{FF2B5EF4-FFF2-40B4-BE49-F238E27FC236}">
                <a16:creationId xmlns:a16="http://schemas.microsoft.com/office/drawing/2014/main" id="{C246C43D-DBFB-4DEF-AC54-B8967DA86B87}"/>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TE Closeout</a:t>
            </a:r>
          </a:p>
        </p:txBody>
      </p:sp>
      <p:sp>
        <p:nvSpPr>
          <p:cNvPr id="4" name="Date Placeholder 3">
            <a:extLst>
              <a:ext uri="{FF2B5EF4-FFF2-40B4-BE49-F238E27FC236}">
                <a16:creationId xmlns:a16="http://schemas.microsoft.com/office/drawing/2014/main" id="{2863A5D8-53DB-4677-8435-05235BB87034}"/>
              </a:ext>
            </a:extLst>
          </p:cNvPr>
          <p:cNvSpPr>
            <a:spLocks noGrp="1"/>
          </p:cNvSpPr>
          <p:nvPr>
            <p:ph type="dt" sz="half" idx="10"/>
          </p:nvPr>
        </p:nvSpPr>
        <p:spPr>
          <a:xfrm>
            <a:off x="413657" y="6356350"/>
            <a:ext cx="1480457" cy="365125"/>
          </a:xfrm>
        </p:spPr>
        <p:txBody>
          <a:bodyPr vert="horz" lIns="91440" tIns="45720" rIns="91440" bIns="45720" rtlCol="0" anchor="ctr">
            <a:normAutofit/>
          </a:bodyPr>
          <a:lstStyle/>
          <a:p>
            <a:pPr defTabSz="914400">
              <a:spcAft>
                <a:spcPts val="600"/>
              </a:spcAft>
            </a:pPr>
            <a:r>
              <a:rPr lang="en-US">
                <a:solidFill>
                  <a:srgbClr val="FFFFFF"/>
                </a:solidFill>
              </a:rPr>
              <a:t>4/19/2017</a:t>
            </a:r>
          </a:p>
        </p:txBody>
      </p:sp>
      <p:sp>
        <p:nvSpPr>
          <p:cNvPr id="5" name="Slide Number Placeholder 4">
            <a:extLst>
              <a:ext uri="{FF2B5EF4-FFF2-40B4-BE49-F238E27FC236}">
                <a16:creationId xmlns:a16="http://schemas.microsoft.com/office/drawing/2014/main" id="{44C45041-4A10-421A-9854-32AFD481C8A2}"/>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defTabSz="914400">
              <a:spcAft>
                <a:spcPts val="600"/>
              </a:spcAft>
            </a:pPr>
            <a:fld id="{01D848B1-F08E-4356-A513-D930A84BA980}" type="slidenum">
              <a:rPr lang="en-US">
                <a:solidFill>
                  <a:srgbClr val="898989"/>
                </a:solidFill>
              </a:rPr>
              <a:pPr defTabSz="914400">
                <a:spcAft>
                  <a:spcPts val="600"/>
                </a:spcAft>
              </a:pPr>
              <a:t>9</a:t>
            </a:fld>
            <a:endParaRPr lang="en-US">
              <a:solidFill>
                <a:srgbClr val="898989"/>
              </a:solidFill>
            </a:endParaRPr>
          </a:p>
        </p:txBody>
      </p:sp>
      <p:sp>
        <p:nvSpPr>
          <p:cNvPr id="7" name="TextBox 6">
            <a:extLst>
              <a:ext uri="{FF2B5EF4-FFF2-40B4-BE49-F238E27FC236}">
                <a16:creationId xmlns:a16="http://schemas.microsoft.com/office/drawing/2014/main" id="{49F394C7-C210-45F8-B600-EC58F84B538F}"/>
              </a:ext>
            </a:extLst>
          </p:cNvPr>
          <p:cNvSpPr txBox="1"/>
          <p:nvPr/>
        </p:nvSpPr>
        <p:spPr>
          <a:xfrm>
            <a:off x="2013557" y="5036056"/>
            <a:ext cx="8675901" cy="923330"/>
          </a:xfrm>
          <a:prstGeom prst="rect">
            <a:avLst/>
          </a:prstGeom>
          <a:noFill/>
        </p:spPr>
        <p:txBody>
          <a:bodyPr wrap="none" rtlCol="0">
            <a:spAutoFit/>
          </a:bodyPr>
          <a:lstStyle/>
          <a:p>
            <a:r>
              <a:rPr lang="en-US" dirty="0"/>
              <a:t>The email above is shared with the IMPORT school</a:t>
            </a:r>
          </a:p>
          <a:p>
            <a:r>
              <a:rPr lang="en-US" dirty="0"/>
              <a:t>The IMPORT school now have a valid continuing application for the 2018-19 academic year</a:t>
            </a:r>
          </a:p>
          <a:p>
            <a:r>
              <a:rPr lang="en-US" dirty="0"/>
              <a:t>DO NOT FORWARD THIS EMAIL TO FAMILIES – it only causes confusion</a:t>
            </a:r>
          </a:p>
        </p:txBody>
      </p:sp>
    </p:spTree>
    <p:extLst>
      <p:ext uri="{BB962C8B-B14F-4D97-AF65-F5344CB8AC3E}">
        <p14:creationId xmlns:p14="http://schemas.microsoft.com/office/powerpoint/2010/main" val="15337194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2069</TotalTime>
  <Words>1945</Words>
  <Application>Microsoft Office PowerPoint</Application>
  <PresentationFormat>Widescreen</PresentationFormat>
  <Paragraphs>351</Paragraphs>
  <Slides>42</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Wingdings</vt:lpstr>
      <vt:lpstr>Office Theme</vt:lpstr>
      <vt:lpstr>End of year closeout  Tuition Exchange –  April 2018</vt:lpstr>
      <vt:lpstr>Today’s focus</vt:lpstr>
      <vt:lpstr>TE Closeout</vt:lpstr>
      <vt:lpstr>TE Closeout</vt:lpstr>
      <vt:lpstr>TE Closeout</vt:lpstr>
      <vt:lpstr>TE Closeout</vt:lpstr>
      <vt:lpstr>TE Closeout</vt:lpstr>
      <vt:lpstr>TE Closeout</vt:lpstr>
      <vt:lpstr>TE Closeout</vt:lpstr>
      <vt:lpstr>TE Closeout</vt:lpstr>
      <vt:lpstr>TE Closeout</vt:lpstr>
      <vt:lpstr>TE Closeout Continuing students</vt:lpstr>
      <vt:lpstr>TE Closeout</vt:lpstr>
      <vt:lpstr>TE Closeout</vt:lpstr>
      <vt:lpstr>TE Closeout</vt:lpstr>
      <vt:lpstr>TE Closeout</vt:lpstr>
      <vt:lpstr>Export/Import 3 (E/I3)</vt:lpstr>
      <vt:lpstr>E/I3 school</vt:lpstr>
      <vt:lpstr>E/I 3</vt:lpstr>
      <vt:lpstr>E/I 3</vt:lpstr>
      <vt:lpstr>E/I 3 </vt:lpstr>
      <vt:lpstr>TE Closeout Participation Fees</vt:lpstr>
      <vt:lpstr>TE Closeout</vt:lpstr>
      <vt:lpstr>TE Closeout Balance Sheet</vt:lpstr>
      <vt:lpstr>TE Closeout Balance Sheet Review</vt:lpstr>
      <vt:lpstr>TE Closeout Balance Sheet Review</vt:lpstr>
      <vt:lpstr>TE Closeout – Balance Sheet</vt:lpstr>
      <vt:lpstr>TE Closeout – Balance Sheet E/I 3 school</vt:lpstr>
      <vt:lpstr>TE Closeout  Balance Sheet</vt:lpstr>
      <vt:lpstr>TE Closeout Balance Sheet</vt:lpstr>
      <vt:lpstr>TE Closeout </vt:lpstr>
      <vt:lpstr>TE Import Audit</vt:lpstr>
      <vt:lpstr>Annual TE Dues</vt:lpstr>
      <vt:lpstr>TE Closeout</vt:lpstr>
      <vt:lpstr>Claiming 2018-19 Students </vt:lpstr>
      <vt:lpstr>Claiming 2018-19 students</vt:lpstr>
      <vt:lpstr>Claiming 2018-19 Students</vt:lpstr>
      <vt:lpstr>Reminders</vt:lpstr>
      <vt:lpstr>Reminders May 1 Available Seat Survey</vt:lpstr>
      <vt:lpstr>News and Updates</vt:lpstr>
      <vt:lpstr>Recap</vt:lpstr>
      <vt:lpstr>That’s all folks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 of year closeout  Tuition Exchange –  April 2017</dc:title>
  <dc:creator>Janet Dodson</dc:creator>
  <cp:lastModifiedBy>janet dodson</cp:lastModifiedBy>
  <cp:revision>50</cp:revision>
  <cp:lastPrinted>2018-04-08T18:13:28Z</cp:lastPrinted>
  <dcterms:created xsi:type="dcterms:W3CDTF">2017-04-18T15:33:56Z</dcterms:created>
  <dcterms:modified xsi:type="dcterms:W3CDTF">2018-04-19T16:04:16Z</dcterms:modified>
</cp:coreProperties>
</file>