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png&amp;ehk=NGVIAcTVsti2QARdFpDwLw&amp;r=0&amp;pid=OfficeInsert"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40"/>
  </p:notesMasterIdLst>
  <p:handoutMasterIdLst>
    <p:handoutMasterId r:id="rId41"/>
  </p:handoutMasterIdLst>
  <p:sldIdLst>
    <p:sldId id="256" r:id="rId2"/>
    <p:sldId id="257" r:id="rId3"/>
    <p:sldId id="274" r:id="rId4"/>
    <p:sldId id="275" r:id="rId5"/>
    <p:sldId id="276" r:id="rId6"/>
    <p:sldId id="277" r:id="rId7"/>
    <p:sldId id="301" r:id="rId8"/>
    <p:sldId id="302" r:id="rId9"/>
    <p:sldId id="303" r:id="rId10"/>
    <p:sldId id="304" r:id="rId11"/>
    <p:sldId id="305" r:id="rId12"/>
    <p:sldId id="290" r:id="rId13"/>
    <p:sldId id="258" r:id="rId14"/>
    <p:sldId id="260" r:id="rId15"/>
    <p:sldId id="263" r:id="rId16"/>
    <p:sldId id="284" r:id="rId17"/>
    <p:sldId id="259" r:id="rId18"/>
    <p:sldId id="307" r:id="rId19"/>
    <p:sldId id="264" r:id="rId20"/>
    <p:sldId id="265" r:id="rId21"/>
    <p:sldId id="270" r:id="rId22"/>
    <p:sldId id="266" r:id="rId23"/>
    <p:sldId id="267" r:id="rId24"/>
    <p:sldId id="269" r:id="rId25"/>
    <p:sldId id="306" r:id="rId26"/>
    <p:sldId id="280" r:id="rId27"/>
    <p:sldId id="278" r:id="rId28"/>
    <p:sldId id="279" r:id="rId29"/>
    <p:sldId id="292" r:id="rId30"/>
    <p:sldId id="291" r:id="rId31"/>
    <p:sldId id="293" r:id="rId32"/>
    <p:sldId id="298" r:id="rId33"/>
    <p:sldId id="294" r:id="rId34"/>
    <p:sldId id="308" r:id="rId35"/>
    <p:sldId id="309" r:id="rId36"/>
    <p:sldId id="271" r:id="rId37"/>
    <p:sldId id="272" r:id="rId38"/>
    <p:sldId id="300"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31" autoAdjust="0"/>
  </p:normalViewPr>
  <p:slideViewPr>
    <p:cSldViewPr>
      <p:cViewPr varScale="1">
        <p:scale>
          <a:sx n="79" d="100"/>
          <a:sy n="79" d="100"/>
        </p:scale>
        <p:origin x="840" y="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8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9.xml.rels><?xml version="1.0" encoding="UTF-8" standalone="yes"?>
<Relationships xmlns="http://schemas.openxmlformats.org/package/2006/relationships"><Relationship Id="rId3" Type="http://schemas.openxmlformats.org/officeDocument/2006/relationships/hyperlink" Target="http://www.tuitionexchange.org/" TargetMode="External"/><Relationship Id="rId2" Type="http://schemas.openxmlformats.org/officeDocument/2006/relationships/hyperlink" Target="mailto:jdodson@tuitionexchange.org" TargetMode="External"/><Relationship Id="rId1" Type="http://schemas.openxmlformats.org/officeDocument/2006/relationships/hyperlink" Target="mailto:info@tuitionexchange.org"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www.tuitionexchange.org/" TargetMode="External"/><Relationship Id="rId2" Type="http://schemas.openxmlformats.org/officeDocument/2006/relationships/hyperlink" Target="mailto:info@tuitionexchange.org" TargetMode="External"/><Relationship Id="rId1" Type="http://schemas.openxmlformats.org/officeDocument/2006/relationships/hyperlink" Target="mailto:jdodson@tuitionexchange.org"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F571C-C982-48A4-A838-F6AD0C883201}" type="doc">
      <dgm:prSet loTypeId="urn:microsoft.com/office/officeart/2008/layout/LinedList" loCatId="list" qsTypeId="urn:microsoft.com/office/officeart/2005/8/quickstyle/simple3" qsCatId="simple" csTypeId="urn:microsoft.com/office/officeart/2005/8/colors/accent4_2" csCatId="accent4" phldr="1"/>
      <dgm:spPr/>
      <dgm:t>
        <a:bodyPr/>
        <a:lstStyle/>
        <a:p>
          <a:endParaRPr lang="en-US"/>
        </a:p>
      </dgm:t>
    </dgm:pt>
    <dgm:pt modelId="{FAF0F1FA-FDA2-4910-A53D-F7960C7EE776}">
      <dgm:prSet custT="1"/>
      <dgm:spPr/>
      <dgm:t>
        <a:bodyPr/>
        <a:lstStyle/>
        <a:p>
          <a:r>
            <a:rPr lang="en-US" sz="2000" dirty="0"/>
            <a:t>Marketing Tuition Exchange</a:t>
          </a:r>
        </a:p>
      </dgm:t>
    </dgm:pt>
    <dgm:pt modelId="{CA011EE9-A881-4085-9FCD-CC9EE1C59976}" type="parTrans" cxnId="{9BD985AC-BB6D-46D6-92C5-A29E4AFF562C}">
      <dgm:prSet/>
      <dgm:spPr/>
      <dgm:t>
        <a:bodyPr/>
        <a:lstStyle/>
        <a:p>
          <a:endParaRPr lang="en-US"/>
        </a:p>
      </dgm:t>
    </dgm:pt>
    <dgm:pt modelId="{6998C9FD-38B4-42A5-B585-C2E7F076074D}" type="sibTrans" cxnId="{9BD985AC-BB6D-46D6-92C5-A29E4AFF562C}">
      <dgm:prSet/>
      <dgm:spPr/>
      <dgm:t>
        <a:bodyPr/>
        <a:lstStyle/>
        <a:p>
          <a:endParaRPr lang="en-US"/>
        </a:p>
      </dgm:t>
    </dgm:pt>
    <dgm:pt modelId="{E1BC379B-2C65-439D-98DE-2903A1D22980}">
      <dgm:prSet custT="1"/>
      <dgm:spPr/>
      <dgm:t>
        <a:bodyPr/>
        <a:lstStyle/>
        <a:p>
          <a:r>
            <a:rPr lang="en-US" sz="2000" dirty="0"/>
            <a:t>Tuition Exchange Officer’s Duties and Responsibilities</a:t>
          </a:r>
        </a:p>
      </dgm:t>
    </dgm:pt>
    <dgm:pt modelId="{488FB8CF-F656-4582-9EF6-1E14FAE70CB5}" type="parTrans" cxnId="{DEC3F348-29A9-47FE-9874-BA5758A17754}">
      <dgm:prSet/>
      <dgm:spPr/>
      <dgm:t>
        <a:bodyPr/>
        <a:lstStyle/>
        <a:p>
          <a:endParaRPr lang="en-US"/>
        </a:p>
      </dgm:t>
    </dgm:pt>
    <dgm:pt modelId="{39C16670-3873-4A64-8575-859B607A74F9}" type="sibTrans" cxnId="{DEC3F348-29A9-47FE-9874-BA5758A17754}">
      <dgm:prSet/>
      <dgm:spPr/>
      <dgm:t>
        <a:bodyPr/>
        <a:lstStyle/>
        <a:p>
          <a:endParaRPr lang="en-US"/>
        </a:p>
      </dgm:t>
    </dgm:pt>
    <dgm:pt modelId="{43218470-0076-4D53-BBA2-61A7E585A652}">
      <dgm:prSet custT="1"/>
      <dgm:spPr/>
      <dgm:t>
        <a:bodyPr/>
        <a:lstStyle/>
        <a:p>
          <a:r>
            <a:rPr lang="en-US" sz="2000" dirty="0"/>
            <a:t>Export/Import 3  (E/I 3)</a:t>
          </a:r>
        </a:p>
      </dgm:t>
    </dgm:pt>
    <dgm:pt modelId="{DFCF1A50-6827-46F0-960F-1B74135F36EE}" type="parTrans" cxnId="{4D01A01C-405A-42F7-A303-2893008B6829}">
      <dgm:prSet/>
      <dgm:spPr/>
      <dgm:t>
        <a:bodyPr/>
        <a:lstStyle/>
        <a:p>
          <a:endParaRPr lang="en-US"/>
        </a:p>
      </dgm:t>
    </dgm:pt>
    <dgm:pt modelId="{18100D6A-99FF-47C6-A3EF-957589ECF10E}" type="sibTrans" cxnId="{4D01A01C-405A-42F7-A303-2893008B6829}">
      <dgm:prSet/>
      <dgm:spPr/>
      <dgm:t>
        <a:bodyPr/>
        <a:lstStyle/>
        <a:p>
          <a:endParaRPr lang="en-US"/>
        </a:p>
      </dgm:t>
    </dgm:pt>
    <dgm:pt modelId="{5BE33CD2-C335-426E-BD27-57DDFAE8D76C}">
      <dgm:prSet custT="1"/>
      <dgm:spPr/>
      <dgm:t>
        <a:bodyPr/>
        <a:lstStyle/>
        <a:p>
          <a:r>
            <a:rPr lang="en-US" sz="2000" dirty="0"/>
            <a:t>Double Credit 3   (DC3)</a:t>
          </a:r>
        </a:p>
      </dgm:t>
    </dgm:pt>
    <dgm:pt modelId="{E6F741E9-7BCF-4996-ACEC-00981196FFDB}" type="parTrans" cxnId="{67C411F2-40B0-4647-9A1D-6AB2FE4C774E}">
      <dgm:prSet/>
      <dgm:spPr/>
      <dgm:t>
        <a:bodyPr/>
        <a:lstStyle/>
        <a:p>
          <a:endParaRPr lang="en-US"/>
        </a:p>
      </dgm:t>
    </dgm:pt>
    <dgm:pt modelId="{0BEAE480-98C7-4512-8858-33BA6E8B638E}" type="sibTrans" cxnId="{67C411F2-40B0-4647-9A1D-6AB2FE4C774E}">
      <dgm:prSet/>
      <dgm:spPr/>
      <dgm:t>
        <a:bodyPr/>
        <a:lstStyle/>
        <a:p>
          <a:endParaRPr lang="en-US"/>
        </a:p>
      </dgm:t>
    </dgm:pt>
    <dgm:pt modelId="{52AE2944-BADE-4695-AFF9-4CCC62D0BC3D}">
      <dgm:prSet custT="1"/>
      <dgm:spPr/>
      <dgm:t>
        <a:bodyPr/>
        <a:lstStyle/>
        <a:p>
          <a:r>
            <a:rPr lang="en-US" sz="2000" dirty="0"/>
            <a:t>EZ App reminders</a:t>
          </a:r>
        </a:p>
      </dgm:t>
    </dgm:pt>
    <dgm:pt modelId="{2C1C35C8-9FEA-479A-8411-F06886213D5B}" type="parTrans" cxnId="{402509E2-085C-4511-95E6-32EBE147230C}">
      <dgm:prSet/>
      <dgm:spPr/>
      <dgm:t>
        <a:bodyPr/>
        <a:lstStyle/>
        <a:p>
          <a:endParaRPr lang="en-US"/>
        </a:p>
      </dgm:t>
    </dgm:pt>
    <dgm:pt modelId="{FD7C0C34-F3E7-43AE-B214-D423256E60DB}" type="sibTrans" cxnId="{402509E2-085C-4511-95E6-32EBE147230C}">
      <dgm:prSet/>
      <dgm:spPr/>
      <dgm:t>
        <a:bodyPr/>
        <a:lstStyle/>
        <a:p>
          <a:endParaRPr lang="en-US"/>
        </a:p>
      </dgm:t>
    </dgm:pt>
    <dgm:pt modelId="{CEDA0E6D-3A71-436D-88A9-E8E1BB7521DB}">
      <dgm:prSet custT="1"/>
      <dgm:spPr/>
      <dgm:t>
        <a:bodyPr/>
        <a:lstStyle/>
        <a:p>
          <a:r>
            <a:rPr lang="en-US" sz="2000" dirty="0"/>
            <a:t>TE Central update</a:t>
          </a:r>
        </a:p>
      </dgm:t>
    </dgm:pt>
    <dgm:pt modelId="{7C92414C-5F89-4B46-B5AC-130BF7FAEA9E}" type="parTrans" cxnId="{514FB124-342B-4E12-BD12-24F0FF2FE2DE}">
      <dgm:prSet/>
      <dgm:spPr/>
      <dgm:t>
        <a:bodyPr/>
        <a:lstStyle/>
        <a:p>
          <a:endParaRPr lang="en-US"/>
        </a:p>
      </dgm:t>
    </dgm:pt>
    <dgm:pt modelId="{D67FBEBE-1B93-4C0E-96AB-47D7A5EDDEDD}" type="sibTrans" cxnId="{514FB124-342B-4E12-BD12-24F0FF2FE2DE}">
      <dgm:prSet/>
      <dgm:spPr/>
      <dgm:t>
        <a:bodyPr/>
        <a:lstStyle/>
        <a:p>
          <a:endParaRPr lang="en-US"/>
        </a:p>
      </dgm:t>
    </dgm:pt>
    <dgm:pt modelId="{4C17740E-30BC-4AEF-9D7C-5C7C2EAD81AC}">
      <dgm:prSet custT="1"/>
      <dgm:spPr/>
      <dgm:t>
        <a:bodyPr/>
        <a:lstStyle/>
        <a:p>
          <a:r>
            <a:rPr lang="en-US" sz="2000" dirty="0"/>
            <a:t>Communication and Documentation</a:t>
          </a:r>
        </a:p>
      </dgm:t>
    </dgm:pt>
    <dgm:pt modelId="{51B548B5-3AFE-4C04-8014-0D0E284E2E7E}" type="parTrans" cxnId="{3E95D2C4-9BDA-434A-AC9B-B452F1570C7F}">
      <dgm:prSet/>
      <dgm:spPr/>
      <dgm:t>
        <a:bodyPr/>
        <a:lstStyle/>
        <a:p>
          <a:endParaRPr lang="en-US"/>
        </a:p>
      </dgm:t>
    </dgm:pt>
    <dgm:pt modelId="{076D3832-8EA7-4276-AC55-F0E088150429}" type="sibTrans" cxnId="{3E95D2C4-9BDA-434A-AC9B-B452F1570C7F}">
      <dgm:prSet/>
      <dgm:spPr/>
      <dgm:t>
        <a:bodyPr/>
        <a:lstStyle/>
        <a:p>
          <a:endParaRPr lang="en-US"/>
        </a:p>
      </dgm:t>
    </dgm:pt>
    <dgm:pt modelId="{ADECA992-4CC3-40DE-B46D-2202163D7AEF}">
      <dgm:prSet custT="1"/>
      <dgm:spPr/>
      <dgm:t>
        <a:bodyPr/>
        <a:lstStyle/>
        <a:p>
          <a:r>
            <a:rPr lang="en-US" sz="2000" dirty="0"/>
            <a:t>TE Program options </a:t>
          </a:r>
        </a:p>
      </dgm:t>
    </dgm:pt>
    <dgm:pt modelId="{1577A224-5690-4CC0-A896-2B55D542AA37}" type="parTrans" cxnId="{709C4EE2-9D6B-4A7B-A6EE-27B16C11406B}">
      <dgm:prSet/>
      <dgm:spPr/>
      <dgm:t>
        <a:bodyPr/>
        <a:lstStyle/>
        <a:p>
          <a:endParaRPr lang="en-US"/>
        </a:p>
      </dgm:t>
    </dgm:pt>
    <dgm:pt modelId="{98467BF2-ED92-493F-AD2A-10F1396A07A3}" type="sibTrans" cxnId="{709C4EE2-9D6B-4A7B-A6EE-27B16C11406B}">
      <dgm:prSet/>
      <dgm:spPr/>
      <dgm:t>
        <a:bodyPr/>
        <a:lstStyle/>
        <a:p>
          <a:endParaRPr lang="en-US"/>
        </a:p>
      </dgm:t>
    </dgm:pt>
    <dgm:pt modelId="{14009CA4-38BD-4460-A9E1-D56D0E435ED7}" type="pres">
      <dgm:prSet presAssocID="{060F571C-C982-48A4-A838-F6AD0C883201}" presName="vert0" presStyleCnt="0">
        <dgm:presLayoutVars>
          <dgm:dir/>
          <dgm:animOne val="branch"/>
          <dgm:animLvl val="lvl"/>
        </dgm:presLayoutVars>
      </dgm:prSet>
      <dgm:spPr/>
    </dgm:pt>
    <dgm:pt modelId="{EE6F8226-8852-4E10-B2F8-B30CDC3D31C8}" type="pres">
      <dgm:prSet presAssocID="{FAF0F1FA-FDA2-4910-A53D-F7960C7EE776}" presName="thickLine" presStyleLbl="alignNode1" presStyleIdx="0" presStyleCnt="5"/>
      <dgm:spPr/>
    </dgm:pt>
    <dgm:pt modelId="{659B40DB-7DAD-41FA-8ECC-03419E471563}" type="pres">
      <dgm:prSet presAssocID="{FAF0F1FA-FDA2-4910-A53D-F7960C7EE776}" presName="horz1" presStyleCnt="0"/>
      <dgm:spPr/>
    </dgm:pt>
    <dgm:pt modelId="{532E476A-1608-499B-9B0B-B2BDE93BD965}" type="pres">
      <dgm:prSet presAssocID="{FAF0F1FA-FDA2-4910-A53D-F7960C7EE776}" presName="tx1" presStyleLbl="revTx" presStyleIdx="0" presStyleCnt="8" custScaleX="500000"/>
      <dgm:spPr/>
    </dgm:pt>
    <dgm:pt modelId="{D1F7FA90-559B-4FB0-ADF4-786C3ECE7428}" type="pres">
      <dgm:prSet presAssocID="{FAF0F1FA-FDA2-4910-A53D-F7960C7EE776}" presName="vert1" presStyleCnt="0"/>
      <dgm:spPr/>
    </dgm:pt>
    <dgm:pt modelId="{24520B1C-3EC7-4286-828A-435EBEFCF411}" type="pres">
      <dgm:prSet presAssocID="{E1BC379B-2C65-439D-98DE-2903A1D22980}" presName="thickLine" presStyleLbl="alignNode1" presStyleIdx="1" presStyleCnt="5"/>
      <dgm:spPr/>
    </dgm:pt>
    <dgm:pt modelId="{65F75FD9-8CBD-4AED-BFCB-64E34EABCF54}" type="pres">
      <dgm:prSet presAssocID="{E1BC379B-2C65-439D-98DE-2903A1D22980}" presName="horz1" presStyleCnt="0"/>
      <dgm:spPr/>
    </dgm:pt>
    <dgm:pt modelId="{2937BDA8-D9BF-4E8E-87C7-045F2C8CDCAF}" type="pres">
      <dgm:prSet presAssocID="{E1BC379B-2C65-439D-98DE-2903A1D22980}" presName="tx1" presStyleLbl="revTx" presStyleIdx="1" presStyleCnt="8" custScaleX="500000" custLinFactNeighborX="3823" custLinFactNeighborY="-378"/>
      <dgm:spPr/>
    </dgm:pt>
    <dgm:pt modelId="{44F919AD-2D0C-44CF-BA35-3D1B926A0A90}" type="pres">
      <dgm:prSet presAssocID="{E1BC379B-2C65-439D-98DE-2903A1D22980}" presName="vert1" presStyleCnt="0"/>
      <dgm:spPr/>
    </dgm:pt>
    <dgm:pt modelId="{7D204B9E-9FED-4BCC-965F-C417255C9A3B}" type="pres">
      <dgm:prSet presAssocID="{4C17740E-30BC-4AEF-9D7C-5C7C2EAD81AC}" presName="thickLine" presStyleLbl="alignNode1" presStyleIdx="2" presStyleCnt="5"/>
      <dgm:spPr/>
    </dgm:pt>
    <dgm:pt modelId="{C70F7375-18BD-4355-AF53-170B9E6BE854}" type="pres">
      <dgm:prSet presAssocID="{4C17740E-30BC-4AEF-9D7C-5C7C2EAD81AC}" presName="horz1" presStyleCnt="0"/>
      <dgm:spPr/>
    </dgm:pt>
    <dgm:pt modelId="{6F63380C-BAC8-41D1-A84D-58678681E9CF}" type="pres">
      <dgm:prSet presAssocID="{4C17740E-30BC-4AEF-9D7C-5C7C2EAD81AC}" presName="tx1" presStyleLbl="revTx" presStyleIdx="2" presStyleCnt="8" custScaleX="500000"/>
      <dgm:spPr/>
    </dgm:pt>
    <dgm:pt modelId="{5CBBB8C9-9479-45D5-A33E-279898158CDD}" type="pres">
      <dgm:prSet presAssocID="{4C17740E-30BC-4AEF-9D7C-5C7C2EAD81AC}" presName="vert1" presStyleCnt="0"/>
      <dgm:spPr/>
    </dgm:pt>
    <dgm:pt modelId="{0A1176AC-0924-401B-BE63-B756367F07CE}" type="pres">
      <dgm:prSet presAssocID="{ADECA992-4CC3-40DE-B46D-2202163D7AEF}" presName="thickLine" presStyleLbl="alignNode1" presStyleIdx="3" presStyleCnt="5"/>
      <dgm:spPr/>
    </dgm:pt>
    <dgm:pt modelId="{A1356C66-3E41-477A-841C-075DF40C74A0}" type="pres">
      <dgm:prSet presAssocID="{ADECA992-4CC3-40DE-B46D-2202163D7AEF}" presName="horz1" presStyleCnt="0"/>
      <dgm:spPr/>
    </dgm:pt>
    <dgm:pt modelId="{F36C9B3D-EE26-4EF6-A968-115F8DD467DB}" type="pres">
      <dgm:prSet presAssocID="{ADECA992-4CC3-40DE-B46D-2202163D7AEF}" presName="tx1" presStyleLbl="revTx" presStyleIdx="3" presStyleCnt="8" custScaleX="160986"/>
      <dgm:spPr/>
    </dgm:pt>
    <dgm:pt modelId="{00DA934F-D391-44C6-A6EA-E89AF55D7D27}" type="pres">
      <dgm:prSet presAssocID="{ADECA992-4CC3-40DE-B46D-2202163D7AEF}" presName="vert1" presStyleCnt="0"/>
      <dgm:spPr/>
    </dgm:pt>
    <dgm:pt modelId="{DC8A586B-344C-4031-AB53-FCE0F40817DD}" type="pres">
      <dgm:prSet presAssocID="{43218470-0076-4D53-BBA2-61A7E585A652}" presName="vertSpace2a" presStyleCnt="0"/>
      <dgm:spPr/>
    </dgm:pt>
    <dgm:pt modelId="{3148D3F7-90FD-4CE0-848B-D5C8FDBD3760}" type="pres">
      <dgm:prSet presAssocID="{43218470-0076-4D53-BBA2-61A7E585A652}" presName="horz2" presStyleCnt="0"/>
      <dgm:spPr/>
    </dgm:pt>
    <dgm:pt modelId="{C9F3F7C1-1E67-4E1C-AA02-6E1A60CFD6AD}" type="pres">
      <dgm:prSet presAssocID="{43218470-0076-4D53-BBA2-61A7E585A652}" presName="horzSpace2" presStyleCnt="0"/>
      <dgm:spPr/>
    </dgm:pt>
    <dgm:pt modelId="{F9F4882F-E2A6-4D13-8372-F067ABD5C151}" type="pres">
      <dgm:prSet presAssocID="{43218470-0076-4D53-BBA2-61A7E585A652}" presName="tx2" presStyleLbl="revTx" presStyleIdx="4" presStyleCnt="8" custLinFactNeighborX="-108" custLinFactNeighborY="-2443"/>
      <dgm:spPr/>
    </dgm:pt>
    <dgm:pt modelId="{9E6388E3-3B44-47CC-94DA-128C7355EE36}" type="pres">
      <dgm:prSet presAssocID="{43218470-0076-4D53-BBA2-61A7E585A652}" presName="vert2" presStyleCnt="0"/>
      <dgm:spPr/>
    </dgm:pt>
    <dgm:pt modelId="{E40371E7-AFB9-4C79-9C10-3EBA4C5FD37F}" type="pres">
      <dgm:prSet presAssocID="{43218470-0076-4D53-BBA2-61A7E585A652}" presName="thinLine2b" presStyleLbl="callout" presStyleIdx="0" presStyleCnt="3"/>
      <dgm:spPr/>
    </dgm:pt>
    <dgm:pt modelId="{CFB5BC03-50E9-4EE5-A38B-8076A4FB0FEA}" type="pres">
      <dgm:prSet presAssocID="{43218470-0076-4D53-BBA2-61A7E585A652}" presName="vertSpace2b" presStyleCnt="0"/>
      <dgm:spPr/>
    </dgm:pt>
    <dgm:pt modelId="{3092B11D-AB4D-4A8E-BCAB-2B57A48ECEF1}" type="pres">
      <dgm:prSet presAssocID="{5BE33CD2-C335-426E-BD27-57DDFAE8D76C}" presName="horz2" presStyleCnt="0"/>
      <dgm:spPr/>
    </dgm:pt>
    <dgm:pt modelId="{E3C5950C-0180-4C17-B8BD-C20958CECB45}" type="pres">
      <dgm:prSet presAssocID="{5BE33CD2-C335-426E-BD27-57DDFAE8D76C}" presName="horzSpace2" presStyleCnt="0"/>
      <dgm:spPr/>
    </dgm:pt>
    <dgm:pt modelId="{DBC035BD-07FA-475B-BE59-FF528D528B04}" type="pres">
      <dgm:prSet presAssocID="{5BE33CD2-C335-426E-BD27-57DDFAE8D76C}" presName="tx2" presStyleLbl="revTx" presStyleIdx="5" presStyleCnt="8" custLinFactNeighborX="-108" custLinFactNeighborY="479"/>
      <dgm:spPr/>
    </dgm:pt>
    <dgm:pt modelId="{9DB3F9DE-493E-4E21-8AEF-7CD5701C4290}" type="pres">
      <dgm:prSet presAssocID="{5BE33CD2-C335-426E-BD27-57DDFAE8D76C}" presName="vert2" presStyleCnt="0"/>
      <dgm:spPr/>
    </dgm:pt>
    <dgm:pt modelId="{9B226901-1D65-446A-BCE2-F77CDFE6F22E}" type="pres">
      <dgm:prSet presAssocID="{5BE33CD2-C335-426E-BD27-57DDFAE8D76C}" presName="thinLine2b" presStyleLbl="callout" presStyleIdx="1" presStyleCnt="3"/>
      <dgm:spPr/>
    </dgm:pt>
    <dgm:pt modelId="{263EB3DC-D43F-47D3-B753-F51673C9E118}" type="pres">
      <dgm:prSet presAssocID="{5BE33CD2-C335-426E-BD27-57DDFAE8D76C}" presName="vertSpace2b" presStyleCnt="0"/>
      <dgm:spPr/>
    </dgm:pt>
    <dgm:pt modelId="{31AF5A6C-1AA0-4AD0-BB0A-E3360AD40124}" type="pres">
      <dgm:prSet presAssocID="{52AE2944-BADE-4695-AFF9-4CCC62D0BC3D}" presName="horz2" presStyleCnt="0"/>
      <dgm:spPr/>
    </dgm:pt>
    <dgm:pt modelId="{79D73307-FAE9-468C-9946-3460A6308AE8}" type="pres">
      <dgm:prSet presAssocID="{52AE2944-BADE-4695-AFF9-4CCC62D0BC3D}" presName="horzSpace2" presStyleCnt="0"/>
      <dgm:spPr/>
    </dgm:pt>
    <dgm:pt modelId="{8D57EA94-8238-4F25-AFA0-1F55F09D9C60}" type="pres">
      <dgm:prSet presAssocID="{52AE2944-BADE-4695-AFF9-4CCC62D0BC3D}" presName="tx2" presStyleLbl="revTx" presStyleIdx="6" presStyleCnt="8" custLinFactNeighborX="-108" custLinFactNeighborY="3401"/>
      <dgm:spPr/>
    </dgm:pt>
    <dgm:pt modelId="{C414EC67-4085-45E8-A8B6-0EF8114613C2}" type="pres">
      <dgm:prSet presAssocID="{52AE2944-BADE-4695-AFF9-4CCC62D0BC3D}" presName="vert2" presStyleCnt="0"/>
      <dgm:spPr/>
    </dgm:pt>
    <dgm:pt modelId="{A7A3F00A-74EA-4C9F-9221-1536F62099B0}" type="pres">
      <dgm:prSet presAssocID="{52AE2944-BADE-4695-AFF9-4CCC62D0BC3D}" presName="thinLine2b" presStyleLbl="callout" presStyleIdx="2" presStyleCnt="3"/>
      <dgm:spPr/>
    </dgm:pt>
    <dgm:pt modelId="{E2B78210-C1E6-4AC2-BB32-DE12C47E549C}" type="pres">
      <dgm:prSet presAssocID="{52AE2944-BADE-4695-AFF9-4CCC62D0BC3D}" presName="vertSpace2b" presStyleCnt="0"/>
      <dgm:spPr/>
    </dgm:pt>
    <dgm:pt modelId="{0CB843DA-7057-4E6E-BF8A-A66AEEE9BB8E}" type="pres">
      <dgm:prSet presAssocID="{CEDA0E6D-3A71-436D-88A9-E8E1BB7521DB}" presName="thickLine" presStyleLbl="alignNode1" presStyleIdx="4" presStyleCnt="5"/>
      <dgm:spPr/>
    </dgm:pt>
    <dgm:pt modelId="{F6954F11-D421-4751-91F9-1E011F672680}" type="pres">
      <dgm:prSet presAssocID="{CEDA0E6D-3A71-436D-88A9-E8E1BB7521DB}" presName="horz1" presStyleCnt="0"/>
      <dgm:spPr/>
    </dgm:pt>
    <dgm:pt modelId="{F9E391C6-7432-4D51-ACAD-39876A947621}" type="pres">
      <dgm:prSet presAssocID="{CEDA0E6D-3A71-436D-88A9-E8E1BB7521DB}" presName="tx1" presStyleLbl="revTx" presStyleIdx="7" presStyleCnt="8" custScaleX="500000"/>
      <dgm:spPr/>
    </dgm:pt>
    <dgm:pt modelId="{AF2FC6DA-A8CB-424F-AD92-DACAA539FDD4}" type="pres">
      <dgm:prSet presAssocID="{CEDA0E6D-3A71-436D-88A9-E8E1BB7521DB}" presName="vert1" presStyleCnt="0"/>
      <dgm:spPr/>
    </dgm:pt>
  </dgm:ptLst>
  <dgm:cxnLst>
    <dgm:cxn modelId="{F6CC1013-7705-43B1-AAD6-F4052BCC183E}" type="presOf" srcId="{FAF0F1FA-FDA2-4910-A53D-F7960C7EE776}" destId="{532E476A-1608-499B-9B0B-B2BDE93BD965}" srcOrd="0" destOrd="0" presId="urn:microsoft.com/office/officeart/2008/layout/LinedList"/>
    <dgm:cxn modelId="{4D01A01C-405A-42F7-A303-2893008B6829}" srcId="{ADECA992-4CC3-40DE-B46D-2202163D7AEF}" destId="{43218470-0076-4D53-BBA2-61A7E585A652}" srcOrd="0" destOrd="0" parTransId="{DFCF1A50-6827-46F0-960F-1B74135F36EE}" sibTransId="{18100D6A-99FF-47C6-A3EF-957589ECF10E}"/>
    <dgm:cxn modelId="{DE9AD623-9733-42A2-8A46-3EE51C280256}" type="presOf" srcId="{52AE2944-BADE-4695-AFF9-4CCC62D0BC3D}" destId="{8D57EA94-8238-4F25-AFA0-1F55F09D9C60}" srcOrd="0" destOrd="0" presId="urn:microsoft.com/office/officeart/2008/layout/LinedList"/>
    <dgm:cxn modelId="{514FB124-342B-4E12-BD12-24F0FF2FE2DE}" srcId="{060F571C-C982-48A4-A838-F6AD0C883201}" destId="{CEDA0E6D-3A71-436D-88A9-E8E1BB7521DB}" srcOrd="4" destOrd="0" parTransId="{7C92414C-5F89-4B46-B5AC-130BF7FAEA9E}" sibTransId="{D67FBEBE-1B93-4C0E-96AB-47D7A5EDDEDD}"/>
    <dgm:cxn modelId="{2ED8ED32-3AB9-4F13-9E85-5A4ECCEF6FC8}" type="presOf" srcId="{4C17740E-30BC-4AEF-9D7C-5C7C2EAD81AC}" destId="{6F63380C-BAC8-41D1-A84D-58678681E9CF}" srcOrd="0" destOrd="0" presId="urn:microsoft.com/office/officeart/2008/layout/LinedList"/>
    <dgm:cxn modelId="{DEC3F348-29A9-47FE-9874-BA5758A17754}" srcId="{060F571C-C982-48A4-A838-F6AD0C883201}" destId="{E1BC379B-2C65-439D-98DE-2903A1D22980}" srcOrd="1" destOrd="0" parTransId="{488FB8CF-F656-4582-9EF6-1E14FAE70CB5}" sibTransId="{39C16670-3873-4A64-8575-859B607A74F9}"/>
    <dgm:cxn modelId="{41B76473-DA52-4A63-854C-BB96D9544300}" type="presOf" srcId="{43218470-0076-4D53-BBA2-61A7E585A652}" destId="{F9F4882F-E2A6-4D13-8372-F067ABD5C151}" srcOrd="0" destOrd="0" presId="urn:microsoft.com/office/officeart/2008/layout/LinedList"/>
    <dgm:cxn modelId="{717E6358-A6F1-48E5-AB50-994955A51E0B}" type="presOf" srcId="{CEDA0E6D-3A71-436D-88A9-E8E1BB7521DB}" destId="{F9E391C6-7432-4D51-ACAD-39876A947621}" srcOrd="0" destOrd="0" presId="urn:microsoft.com/office/officeart/2008/layout/LinedList"/>
    <dgm:cxn modelId="{B3BAD991-9359-484F-893D-DD3ED5FA6533}" type="presOf" srcId="{060F571C-C982-48A4-A838-F6AD0C883201}" destId="{14009CA4-38BD-4460-A9E1-D56D0E435ED7}" srcOrd="0" destOrd="0" presId="urn:microsoft.com/office/officeart/2008/layout/LinedList"/>
    <dgm:cxn modelId="{A33F3592-4123-432F-9EF8-5E74D57B7BA8}" type="presOf" srcId="{ADECA992-4CC3-40DE-B46D-2202163D7AEF}" destId="{F36C9B3D-EE26-4EF6-A968-115F8DD467DB}" srcOrd="0" destOrd="0" presId="urn:microsoft.com/office/officeart/2008/layout/LinedList"/>
    <dgm:cxn modelId="{B44F21AC-5123-487C-8E4E-C2BDD5BCB290}" type="presOf" srcId="{E1BC379B-2C65-439D-98DE-2903A1D22980}" destId="{2937BDA8-D9BF-4E8E-87C7-045F2C8CDCAF}" srcOrd="0" destOrd="0" presId="urn:microsoft.com/office/officeart/2008/layout/LinedList"/>
    <dgm:cxn modelId="{9BD985AC-BB6D-46D6-92C5-A29E4AFF562C}" srcId="{060F571C-C982-48A4-A838-F6AD0C883201}" destId="{FAF0F1FA-FDA2-4910-A53D-F7960C7EE776}" srcOrd="0" destOrd="0" parTransId="{CA011EE9-A881-4085-9FCD-CC9EE1C59976}" sibTransId="{6998C9FD-38B4-42A5-B585-C2E7F076074D}"/>
    <dgm:cxn modelId="{3E95D2C4-9BDA-434A-AC9B-B452F1570C7F}" srcId="{060F571C-C982-48A4-A838-F6AD0C883201}" destId="{4C17740E-30BC-4AEF-9D7C-5C7C2EAD81AC}" srcOrd="2" destOrd="0" parTransId="{51B548B5-3AFE-4C04-8014-0D0E284E2E7E}" sibTransId="{076D3832-8EA7-4276-AC55-F0E088150429}"/>
    <dgm:cxn modelId="{402509E2-085C-4511-95E6-32EBE147230C}" srcId="{ADECA992-4CC3-40DE-B46D-2202163D7AEF}" destId="{52AE2944-BADE-4695-AFF9-4CCC62D0BC3D}" srcOrd="2" destOrd="0" parTransId="{2C1C35C8-9FEA-479A-8411-F06886213D5B}" sibTransId="{FD7C0C34-F3E7-43AE-B214-D423256E60DB}"/>
    <dgm:cxn modelId="{709C4EE2-9D6B-4A7B-A6EE-27B16C11406B}" srcId="{060F571C-C982-48A4-A838-F6AD0C883201}" destId="{ADECA992-4CC3-40DE-B46D-2202163D7AEF}" srcOrd="3" destOrd="0" parTransId="{1577A224-5690-4CC0-A896-2B55D542AA37}" sibTransId="{98467BF2-ED92-493F-AD2A-10F1396A07A3}"/>
    <dgm:cxn modelId="{8C4999EB-779D-477E-8045-64CCF0083F49}" type="presOf" srcId="{5BE33CD2-C335-426E-BD27-57DDFAE8D76C}" destId="{DBC035BD-07FA-475B-BE59-FF528D528B04}" srcOrd="0" destOrd="0" presId="urn:microsoft.com/office/officeart/2008/layout/LinedList"/>
    <dgm:cxn modelId="{67C411F2-40B0-4647-9A1D-6AB2FE4C774E}" srcId="{ADECA992-4CC3-40DE-B46D-2202163D7AEF}" destId="{5BE33CD2-C335-426E-BD27-57DDFAE8D76C}" srcOrd="1" destOrd="0" parTransId="{E6F741E9-7BCF-4996-ACEC-00981196FFDB}" sibTransId="{0BEAE480-98C7-4512-8858-33BA6E8B638E}"/>
    <dgm:cxn modelId="{C0C933C7-5C0D-41EA-A196-E9F18D54239C}" type="presParOf" srcId="{14009CA4-38BD-4460-A9E1-D56D0E435ED7}" destId="{EE6F8226-8852-4E10-B2F8-B30CDC3D31C8}" srcOrd="0" destOrd="0" presId="urn:microsoft.com/office/officeart/2008/layout/LinedList"/>
    <dgm:cxn modelId="{FF445396-C768-4026-B69A-58B44009E643}" type="presParOf" srcId="{14009CA4-38BD-4460-A9E1-D56D0E435ED7}" destId="{659B40DB-7DAD-41FA-8ECC-03419E471563}" srcOrd="1" destOrd="0" presId="urn:microsoft.com/office/officeart/2008/layout/LinedList"/>
    <dgm:cxn modelId="{A888BF0D-91F4-4EFD-A331-1ECF9076B369}" type="presParOf" srcId="{659B40DB-7DAD-41FA-8ECC-03419E471563}" destId="{532E476A-1608-499B-9B0B-B2BDE93BD965}" srcOrd="0" destOrd="0" presId="urn:microsoft.com/office/officeart/2008/layout/LinedList"/>
    <dgm:cxn modelId="{1DCCA02A-27B6-4C8B-BBD5-B406E9658014}" type="presParOf" srcId="{659B40DB-7DAD-41FA-8ECC-03419E471563}" destId="{D1F7FA90-559B-4FB0-ADF4-786C3ECE7428}" srcOrd="1" destOrd="0" presId="urn:microsoft.com/office/officeart/2008/layout/LinedList"/>
    <dgm:cxn modelId="{253610C4-A2C0-41DC-95E3-CE684F2B1416}" type="presParOf" srcId="{14009CA4-38BD-4460-A9E1-D56D0E435ED7}" destId="{24520B1C-3EC7-4286-828A-435EBEFCF411}" srcOrd="2" destOrd="0" presId="urn:microsoft.com/office/officeart/2008/layout/LinedList"/>
    <dgm:cxn modelId="{C0D049A4-E02A-4800-906D-AEC455997989}" type="presParOf" srcId="{14009CA4-38BD-4460-A9E1-D56D0E435ED7}" destId="{65F75FD9-8CBD-4AED-BFCB-64E34EABCF54}" srcOrd="3" destOrd="0" presId="urn:microsoft.com/office/officeart/2008/layout/LinedList"/>
    <dgm:cxn modelId="{08C87D78-4BCC-4E68-8E2F-F9F26CB3967B}" type="presParOf" srcId="{65F75FD9-8CBD-4AED-BFCB-64E34EABCF54}" destId="{2937BDA8-D9BF-4E8E-87C7-045F2C8CDCAF}" srcOrd="0" destOrd="0" presId="urn:microsoft.com/office/officeart/2008/layout/LinedList"/>
    <dgm:cxn modelId="{5B77D025-95D5-40BC-900B-714CC7B2E305}" type="presParOf" srcId="{65F75FD9-8CBD-4AED-BFCB-64E34EABCF54}" destId="{44F919AD-2D0C-44CF-BA35-3D1B926A0A90}" srcOrd="1" destOrd="0" presId="urn:microsoft.com/office/officeart/2008/layout/LinedList"/>
    <dgm:cxn modelId="{439C8390-A649-4732-9504-FB05C465D68D}" type="presParOf" srcId="{14009CA4-38BD-4460-A9E1-D56D0E435ED7}" destId="{7D204B9E-9FED-4BCC-965F-C417255C9A3B}" srcOrd="4" destOrd="0" presId="urn:microsoft.com/office/officeart/2008/layout/LinedList"/>
    <dgm:cxn modelId="{BAFA4496-02AD-499C-90F9-8CEE5CAADDFF}" type="presParOf" srcId="{14009CA4-38BD-4460-A9E1-D56D0E435ED7}" destId="{C70F7375-18BD-4355-AF53-170B9E6BE854}" srcOrd="5" destOrd="0" presId="urn:microsoft.com/office/officeart/2008/layout/LinedList"/>
    <dgm:cxn modelId="{E8EB822D-92D1-47EB-93A7-7AC01C3F2375}" type="presParOf" srcId="{C70F7375-18BD-4355-AF53-170B9E6BE854}" destId="{6F63380C-BAC8-41D1-A84D-58678681E9CF}" srcOrd="0" destOrd="0" presId="urn:microsoft.com/office/officeart/2008/layout/LinedList"/>
    <dgm:cxn modelId="{8B7C2874-40D8-4021-969A-AD17C601E895}" type="presParOf" srcId="{C70F7375-18BD-4355-AF53-170B9E6BE854}" destId="{5CBBB8C9-9479-45D5-A33E-279898158CDD}" srcOrd="1" destOrd="0" presId="urn:microsoft.com/office/officeart/2008/layout/LinedList"/>
    <dgm:cxn modelId="{CB25D697-F519-400B-97BB-A6B77202395C}" type="presParOf" srcId="{14009CA4-38BD-4460-A9E1-D56D0E435ED7}" destId="{0A1176AC-0924-401B-BE63-B756367F07CE}" srcOrd="6" destOrd="0" presId="urn:microsoft.com/office/officeart/2008/layout/LinedList"/>
    <dgm:cxn modelId="{CFB4A056-51A3-49D3-8288-32520C3C937D}" type="presParOf" srcId="{14009CA4-38BD-4460-A9E1-D56D0E435ED7}" destId="{A1356C66-3E41-477A-841C-075DF40C74A0}" srcOrd="7" destOrd="0" presId="urn:microsoft.com/office/officeart/2008/layout/LinedList"/>
    <dgm:cxn modelId="{73600D8C-2FFA-4FB9-BE86-FE0B3E1AA25E}" type="presParOf" srcId="{A1356C66-3E41-477A-841C-075DF40C74A0}" destId="{F36C9B3D-EE26-4EF6-A968-115F8DD467DB}" srcOrd="0" destOrd="0" presId="urn:microsoft.com/office/officeart/2008/layout/LinedList"/>
    <dgm:cxn modelId="{DF387261-13B5-41F1-865F-95849C9BA25A}" type="presParOf" srcId="{A1356C66-3E41-477A-841C-075DF40C74A0}" destId="{00DA934F-D391-44C6-A6EA-E89AF55D7D27}" srcOrd="1" destOrd="0" presId="urn:microsoft.com/office/officeart/2008/layout/LinedList"/>
    <dgm:cxn modelId="{C4A4A80D-3373-49B2-B3C2-435FF0AEB9DA}" type="presParOf" srcId="{00DA934F-D391-44C6-A6EA-E89AF55D7D27}" destId="{DC8A586B-344C-4031-AB53-FCE0F40817DD}" srcOrd="0" destOrd="0" presId="urn:microsoft.com/office/officeart/2008/layout/LinedList"/>
    <dgm:cxn modelId="{EDC85535-FBAB-4193-934A-8393D41D2589}" type="presParOf" srcId="{00DA934F-D391-44C6-A6EA-E89AF55D7D27}" destId="{3148D3F7-90FD-4CE0-848B-D5C8FDBD3760}" srcOrd="1" destOrd="0" presId="urn:microsoft.com/office/officeart/2008/layout/LinedList"/>
    <dgm:cxn modelId="{727588F4-E07E-4805-85C0-AEE70D0C152F}" type="presParOf" srcId="{3148D3F7-90FD-4CE0-848B-D5C8FDBD3760}" destId="{C9F3F7C1-1E67-4E1C-AA02-6E1A60CFD6AD}" srcOrd="0" destOrd="0" presId="urn:microsoft.com/office/officeart/2008/layout/LinedList"/>
    <dgm:cxn modelId="{BEF68FAE-F6B9-4FE2-9D15-E4D4EABCF048}" type="presParOf" srcId="{3148D3F7-90FD-4CE0-848B-D5C8FDBD3760}" destId="{F9F4882F-E2A6-4D13-8372-F067ABD5C151}" srcOrd="1" destOrd="0" presId="urn:microsoft.com/office/officeart/2008/layout/LinedList"/>
    <dgm:cxn modelId="{EBDFAFDF-185A-4CE9-A16B-851E154BC0B2}" type="presParOf" srcId="{3148D3F7-90FD-4CE0-848B-D5C8FDBD3760}" destId="{9E6388E3-3B44-47CC-94DA-128C7355EE36}" srcOrd="2" destOrd="0" presId="urn:microsoft.com/office/officeart/2008/layout/LinedList"/>
    <dgm:cxn modelId="{B0C3A8DB-9139-43AE-98E1-06A4AEC4B777}" type="presParOf" srcId="{00DA934F-D391-44C6-A6EA-E89AF55D7D27}" destId="{E40371E7-AFB9-4C79-9C10-3EBA4C5FD37F}" srcOrd="2" destOrd="0" presId="urn:microsoft.com/office/officeart/2008/layout/LinedList"/>
    <dgm:cxn modelId="{B82CFB29-BF8E-491E-AD6A-04CE108E33F5}" type="presParOf" srcId="{00DA934F-D391-44C6-A6EA-E89AF55D7D27}" destId="{CFB5BC03-50E9-4EE5-A38B-8076A4FB0FEA}" srcOrd="3" destOrd="0" presId="urn:microsoft.com/office/officeart/2008/layout/LinedList"/>
    <dgm:cxn modelId="{14173484-AAC2-4A46-ABE0-FEA96B91A8C8}" type="presParOf" srcId="{00DA934F-D391-44C6-A6EA-E89AF55D7D27}" destId="{3092B11D-AB4D-4A8E-BCAB-2B57A48ECEF1}" srcOrd="4" destOrd="0" presId="urn:microsoft.com/office/officeart/2008/layout/LinedList"/>
    <dgm:cxn modelId="{6535B326-8A5A-4C38-9BB9-4AEFA97BA62C}" type="presParOf" srcId="{3092B11D-AB4D-4A8E-BCAB-2B57A48ECEF1}" destId="{E3C5950C-0180-4C17-B8BD-C20958CECB45}" srcOrd="0" destOrd="0" presId="urn:microsoft.com/office/officeart/2008/layout/LinedList"/>
    <dgm:cxn modelId="{36B5D1B0-6AF0-4274-B4EA-F49F96B9EC65}" type="presParOf" srcId="{3092B11D-AB4D-4A8E-BCAB-2B57A48ECEF1}" destId="{DBC035BD-07FA-475B-BE59-FF528D528B04}" srcOrd="1" destOrd="0" presId="urn:microsoft.com/office/officeart/2008/layout/LinedList"/>
    <dgm:cxn modelId="{C9B8B2FA-7BEC-45C2-944F-6F282BBEA4F1}" type="presParOf" srcId="{3092B11D-AB4D-4A8E-BCAB-2B57A48ECEF1}" destId="{9DB3F9DE-493E-4E21-8AEF-7CD5701C4290}" srcOrd="2" destOrd="0" presId="urn:microsoft.com/office/officeart/2008/layout/LinedList"/>
    <dgm:cxn modelId="{0059D8D6-F5C3-445B-9156-229292E4F546}" type="presParOf" srcId="{00DA934F-D391-44C6-A6EA-E89AF55D7D27}" destId="{9B226901-1D65-446A-BCE2-F77CDFE6F22E}" srcOrd="5" destOrd="0" presId="urn:microsoft.com/office/officeart/2008/layout/LinedList"/>
    <dgm:cxn modelId="{6B0ADF2E-B282-43D2-9AAE-034D0A8AEA92}" type="presParOf" srcId="{00DA934F-D391-44C6-A6EA-E89AF55D7D27}" destId="{263EB3DC-D43F-47D3-B753-F51673C9E118}" srcOrd="6" destOrd="0" presId="urn:microsoft.com/office/officeart/2008/layout/LinedList"/>
    <dgm:cxn modelId="{41785C40-E020-410D-B843-4B05F4FFEBDF}" type="presParOf" srcId="{00DA934F-D391-44C6-A6EA-E89AF55D7D27}" destId="{31AF5A6C-1AA0-4AD0-BB0A-E3360AD40124}" srcOrd="7" destOrd="0" presId="urn:microsoft.com/office/officeart/2008/layout/LinedList"/>
    <dgm:cxn modelId="{94786D3D-72AC-4296-929D-8DCB08D0DC7B}" type="presParOf" srcId="{31AF5A6C-1AA0-4AD0-BB0A-E3360AD40124}" destId="{79D73307-FAE9-468C-9946-3460A6308AE8}" srcOrd="0" destOrd="0" presId="urn:microsoft.com/office/officeart/2008/layout/LinedList"/>
    <dgm:cxn modelId="{91B9ECF1-C234-4035-B07F-FEF0F688DBEF}" type="presParOf" srcId="{31AF5A6C-1AA0-4AD0-BB0A-E3360AD40124}" destId="{8D57EA94-8238-4F25-AFA0-1F55F09D9C60}" srcOrd="1" destOrd="0" presId="urn:microsoft.com/office/officeart/2008/layout/LinedList"/>
    <dgm:cxn modelId="{BE63E035-9E61-4904-9C59-5EAD3F6A7886}" type="presParOf" srcId="{31AF5A6C-1AA0-4AD0-BB0A-E3360AD40124}" destId="{C414EC67-4085-45E8-A8B6-0EF8114613C2}" srcOrd="2" destOrd="0" presId="urn:microsoft.com/office/officeart/2008/layout/LinedList"/>
    <dgm:cxn modelId="{00455C89-82C2-4F85-A971-6F769C411743}" type="presParOf" srcId="{00DA934F-D391-44C6-A6EA-E89AF55D7D27}" destId="{A7A3F00A-74EA-4C9F-9221-1536F62099B0}" srcOrd="8" destOrd="0" presId="urn:microsoft.com/office/officeart/2008/layout/LinedList"/>
    <dgm:cxn modelId="{D6FF5D80-525F-4B7D-B715-831FAE067957}" type="presParOf" srcId="{00DA934F-D391-44C6-A6EA-E89AF55D7D27}" destId="{E2B78210-C1E6-4AC2-BB32-DE12C47E549C}" srcOrd="9" destOrd="0" presId="urn:microsoft.com/office/officeart/2008/layout/LinedList"/>
    <dgm:cxn modelId="{FEDFDDCD-676C-4AB0-BA65-53CAA5A40207}" type="presParOf" srcId="{14009CA4-38BD-4460-A9E1-D56D0E435ED7}" destId="{0CB843DA-7057-4E6E-BF8A-A66AEEE9BB8E}" srcOrd="8" destOrd="0" presId="urn:microsoft.com/office/officeart/2008/layout/LinedList"/>
    <dgm:cxn modelId="{5D485221-8EA5-4030-95BF-8643C8BE78DD}" type="presParOf" srcId="{14009CA4-38BD-4460-A9E1-D56D0E435ED7}" destId="{F6954F11-D421-4751-91F9-1E011F672680}" srcOrd="9" destOrd="0" presId="urn:microsoft.com/office/officeart/2008/layout/LinedList"/>
    <dgm:cxn modelId="{30681A2B-4F4E-4A81-9988-AE992225F87C}" type="presParOf" srcId="{F6954F11-D421-4751-91F9-1E011F672680}" destId="{F9E391C6-7432-4D51-ACAD-39876A947621}" srcOrd="0" destOrd="0" presId="urn:microsoft.com/office/officeart/2008/layout/LinedList"/>
    <dgm:cxn modelId="{F067063C-FD21-4F38-B49D-0BD4276B4E61}" type="presParOf" srcId="{F6954F11-D421-4751-91F9-1E011F672680}" destId="{AF2FC6DA-A8CB-424F-AD92-DACAA539FD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1FA7F7-DD24-4297-9032-0667D68DAAAE}" type="doc">
      <dgm:prSet loTypeId="urn:microsoft.com/office/officeart/2008/layout/LinedList" loCatId="list" qsTypeId="urn:microsoft.com/office/officeart/2005/8/quickstyle/simple3" qsCatId="simple" csTypeId="urn:microsoft.com/office/officeart/2005/8/colors/accent2_3" csCatId="accent2" phldr="1"/>
      <dgm:spPr/>
      <dgm:t>
        <a:bodyPr/>
        <a:lstStyle/>
        <a:p>
          <a:endParaRPr lang="en-US"/>
        </a:p>
      </dgm:t>
    </dgm:pt>
    <dgm:pt modelId="{19A2C055-8634-486D-9D67-01B450A69509}">
      <dgm:prSet/>
      <dgm:spPr/>
      <dgm:t>
        <a:bodyPr/>
        <a:lstStyle/>
        <a:p>
          <a:r>
            <a:rPr lang="en-US" dirty="0"/>
            <a:t>Do you know your internal audience make-up?</a:t>
          </a:r>
        </a:p>
      </dgm:t>
    </dgm:pt>
    <dgm:pt modelId="{C3552192-B662-4061-8061-2F8B6C930B24}" type="parTrans" cxnId="{0D5B89FB-1C85-4E54-9E0F-8D0D6A4EFA4F}">
      <dgm:prSet/>
      <dgm:spPr/>
      <dgm:t>
        <a:bodyPr/>
        <a:lstStyle/>
        <a:p>
          <a:endParaRPr lang="en-US"/>
        </a:p>
      </dgm:t>
    </dgm:pt>
    <dgm:pt modelId="{FFD8DF73-EC9C-4DFF-9653-E96CE7E3C074}" type="sibTrans" cxnId="{0D5B89FB-1C85-4E54-9E0F-8D0D6A4EFA4F}">
      <dgm:prSet/>
      <dgm:spPr/>
      <dgm:t>
        <a:bodyPr/>
        <a:lstStyle/>
        <a:p>
          <a:endParaRPr lang="en-US"/>
        </a:p>
      </dgm:t>
    </dgm:pt>
    <dgm:pt modelId="{5AD88406-7585-47BD-8E38-E12BB7613C4A}">
      <dgm:prSet/>
      <dgm:spPr/>
      <dgm:t>
        <a:bodyPr/>
        <a:lstStyle/>
        <a:p>
          <a:r>
            <a:rPr lang="en-US" dirty="0"/>
            <a:t>Are you familiar with what makes-up your external audience?</a:t>
          </a:r>
        </a:p>
      </dgm:t>
    </dgm:pt>
    <dgm:pt modelId="{C5EEEC73-BE4E-48C3-8E46-06710E53F685}" type="parTrans" cxnId="{194DB59C-AC37-4B9C-BDC8-1BD23DA2EB57}">
      <dgm:prSet/>
      <dgm:spPr/>
      <dgm:t>
        <a:bodyPr/>
        <a:lstStyle/>
        <a:p>
          <a:endParaRPr lang="en-US"/>
        </a:p>
      </dgm:t>
    </dgm:pt>
    <dgm:pt modelId="{58AE7AF4-C024-4293-8843-F8BAB734DE32}" type="sibTrans" cxnId="{194DB59C-AC37-4B9C-BDC8-1BD23DA2EB57}">
      <dgm:prSet/>
      <dgm:spPr/>
      <dgm:t>
        <a:bodyPr/>
        <a:lstStyle/>
        <a:p>
          <a:endParaRPr lang="en-US"/>
        </a:p>
      </dgm:t>
    </dgm:pt>
    <dgm:pt modelId="{5E3AAC6B-EC68-42DE-AAD8-D4B0F682DA19}">
      <dgm:prSet/>
      <dgm:spPr/>
      <dgm:t>
        <a:bodyPr/>
        <a:lstStyle/>
        <a:p>
          <a:r>
            <a:rPr lang="en-US" dirty="0"/>
            <a:t>What are the audience similarities and differences?</a:t>
          </a:r>
        </a:p>
      </dgm:t>
    </dgm:pt>
    <dgm:pt modelId="{E171C4F9-A22A-4BAC-9267-3950F080AF0F}" type="parTrans" cxnId="{4635CF29-275D-42B2-A404-3F5DD2E1375F}">
      <dgm:prSet/>
      <dgm:spPr/>
      <dgm:t>
        <a:bodyPr/>
        <a:lstStyle/>
        <a:p>
          <a:endParaRPr lang="en-US"/>
        </a:p>
      </dgm:t>
    </dgm:pt>
    <dgm:pt modelId="{BE85A35C-DBEF-4130-9633-DE4685CF223F}" type="sibTrans" cxnId="{4635CF29-275D-42B2-A404-3F5DD2E1375F}">
      <dgm:prSet/>
      <dgm:spPr/>
      <dgm:t>
        <a:bodyPr/>
        <a:lstStyle/>
        <a:p>
          <a:endParaRPr lang="en-US"/>
        </a:p>
      </dgm:t>
    </dgm:pt>
    <dgm:pt modelId="{E19EC7ED-0DA6-4396-88EB-C679B98453B9}">
      <dgm:prSet/>
      <dgm:spPr/>
      <dgm:t>
        <a:bodyPr/>
        <a:lstStyle/>
        <a:p>
          <a:r>
            <a:rPr lang="en-US" dirty="0"/>
            <a:t>What is the one audience burning question?</a:t>
          </a:r>
        </a:p>
      </dgm:t>
    </dgm:pt>
    <dgm:pt modelId="{2E9CB4D1-3B0F-4DA7-95FD-030EE7BCF5C1}" type="parTrans" cxnId="{6CC69349-3142-448B-9217-EFD81A00F857}">
      <dgm:prSet/>
      <dgm:spPr/>
      <dgm:t>
        <a:bodyPr/>
        <a:lstStyle/>
        <a:p>
          <a:endParaRPr lang="en-US"/>
        </a:p>
      </dgm:t>
    </dgm:pt>
    <dgm:pt modelId="{D22038FA-65BB-48D3-A7D2-7420580FE782}" type="sibTrans" cxnId="{6CC69349-3142-448B-9217-EFD81A00F857}">
      <dgm:prSet/>
      <dgm:spPr/>
      <dgm:t>
        <a:bodyPr/>
        <a:lstStyle/>
        <a:p>
          <a:endParaRPr lang="en-US"/>
        </a:p>
      </dgm:t>
    </dgm:pt>
    <dgm:pt modelId="{53A5E091-CE12-4BCC-A6BF-CA9C80923671}">
      <dgm:prSet/>
      <dgm:spPr/>
      <dgm:t>
        <a:bodyPr/>
        <a:lstStyle/>
        <a:p>
          <a:r>
            <a:rPr lang="en-US" dirty="0"/>
            <a:t>How does your school communicate Tuition Exchange information?</a:t>
          </a:r>
        </a:p>
      </dgm:t>
    </dgm:pt>
    <dgm:pt modelId="{22463889-C5E8-4D6A-A38B-62E29F5FC21E}" type="parTrans" cxnId="{67B88B4F-7E3E-4865-82BE-8BEC19E77A5B}">
      <dgm:prSet/>
      <dgm:spPr/>
      <dgm:t>
        <a:bodyPr/>
        <a:lstStyle/>
        <a:p>
          <a:endParaRPr lang="en-US"/>
        </a:p>
      </dgm:t>
    </dgm:pt>
    <dgm:pt modelId="{D5F670E1-947E-4977-88B3-8B0FD45FAFC1}" type="sibTrans" cxnId="{67B88B4F-7E3E-4865-82BE-8BEC19E77A5B}">
      <dgm:prSet/>
      <dgm:spPr/>
      <dgm:t>
        <a:bodyPr/>
        <a:lstStyle/>
        <a:p>
          <a:endParaRPr lang="en-US"/>
        </a:p>
      </dgm:t>
    </dgm:pt>
    <dgm:pt modelId="{15F7B157-E35B-4A9B-A2F5-4013CDFD7FB9}" type="pres">
      <dgm:prSet presAssocID="{D21FA7F7-DD24-4297-9032-0667D68DAAAE}" presName="vert0" presStyleCnt="0">
        <dgm:presLayoutVars>
          <dgm:dir/>
          <dgm:animOne val="branch"/>
          <dgm:animLvl val="lvl"/>
        </dgm:presLayoutVars>
      </dgm:prSet>
      <dgm:spPr/>
    </dgm:pt>
    <dgm:pt modelId="{3DBAFFD8-8336-4325-9CDB-9A929364B3D3}" type="pres">
      <dgm:prSet presAssocID="{19A2C055-8634-486D-9D67-01B450A69509}" presName="thickLine" presStyleLbl="alignNode1" presStyleIdx="0" presStyleCnt="5"/>
      <dgm:spPr/>
    </dgm:pt>
    <dgm:pt modelId="{F47D959A-4A00-45D7-BFFD-C53E39391E07}" type="pres">
      <dgm:prSet presAssocID="{19A2C055-8634-486D-9D67-01B450A69509}" presName="horz1" presStyleCnt="0"/>
      <dgm:spPr/>
    </dgm:pt>
    <dgm:pt modelId="{A2837B20-F9E9-4581-9621-FF7DFBC891B4}" type="pres">
      <dgm:prSet presAssocID="{19A2C055-8634-486D-9D67-01B450A69509}" presName="tx1" presStyleLbl="revTx" presStyleIdx="0" presStyleCnt="5"/>
      <dgm:spPr/>
    </dgm:pt>
    <dgm:pt modelId="{FFCC74C9-6137-48CE-A33E-D9AF7D914C8E}" type="pres">
      <dgm:prSet presAssocID="{19A2C055-8634-486D-9D67-01B450A69509}" presName="vert1" presStyleCnt="0"/>
      <dgm:spPr/>
    </dgm:pt>
    <dgm:pt modelId="{D0DE2C3E-DF93-4DE5-A50D-45F9D46E0578}" type="pres">
      <dgm:prSet presAssocID="{5AD88406-7585-47BD-8E38-E12BB7613C4A}" presName="thickLine" presStyleLbl="alignNode1" presStyleIdx="1" presStyleCnt="5"/>
      <dgm:spPr/>
    </dgm:pt>
    <dgm:pt modelId="{91CEF06D-E499-4C53-A6D7-549B7118D7A3}" type="pres">
      <dgm:prSet presAssocID="{5AD88406-7585-47BD-8E38-E12BB7613C4A}" presName="horz1" presStyleCnt="0"/>
      <dgm:spPr/>
    </dgm:pt>
    <dgm:pt modelId="{A3FC759B-D9B1-4D8B-A5E2-C3C258EF67B8}" type="pres">
      <dgm:prSet presAssocID="{5AD88406-7585-47BD-8E38-E12BB7613C4A}" presName="tx1" presStyleLbl="revTx" presStyleIdx="1" presStyleCnt="5"/>
      <dgm:spPr/>
    </dgm:pt>
    <dgm:pt modelId="{936F04F2-0608-43E2-A542-B5D5F7C074BA}" type="pres">
      <dgm:prSet presAssocID="{5AD88406-7585-47BD-8E38-E12BB7613C4A}" presName="vert1" presStyleCnt="0"/>
      <dgm:spPr/>
    </dgm:pt>
    <dgm:pt modelId="{07E466D8-BB7B-4FB4-83E2-ED0594EFEE23}" type="pres">
      <dgm:prSet presAssocID="{5E3AAC6B-EC68-42DE-AAD8-D4B0F682DA19}" presName="thickLine" presStyleLbl="alignNode1" presStyleIdx="2" presStyleCnt="5"/>
      <dgm:spPr/>
    </dgm:pt>
    <dgm:pt modelId="{74294A20-59BB-47F8-BA02-79B90670F462}" type="pres">
      <dgm:prSet presAssocID="{5E3AAC6B-EC68-42DE-AAD8-D4B0F682DA19}" presName="horz1" presStyleCnt="0"/>
      <dgm:spPr/>
    </dgm:pt>
    <dgm:pt modelId="{450E26CA-6BD0-4E0A-8AE7-C39F1EF2D434}" type="pres">
      <dgm:prSet presAssocID="{5E3AAC6B-EC68-42DE-AAD8-D4B0F682DA19}" presName="tx1" presStyleLbl="revTx" presStyleIdx="2" presStyleCnt="5"/>
      <dgm:spPr/>
    </dgm:pt>
    <dgm:pt modelId="{CB7DA978-9DC2-4581-A877-ACEDE8AFBF3C}" type="pres">
      <dgm:prSet presAssocID="{5E3AAC6B-EC68-42DE-AAD8-D4B0F682DA19}" presName="vert1" presStyleCnt="0"/>
      <dgm:spPr/>
    </dgm:pt>
    <dgm:pt modelId="{6043EBE7-5CBA-41D2-A735-34D264A62F0B}" type="pres">
      <dgm:prSet presAssocID="{E19EC7ED-0DA6-4396-88EB-C679B98453B9}" presName="thickLine" presStyleLbl="alignNode1" presStyleIdx="3" presStyleCnt="5"/>
      <dgm:spPr/>
    </dgm:pt>
    <dgm:pt modelId="{6149E597-DECF-463A-892D-4CCF9D2460C4}" type="pres">
      <dgm:prSet presAssocID="{E19EC7ED-0DA6-4396-88EB-C679B98453B9}" presName="horz1" presStyleCnt="0"/>
      <dgm:spPr/>
    </dgm:pt>
    <dgm:pt modelId="{06B09813-1455-4A07-ACAC-407A2573D40B}" type="pres">
      <dgm:prSet presAssocID="{E19EC7ED-0DA6-4396-88EB-C679B98453B9}" presName="tx1" presStyleLbl="revTx" presStyleIdx="3" presStyleCnt="5"/>
      <dgm:spPr/>
    </dgm:pt>
    <dgm:pt modelId="{AEE34208-4CAA-4228-96B8-31F811619980}" type="pres">
      <dgm:prSet presAssocID="{E19EC7ED-0DA6-4396-88EB-C679B98453B9}" presName="vert1" presStyleCnt="0"/>
      <dgm:spPr/>
    </dgm:pt>
    <dgm:pt modelId="{B6355868-D2FA-4F8F-81D0-9A0B1404CBA5}" type="pres">
      <dgm:prSet presAssocID="{53A5E091-CE12-4BCC-A6BF-CA9C80923671}" presName="thickLine" presStyleLbl="alignNode1" presStyleIdx="4" presStyleCnt="5"/>
      <dgm:spPr/>
    </dgm:pt>
    <dgm:pt modelId="{A5600473-8286-4CFC-83EF-54881B1837D1}" type="pres">
      <dgm:prSet presAssocID="{53A5E091-CE12-4BCC-A6BF-CA9C80923671}" presName="horz1" presStyleCnt="0"/>
      <dgm:spPr/>
    </dgm:pt>
    <dgm:pt modelId="{E5F5EF11-6ECC-454C-B2BE-7BDBB52E4CF4}" type="pres">
      <dgm:prSet presAssocID="{53A5E091-CE12-4BCC-A6BF-CA9C80923671}" presName="tx1" presStyleLbl="revTx" presStyleIdx="4" presStyleCnt="5"/>
      <dgm:spPr/>
    </dgm:pt>
    <dgm:pt modelId="{E0A5AD97-F86F-49B3-92A3-792457CED669}" type="pres">
      <dgm:prSet presAssocID="{53A5E091-CE12-4BCC-A6BF-CA9C80923671}" presName="vert1" presStyleCnt="0"/>
      <dgm:spPr/>
    </dgm:pt>
  </dgm:ptLst>
  <dgm:cxnLst>
    <dgm:cxn modelId="{6B655522-7573-4D53-9EBB-499CF7978D8C}" type="presOf" srcId="{E19EC7ED-0DA6-4396-88EB-C679B98453B9}" destId="{06B09813-1455-4A07-ACAC-407A2573D40B}" srcOrd="0" destOrd="0" presId="urn:microsoft.com/office/officeart/2008/layout/LinedList"/>
    <dgm:cxn modelId="{4635CF29-275D-42B2-A404-3F5DD2E1375F}" srcId="{D21FA7F7-DD24-4297-9032-0667D68DAAAE}" destId="{5E3AAC6B-EC68-42DE-AAD8-D4B0F682DA19}" srcOrd="2" destOrd="0" parTransId="{E171C4F9-A22A-4BAC-9267-3950F080AF0F}" sibTransId="{BE85A35C-DBEF-4130-9633-DE4685CF223F}"/>
    <dgm:cxn modelId="{6CC69349-3142-448B-9217-EFD81A00F857}" srcId="{D21FA7F7-DD24-4297-9032-0667D68DAAAE}" destId="{E19EC7ED-0DA6-4396-88EB-C679B98453B9}" srcOrd="3" destOrd="0" parTransId="{2E9CB4D1-3B0F-4DA7-95FD-030EE7BCF5C1}" sibTransId="{D22038FA-65BB-48D3-A7D2-7420580FE782}"/>
    <dgm:cxn modelId="{67B88B4F-7E3E-4865-82BE-8BEC19E77A5B}" srcId="{D21FA7F7-DD24-4297-9032-0667D68DAAAE}" destId="{53A5E091-CE12-4BCC-A6BF-CA9C80923671}" srcOrd="4" destOrd="0" parTransId="{22463889-C5E8-4D6A-A38B-62E29F5FC21E}" sibTransId="{D5F670E1-947E-4977-88B3-8B0FD45FAFC1}"/>
    <dgm:cxn modelId="{08B03254-7685-4877-9EA5-3215CB3524D5}" type="presOf" srcId="{19A2C055-8634-486D-9D67-01B450A69509}" destId="{A2837B20-F9E9-4581-9621-FF7DFBC891B4}" srcOrd="0" destOrd="0" presId="urn:microsoft.com/office/officeart/2008/layout/LinedList"/>
    <dgm:cxn modelId="{D9112E97-0A2C-433B-B9B7-DFD3FD5D5F58}" type="presOf" srcId="{5E3AAC6B-EC68-42DE-AAD8-D4B0F682DA19}" destId="{450E26CA-6BD0-4E0A-8AE7-C39F1EF2D434}" srcOrd="0" destOrd="0" presId="urn:microsoft.com/office/officeart/2008/layout/LinedList"/>
    <dgm:cxn modelId="{194DB59C-AC37-4B9C-BDC8-1BD23DA2EB57}" srcId="{D21FA7F7-DD24-4297-9032-0667D68DAAAE}" destId="{5AD88406-7585-47BD-8E38-E12BB7613C4A}" srcOrd="1" destOrd="0" parTransId="{C5EEEC73-BE4E-48C3-8E46-06710E53F685}" sibTransId="{58AE7AF4-C024-4293-8843-F8BAB734DE32}"/>
    <dgm:cxn modelId="{F28F18A5-1F73-422D-843B-0ECE63EEE7CB}" type="presOf" srcId="{5AD88406-7585-47BD-8E38-E12BB7613C4A}" destId="{A3FC759B-D9B1-4D8B-A5E2-C3C258EF67B8}" srcOrd="0" destOrd="0" presId="urn:microsoft.com/office/officeart/2008/layout/LinedList"/>
    <dgm:cxn modelId="{4AF708B7-DF01-4B7F-BE6C-29F9FE68789B}" type="presOf" srcId="{53A5E091-CE12-4BCC-A6BF-CA9C80923671}" destId="{E5F5EF11-6ECC-454C-B2BE-7BDBB52E4CF4}" srcOrd="0" destOrd="0" presId="urn:microsoft.com/office/officeart/2008/layout/LinedList"/>
    <dgm:cxn modelId="{A4A49AE0-55D5-4C47-9926-6860D9F8EE38}" type="presOf" srcId="{D21FA7F7-DD24-4297-9032-0667D68DAAAE}" destId="{15F7B157-E35B-4A9B-A2F5-4013CDFD7FB9}" srcOrd="0" destOrd="0" presId="urn:microsoft.com/office/officeart/2008/layout/LinedList"/>
    <dgm:cxn modelId="{0D5B89FB-1C85-4E54-9E0F-8D0D6A4EFA4F}" srcId="{D21FA7F7-DD24-4297-9032-0667D68DAAAE}" destId="{19A2C055-8634-486D-9D67-01B450A69509}" srcOrd="0" destOrd="0" parTransId="{C3552192-B662-4061-8061-2F8B6C930B24}" sibTransId="{FFD8DF73-EC9C-4DFF-9653-E96CE7E3C074}"/>
    <dgm:cxn modelId="{C357EE29-F361-4815-9DE0-43D79DD5A32E}" type="presParOf" srcId="{15F7B157-E35B-4A9B-A2F5-4013CDFD7FB9}" destId="{3DBAFFD8-8336-4325-9CDB-9A929364B3D3}" srcOrd="0" destOrd="0" presId="urn:microsoft.com/office/officeart/2008/layout/LinedList"/>
    <dgm:cxn modelId="{B383BBD1-9097-4D41-A078-FDBD2D306DD7}" type="presParOf" srcId="{15F7B157-E35B-4A9B-A2F5-4013CDFD7FB9}" destId="{F47D959A-4A00-45D7-BFFD-C53E39391E07}" srcOrd="1" destOrd="0" presId="urn:microsoft.com/office/officeart/2008/layout/LinedList"/>
    <dgm:cxn modelId="{D3DDEB5A-ED83-43BD-BB67-E53620942BD1}" type="presParOf" srcId="{F47D959A-4A00-45D7-BFFD-C53E39391E07}" destId="{A2837B20-F9E9-4581-9621-FF7DFBC891B4}" srcOrd="0" destOrd="0" presId="urn:microsoft.com/office/officeart/2008/layout/LinedList"/>
    <dgm:cxn modelId="{EEFA4EEF-2E56-4125-A78D-A056100491D4}" type="presParOf" srcId="{F47D959A-4A00-45D7-BFFD-C53E39391E07}" destId="{FFCC74C9-6137-48CE-A33E-D9AF7D914C8E}" srcOrd="1" destOrd="0" presId="urn:microsoft.com/office/officeart/2008/layout/LinedList"/>
    <dgm:cxn modelId="{107E02E4-8A56-4C46-AEB9-4F2A8E54EB8A}" type="presParOf" srcId="{15F7B157-E35B-4A9B-A2F5-4013CDFD7FB9}" destId="{D0DE2C3E-DF93-4DE5-A50D-45F9D46E0578}" srcOrd="2" destOrd="0" presId="urn:microsoft.com/office/officeart/2008/layout/LinedList"/>
    <dgm:cxn modelId="{3BABD00E-EB43-42B2-B3BF-D260F4F4A6A9}" type="presParOf" srcId="{15F7B157-E35B-4A9B-A2F5-4013CDFD7FB9}" destId="{91CEF06D-E499-4C53-A6D7-549B7118D7A3}" srcOrd="3" destOrd="0" presId="urn:microsoft.com/office/officeart/2008/layout/LinedList"/>
    <dgm:cxn modelId="{E6657924-2878-44A0-8D56-351C2D2BA27A}" type="presParOf" srcId="{91CEF06D-E499-4C53-A6D7-549B7118D7A3}" destId="{A3FC759B-D9B1-4D8B-A5E2-C3C258EF67B8}" srcOrd="0" destOrd="0" presId="urn:microsoft.com/office/officeart/2008/layout/LinedList"/>
    <dgm:cxn modelId="{3E039DAF-D6C0-4D94-A985-E76E83D93FAB}" type="presParOf" srcId="{91CEF06D-E499-4C53-A6D7-549B7118D7A3}" destId="{936F04F2-0608-43E2-A542-B5D5F7C074BA}" srcOrd="1" destOrd="0" presId="urn:microsoft.com/office/officeart/2008/layout/LinedList"/>
    <dgm:cxn modelId="{2C4B8770-FBBD-4CE8-9297-07F896BD18B7}" type="presParOf" srcId="{15F7B157-E35B-4A9B-A2F5-4013CDFD7FB9}" destId="{07E466D8-BB7B-4FB4-83E2-ED0594EFEE23}" srcOrd="4" destOrd="0" presId="urn:microsoft.com/office/officeart/2008/layout/LinedList"/>
    <dgm:cxn modelId="{35DBD78B-5174-4BB4-B78D-305E87D769F5}" type="presParOf" srcId="{15F7B157-E35B-4A9B-A2F5-4013CDFD7FB9}" destId="{74294A20-59BB-47F8-BA02-79B90670F462}" srcOrd="5" destOrd="0" presId="urn:microsoft.com/office/officeart/2008/layout/LinedList"/>
    <dgm:cxn modelId="{7753398D-DA6D-4ABE-9718-F157AC7E3541}" type="presParOf" srcId="{74294A20-59BB-47F8-BA02-79B90670F462}" destId="{450E26CA-6BD0-4E0A-8AE7-C39F1EF2D434}" srcOrd="0" destOrd="0" presId="urn:microsoft.com/office/officeart/2008/layout/LinedList"/>
    <dgm:cxn modelId="{4D5D1BBD-0B91-4CD8-AAFA-9BAB0073BB8C}" type="presParOf" srcId="{74294A20-59BB-47F8-BA02-79B90670F462}" destId="{CB7DA978-9DC2-4581-A877-ACEDE8AFBF3C}" srcOrd="1" destOrd="0" presId="urn:microsoft.com/office/officeart/2008/layout/LinedList"/>
    <dgm:cxn modelId="{95E6F2D9-441E-4563-A92C-C0F4BDC7C0C5}" type="presParOf" srcId="{15F7B157-E35B-4A9B-A2F5-4013CDFD7FB9}" destId="{6043EBE7-5CBA-41D2-A735-34D264A62F0B}" srcOrd="6" destOrd="0" presId="urn:microsoft.com/office/officeart/2008/layout/LinedList"/>
    <dgm:cxn modelId="{8A642E78-B1F7-4464-A1DE-88414DC0AABE}" type="presParOf" srcId="{15F7B157-E35B-4A9B-A2F5-4013CDFD7FB9}" destId="{6149E597-DECF-463A-892D-4CCF9D2460C4}" srcOrd="7" destOrd="0" presId="urn:microsoft.com/office/officeart/2008/layout/LinedList"/>
    <dgm:cxn modelId="{3B98A518-FA54-4EDE-94DD-42B3E599D9D4}" type="presParOf" srcId="{6149E597-DECF-463A-892D-4CCF9D2460C4}" destId="{06B09813-1455-4A07-ACAC-407A2573D40B}" srcOrd="0" destOrd="0" presId="urn:microsoft.com/office/officeart/2008/layout/LinedList"/>
    <dgm:cxn modelId="{4D29291A-14E2-4135-B197-F03B45343016}" type="presParOf" srcId="{6149E597-DECF-463A-892D-4CCF9D2460C4}" destId="{AEE34208-4CAA-4228-96B8-31F811619980}" srcOrd="1" destOrd="0" presId="urn:microsoft.com/office/officeart/2008/layout/LinedList"/>
    <dgm:cxn modelId="{895EB842-27FD-4739-82A8-3CE4E99B3F5F}" type="presParOf" srcId="{15F7B157-E35B-4A9B-A2F5-4013CDFD7FB9}" destId="{B6355868-D2FA-4F8F-81D0-9A0B1404CBA5}" srcOrd="8" destOrd="0" presId="urn:microsoft.com/office/officeart/2008/layout/LinedList"/>
    <dgm:cxn modelId="{699C8785-F8EE-440B-9CDA-55FC5987DE8D}" type="presParOf" srcId="{15F7B157-E35B-4A9B-A2F5-4013CDFD7FB9}" destId="{A5600473-8286-4CFC-83EF-54881B1837D1}" srcOrd="9" destOrd="0" presId="urn:microsoft.com/office/officeart/2008/layout/LinedList"/>
    <dgm:cxn modelId="{ED524836-A173-4977-85C2-84626BFD365C}" type="presParOf" srcId="{A5600473-8286-4CFC-83EF-54881B1837D1}" destId="{E5F5EF11-6ECC-454C-B2BE-7BDBB52E4CF4}" srcOrd="0" destOrd="0" presId="urn:microsoft.com/office/officeart/2008/layout/LinedList"/>
    <dgm:cxn modelId="{07B10C30-816B-4F8D-9191-4F72C07C1BB5}" type="presParOf" srcId="{A5600473-8286-4CFC-83EF-54881B1837D1}" destId="{E0A5AD97-F86F-49B3-92A3-792457CED6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A7B43-362D-474B-A7CE-7A44DBB569B1}"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n-US"/>
        </a:p>
      </dgm:t>
    </dgm:pt>
    <dgm:pt modelId="{D9DFCD7D-57F2-4144-9209-956265C7C0E1}">
      <dgm:prSet/>
      <dgm:spPr/>
      <dgm:t>
        <a:bodyPr/>
        <a:lstStyle/>
        <a:p>
          <a:r>
            <a:rPr lang="en-US" dirty="0"/>
            <a:t>Shortly after May 1 TE Central publishes a list of all schools with remaining available TE scholarships on the front page of the public website</a:t>
          </a:r>
        </a:p>
      </dgm:t>
    </dgm:pt>
    <dgm:pt modelId="{067B585C-6974-4594-89DC-8330EE3DEECC}" type="parTrans" cxnId="{589C1549-A474-4502-85AA-099661B2B93A}">
      <dgm:prSet/>
      <dgm:spPr/>
      <dgm:t>
        <a:bodyPr/>
        <a:lstStyle/>
        <a:p>
          <a:endParaRPr lang="en-US"/>
        </a:p>
      </dgm:t>
    </dgm:pt>
    <dgm:pt modelId="{70918861-18BA-4CBE-9566-D3444B10227C}" type="sibTrans" cxnId="{589C1549-A474-4502-85AA-099661B2B93A}">
      <dgm:prSet/>
      <dgm:spPr/>
      <dgm:t>
        <a:bodyPr/>
        <a:lstStyle/>
        <a:p>
          <a:endParaRPr lang="en-US" dirty="0"/>
        </a:p>
      </dgm:t>
    </dgm:pt>
    <dgm:pt modelId="{A9B6BD79-AE8E-4938-BEE2-F46A2133D92D}">
      <dgm:prSet/>
      <dgm:spPr/>
      <dgm:t>
        <a:bodyPr/>
        <a:lstStyle/>
        <a:p>
          <a:r>
            <a:rPr lang="en-US" dirty="0"/>
            <a:t>TE Central will contact you around April 20 asking for your response regarding available TE slots </a:t>
          </a:r>
        </a:p>
        <a:p>
          <a:r>
            <a:rPr lang="en-US" dirty="0"/>
            <a:t>And if you want to be included on our front page list</a:t>
          </a:r>
        </a:p>
      </dgm:t>
    </dgm:pt>
    <dgm:pt modelId="{AC4B64C7-9D18-4785-AFBF-F02F1BF6D51C}" type="parTrans" cxnId="{E3D64982-212A-419E-A4DC-A615C8812093}">
      <dgm:prSet/>
      <dgm:spPr/>
      <dgm:t>
        <a:bodyPr/>
        <a:lstStyle/>
        <a:p>
          <a:endParaRPr lang="en-US"/>
        </a:p>
      </dgm:t>
    </dgm:pt>
    <dgm:pt modelId="{3BCC6808-9128-4673-BEE2-3CF926568B61}" type="sibTrans" cxnId="{E3D64982-212A-419E-A4DC-A615C8812093}">
      <dgm:prSet/>
      <dgm:spPr/>
      <dgm:t>
        <a:bodyPr/>
        <a:lstStyle/>
        <a:p>
          <a:endParaRPr lang="en-US" dirty="0"/>
        </a:p>
      </dgm:t>
    </dgm:pt>
    <dgm:pt modelId="{2F9DECED-53EC-4F8E-BE8B-AD725C9E1C52}">
      <dgm:prSet/>
      <dgm:spPr/>
      <dgm:t>
        <a:bodyPr/>
        <a:lstStyle/>
        <a:p>
          <a:r>
            <a:rPr lang="en-US" dirty="0"/>
            <a:t>This is similar to the NACAC process.  </a:t>
          </a:r>
        </a:p>
        <a:p>
          <a:r>
            <a:rPr lang="en-US" dirty="0"/>
            <a:t>Visit with your Director of Admission to see if your school should join the list </a:t>
          </a:r>
        </a:p>
      </dgm:t>
    </dgm:pt>
    <dgm:pt modelId="{8AF00351-7711-4184-A2FF-E35935539E55}" type="parTrans" cxnId="{57E3FA64-638B-4EAD-909B-14237872CD87}">
      <dgm:prSet/>
      <dgm:spPr/>
      <dgm:t>
        <a:bodyPr/>
        <a:lstStyle/>
        <a:p>
          <a:endParaRPr lang="en-US"/>
        </a:p>
      </dgm:t>
    </dgm:pt>
    <dgm:pt modelId="{FB8C6809-161E-4DC9-AC88-9BA8110AFD80}" type="sibTrans" cxnId="{57E3FA64-638B-4EAD-909B-14237872CD87}">
      <dgm:prSet/>
      <dgm:spPr/>
      <dgm:t>
        <a:bodyPr/>
        <a:lstStyle/>
        <a:p>
          <a:endParaRPr lang="en-US"/>
        </a:p>
      </dgm:t>
    </dgm:pt>
    <dgm:pt modelId="{D6A8B828-09B9-4909-9951-B92D57AEA061}" type="pres">
      <dgm:prSet presAssocID="{C37A7B43-362D-474B-A7CE-7A44DBB569B1}" presName="outerComposite" presStyleCnt="0">
        <dgm:presLayoutVars>
          <dgm:chMax val="5"/>
          <dgm:dir/>
          <dgm:resizeHandles val="exact"/>
        </dgm:presLayoutVars>
      </dgm:prSet>
      <dgm:spPr/>
    </dgm:pt>
    <dgm:pt modelId="{F7187768-0332-41AD-AE43-D604E8F789DB}" type="pres">
      <dgm:prSet presAssocID="{C37A7B43-362D-474B-A7CE-7A44DBB569B1}" presName="dummyMaxCanvas" presStyleCnt="0">
        <dgm:presLayoutVars/>
      </dgm:prSet>
      <dgm:spPr/>
    </dgm:pt>
    <dgm:pt modelId="{DD333A33-BC5A-46B0-9797-FFCCD6FE2929}" type="pres">
      <dgm:prSet presAssocID="{C37A7B43-362D-474B-A7CE-7A44DBB569B1}" presName="ThreeNodes_1" presStyleLbl="node1" presStyleIdx="0" presStyleCnt="3">
        <dgm:presLayoutVars>
          <dgm:bulletEnabled val="1"/>
        </dgm:presLayoutVars>
      </dgm:prSet>
      <dgm:spPr/>
    </dgm:pt>
    <dgm:pt modelId="{A82F2CFF-9811-4806-88FB-D905864C42FE}" type="pres">
      <dgm:prSet presAssocID="{C37A7B43-362D-474B-A7CE-7A44DBB569B1}" presName="ThreeNodes_2" presStyleLbl="node1" presStyleIdx="1" presStyleCnt="3">
        <dgm:presLayoutVars>
          <dgm:bulletEnabled val="1"/>
        </dgm:presLayoutVars>
      </dgm:prSet>
      <dgm:spPr/>
    </dgm:pt>
    <dgm:pt modelId="{DF17F7BE-A5E7-4829-B1CC-15D57E8898DD}" type="pres">
      <dgm:prSet presAssocID="{C37A7B43-362D-474B-A7CE-7A44DBB569B1}" presName="ThreeNodes_3" presStyleLbl="node1" presStyleIdx="2" presStyleCnt="3">
        <dgm:presLayoutVars>
          <dgm:bulletEnabled val="1"/>
        </dgm:presLayoutVars>
      </dgm:prSet>
      <dgm:spPr/>
    </dgm:pt>
    <dgm:pt modelId="{FD2B0951-AFF4-477F-8A98-53B1FF6A61B7}" type="pres">
      <dgm:prSet presAssocID="{C37A7B43-362D-474B-A7CE-7A44DBB569B1}" presName="ThreeConn_1-2" presStyleLbl="fgAccFollowNode1" presStyleIdx="0" presStyleCnt="2">
        <dgm:presLayoutVars>
          <dgm:bulletEnabled val="1"/>
        </dgm:presLayoutVars>
      </dgm:prSet>
      <dgm:spPr/>
    </dgm:pt>
    <dgm:pt modelId="{6817F607-B518-4113-82DA-EFBB57AFE308}" type="pres">
      <dgm:prSet presAssocID="{C37A7B43-362D-474B-A7CE-7A44DBB569B1}" presName="ThreeConn_2-3" presStyleLbl="fgAccFollowNode1" presStyleIdx="1" presStyleCnt="2">
        <dgm:presLayoutVars>
          <dgm:bulletEnabled val="1"/>
        </dgm:presLayoutVars>
      </dgm:prSet>
      <dgm:spPr/>
    </dgm:pt>
    <dgm:pt modelId="{A5E40697-9F1D-4544-BADD-0CB398A63634}" type="pres">
      <dgm:prSet presAssocID="{C37A7B43-362D-474B-A7CE-7A44DBB569B1}" presName="ThreeNodes_1_text" presStyleLbl="node1" presStyleIdx="2" presStyleCnt="3">
        <dgm:presLayoutVars>
          <dgm:bulletEnabled val="1"/>
        </dgm:presLayoutVars>
      </dgm:prSet>
      <dgm:spPr/>
    </dgm:pt>
    <dgm:pt modelId="{76716898-0750-463A-92A0-4D8A5B10CC00}" type="pres">
      <dgm:prSet presAssocID="{C37A7B43-362D-474B-A7CE-7A44DBB569B1}" presName="ThreeNodes_2_text" presStyleLbl="node1" presStyleIdx="2" presStyleCnt="3">
        <dgm:presLayoutVars>
          <dgm:bulletEnabled val="1"/>
        </dgm:presLayoutVars>
      </dgm:prSet>
      <dgm:spPr/>
    </dgm:pt>
    <dgm:pt modelId="{D485D995-E3EB-4E3C-A6E6-75AFD96712E8}" type="pres">
      <dgm:prSet presAssocID="{C37A7B43-362D-474B-A7CE-7A44DBB569B1}" presName="ThreeNodes_3_text" presStyleLbl="node1" presStyleIdx="2" presStyleCnt="3">
        <dgm:presLayoutVars>
          <dgm:bulletEnabled val="1"/>
        </dgm:presLayoutVars>
      </dgm:prSet>
      <dgm:spPr/>
    </dgm:pt>
  </dgm:ptLst>
  <dgm:cxnLst>
    <dgm:cxn modelId="{6739CA04-EF7B-473E-91AA-E3B6143BCA3C}" type="presOf" srcId="{A9B6BD79-AE8E-4938-BEE2-F46A2133D92D}" destId="{76716898-0750-463A-92A0-4D8A5B10CC00}" srcOrd="1" destOrd="0" presId="urn:microsoft.com/office/officeart/2005/8/layout/vProcess5"/>
    <dgm:cxn modelId="{54E85D32-0101-42BB-AB39-E0A2D71BF7FC}" type="presOf" srcId="{C37A7B43-362D-474B-A7CE-7A44DBB569B1}" destId="{D6A8B828-09B9-4909-9951-B92D57AEA061}" srcOrd="0" destOrd="0" presId="urn:microsoft.com/office/officeart/2005/8/layout/vProcess5"/>
    <dgm:cxn modelId="{AC074932-2251-48AD-8921-D835E1491031}" type="presOf" srcId="{3BCC6808-9128-4673-BEE2-3CF926568B61}" destId="{6817F607-B518-4113-82DA-EFBB57AFE308}" srcOrd="0" destOrd="0" presId="urn:microsoft.com/office/officeart/2005/8/layout/vProcess5"/>
    <dgm:cxn modelId="{189CE737-135B-4B78-AAB2-E7A6A3C868B9}" type="presOf" srcId="{D9DFCD7D-57F2-4144-9209-956265C7C0E1}" destId="{DD333A33-BC5A-46B0-9797-FFCCD6FE2929}" srcOrd="0" destOrd="0" presId="urn:microsoft.com/office/officeart/2005/8/layout/vProcess5"/>
    <dgm:cxn modelId="{57E3FA64-638B-4EAD-909B-14237872CD87}" srcId="{C37A7B43-362D-474B-A7CE-7A44DBB569B1}" destId="{2F9DECED-53EC-4F8E-BE8B-AD725C9E1C52}" srcOrd="2" destOrd="0" parTransId="{8AF00351-7711-4184-A2FF-E35935539E55}" sibTransId="{FB8C6809-161E-4DC9-AC88-9BA8110AFD80}"/>
    <dgm:cxn modelId="{589C1549-A474-4502-85AA-099661B2B93A}" srcId="{C37A7B43-362D-474B-A7CE-7A44DBB569B1}" destId="{D9DFCD7D-57F2-4144-9209-956265C7C0E1}" srcOrd="0" destOrd="0" parTransId="{067B585C-6974-4594-89DC-8330EE3DEECC}" sibTransId="{70918861-18BA-4CBE-9566-D3444B10227C}"/>
    <dgm:cxn modelId="{DEC77576-6495-4FF6-928F-122184F717BE}" type="presOf" srcId="{D9DFCD7D-57F2-4144-9209-956265C7C0E1}" destId="{A5E40697-9F1D-4544-BADD-0CB398A63634}" srcOrd="1" destOrd="0" presId="urn:microsoft.com/office/officeart/2005/8/layout/vProcess5"/>
    <dgm:cxn modelId="{DA89F77F-AD13-4D3A-AC3C-75A36402DDA0}" type="presOf" srcId="{2F9DECED-53EC-4F8E-BE8B-AD725C9E1C52}" destId="{D485D995-E3EB-4E3C-A6E6-75AFD96712E8}" srcOrd="1" destOrd="0" presId="urn:microsoft.com/office/officeart/2005/8/layout/vProcess5"/>
    <dgm:cxn modelId="{E3D64982-212A-419E-A4DC-A615C8812093}" srcId="{C37A7B43-362D-474B-A7CE-7A44DBB569B1}" destId="{A9B6BD79-AE8E-4938-BEE2-F46A2133D92D}" srcOrd="1" destOrd="0" parTransId="{AC4B64C7-9D18-4785-AFBF-F02F1BF6D51C}" sibTransId="{3BCC6808-9128-4673-BEE2-3CF926568B61}"/>
    <dgm:cxn modelId="{94D1AF97-E5A9-4260-8691-C00ACD5B5B08}" type="presOf" srcId="{2F9DECED-53EC-4F8E-BE8B-AD725C9E1C52}" destId="{DF17F7BE-A5E7-4829-B1CC-15D57E8898DD}" srcOrd="0" destOrd="0" presId="urn:microsoft.com/office/officeart/2005/8/layout/vProcess5"/>
    <dgm:cxn modelId="{CC65ABA3-637C-41E2-A55C-7791D2369A74}" type="presOf" srcId="{70918861-18BA-4CBE-9566-D3444B10227C}" destId="{FD2B0951-AFF4-477F-8A98-53B1FF6A61B7}" srcOrd="0" destOrd="0" presId="urn:microsoft.com/office/officeart/2005/8/layout/vProcess5"/>
    <dgm:cxn modelId="{E1B49EFC-4882-47A0-B49C-56BDCA1C30B2}" type="presOf" srcId="{A9B6BD79-AE8E-4938-BEE2-F46A2133D92D}" destId="{A82F2CFF-9811-4806-88FB-D905864C42FE}" srcOrd="0" destOrd="0" presId="urn:microsoft.com/office/officeart/2005/8/layout/vProcess5"/>
    <dgm:cxn modelId="{EB49CA74-5270-4243-9DF9-115A8F29547B}" type="presParOf" srcId="{D6A8B828-09B9-4909-9951-B92D57AEA061}" destId="{F7187768-0332-41AD-AE43-D604E8F789DB}" srcOrd="0" destOrd="0" presId="urn:microsoft.com/office/officeart/2005/8/layout/vProcess5"/>
    <dgm:cxn modelId="{B2F38915-A3CD-43FE-884C-738EA3ADC522}" type="presParOf" srcId="{D6A8B828-09B9-4909-9951-B92D57AEA061}" destId="{DD333A33-BC5A-46B0-9797-FFCCD6FE2929}" srcOrd="1" destOrd="0" presId="urn:microsoft.com/office/officeart/2005/8/layout/vProcess5"/>
    <dgm:cxn modelId="{3C7F7938-782A-4299-992E-539F1E7F5FA9}" type="presParOf" srcId="{D6A8B828-09B9-4909-9951-B92D57AEA061}" destId="{A82F2CFF-9811-4806-88FB-D905864C42FE}" srcOrd="2" destOrd="0" presId="urn:microsoft.com/office/officeart/2005/8/layout/vProcess5"/>
    <dgm:cxn modelId="{9F4C6793-22A5-4D1C-9C89-7672640A6FC4}" type="presParOf" srcId="{D6A8B828-09B9-4909-9951-B92D57AEA061}" destId="{DF17F7BE-A5E7-4829-B1CC-15D57E8898DD}" srcOrd="3" destOrd="0" presId="urn:microsoft.com/office/officeart/2005/8/layout/vProcess5"/>
    <dgm:cxn modelId="{5621D9F9-D131-41C8-9971-7F38A9261B45}" type="presParOf" srcId="{D6A8B828-09B9-4909-9951-B92D57AEA061}" destId="{FD2B0951-AFF4-477F-8A98-53B1FF6A61B7}" srcOrd="4" destOrd="0" presId="urn:microsoft.com/office/officeart/2005/8/layout/vProcess5"/>
    <dgm:cxn modelId="{99743CBE-AB3C-4AB8-AFA4-F6DB570BC418}" type="presParOf" srcId="{D6A8B828-09B9-4909-9951-B92D57AEA061}" destId="{6817F607-B518-4113-82DA-EFBB57AFE308}" srcOrd="5" destOrd="0" presId="urn:microsoft.com/office/officeart/2005/8/layout/vProcess5"/>
    <dgm:cxn modelId="{AB930C9A-B66E-4D9C-9CF8-7E0B3DA5E9CE}" type="presParOf" srcId="{D6A8B828-09B9-4909-9951-B92D57AEA061}" destId="{A5E40697-9F1D-4544-BADD-0CB398A63634}" srcOrd="6" destOrd="0" presId="urn:microsoft.com/office/officeart/2005/8/layout/vProcess5"/>
    <dgm:cxn modelId="{E508BE50-D76D-4767-AF21-011849A41C9B}" type="presParOf" srcId="{D6A8B828-09B9-4909-9951-B92D57AEA061}" destId="{76716898-0750-463A-92A0-4D8A5B10CC00}" srcOrd="7" destOrd="0" presId="urn:microsoft.com/office/officeart/2005/8/layout/vProcess5"/>
    <dgm:cxn modelId="{E92B4F19-79A7-48E5-B69E-94466969BF85}" type="presParOf" srcId="{D6A8B828-09B9-4909-9951-B92D57AEA061}" destId="{D485D995-E3EB-4E3C-A6E6-75AFD96712E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596CCA-F4A4-48D7-840C-A82916FBC751}" type="doc">
      <dgm:prSet loTypeId="urn:microsoft.com/office/officeart/2008/layout/LinedList" loCatId="list" qsTypeId="urn:microsoft.com/office/officeart/2005/8/quickstyle/simple2" qsCatId="simple" csTypeId="urn:microsoft.com/office/officeart/2005/8/colors/accent2_4" csCatId="accent2" phldr="1"/>
      <dgm:spPr/>
      <dgm:t>
        <a:bodyPr/>
        <a:lstStyle/>
        <a:p>
          <a:endParaRPr lang="en-US"/>
        </a:p>
      </dgm:t>
    </dgm:pt>
    <dgm:pt modelId="{B65F4B4D-8295-441F-8B7E-2A4BF3A2C6CA}">
      <dgm:prSet custT="1"/>
      <dgm:spPr/>
      <dgm:t>
        <a:bodyPr/>
        <a:lstStyle/>
        <a:p>
          <a:r>
            <a:rPr lang="en-US" sz="1800" dirty="0"/>
            <a:t>Suggested Tuition Exchange Annual Calendar </a:t>
          </a:r>
        </a:p>
      </dgm:t>
    </dgm:pt>
    <dgm:pt modelId="{B58F619C-0F70-4A19-8238-847E29A73AA9}" type="parTrans" cxnId="{FB85D40B-A4D9-46B6-A0E5-B137701A065C}">
      <dgm:prSet/>
      <dgm:spPr/>
      <dgm:t>
        <a:bodyPr/>
        <a:lstStyle/>
        <a:p>
          <a:endParaRPr lang="en-US"/>
        </a:p>
      </dgm:t>
    </dgm:pt>
    <dgm:pt modelId="{8BD21F19-A588-4224-BA7E-0D0F701210BB}" type="sibTrans" cxnId="{FB85D40B-A4D9-46B6-A0E5-B137701A065C}">
      <dgm:prSet/>
      <dgm:spPr/>
      <dgm:t>
        <a:bodyPr/>
        <a:lstStyle/>
        <a:p>
          <a:endParaRPr lang="en-US"/>
        </a:p>
      </dgm:t>
    </dgm:pt>
    <dgm:pt modelId="{7AC18347-4F79-4A70-9EB7-E27BC61ABD56}">
      <dgm:prSet custT="1"/>
      <dgm:spPr/>
      <dgm:t>
        <a:bodyPr/>
        <a:lstStyle/>
        <a:p>
          <a:r>
            <a:rPr lang="en-US" sz="1400" dirty="0"/>
            <a:t>Ja</a:t>
          </a:r>
          <a:r>
            <a:rPr lang="en-US" sz="1200" dirty="0"/>
            <a:t>nuary - Confirm Enrollment Report is accurate – update expiration dates for student who did not return second semester Confirm all continuing students are recertified.  Update and/or add any new 2nd semester TE students  </a:t>
          </a:r>
        </a:p>
      </dgm:t>
    </dgm:pt>
    <dgm:pt modelId="{84338A68-B5CC-43C3-94DA-5C7873105D05}" type="parTrans" cxnId="{09FC2FE7-02CA-46BD-A1C7-D33D26C9B721}">
      <dgm:prSet/>
      <dgm:spPr/>
      <dgm:t>
        <a:bodyPr/>
        <a:lstStyle/>
        <a:p>
          <a:endParaRPr lang="en-US"/>
        </a:p>
      </dgm:t>
    </dgm:pt>
    <dgm:pt modelId="{F36C619A-CAFD-4DCB-9083-271F5C8BD27D}" type="sibTrans" cxnId="{09FC2FE7-02CA-46BD-A1C7-D33D26C9B721}">
      <dgm:prSet/>
      <dgm:spPr/>
      <dgm:t>
        <a:bodyPr/>
        <a:lstStyle/>
        <a:p>
          <a:endParaRPr lang="en-US"/>
        </a:p>
      </dgm:t>
    </dgm:pt>
    <dgm:pt modelId="{EC3002EE-8DDA-400B-856F-0CF5505CE485}">
      <dgm:prSet custT="1"/>
      <dgm:spPr/>
      <dgm:t>
        <a:bodyPr/>
        <a:lstStyle/>
        <a:p>
          <a:r>
            <a:rPr lang="en-US" sz="1400" dirty="0"/>
            <a:t>February – Continue reviewing new student applications.  Share all new student application details with Enrollment Management </a:t>
          </a:r>
        </a:p>
      </dgm:t>
    </dgm:pt>
    <dgm:pt modelId="{7581E26D-80C2-4770-8F8E-9C9D63F3B79A}" type="parTrans" cxnId="{00E42383-9E63-40D4-9713-22DD3B4D42CA}">
      <dgm:prSet/>
      <dgm:spPr/>
      <dgm:t>
        <a:bodyPr/>
        <a:lstStyle/>
        <a:p>
          <a:endParaRPr lang="en-US"/>
        </a:p>
      </dgm:t>
    </dgm:pt>
    <dgm:pt modelId="{685422C1-A64D-4DB3-B32C-C74CA75FA990}" type="sibTrans" cxnId="{00E42383-9E63-40D4-9713-22DD3B4D42CA}">
      <dgm:prSet/>
      <dgm:spPr/>
      <dgm:t>
        <a:bodyPr/>
        <a:lstStyle/>
        <a:p>
          <a:endParaRPr lang="en-US"/>
        </a:p>
      </dgm:t>
    </dgm:pt>
    <dgm:pt modelId="{967D5908-E748-4AD0-894C-13471C1B8F26}">
      <dgm:prSet custT="1"/>
      <dgm:spPr/>
      <dgm:t>
        <a:bodyPr/>
        <a:lstStyle/>
        <a:p>
          <a:r>
            <a:rPr lang="en-US" sz="1200" dirty="0"/>
            <a:t>March – Continue the new student application review.  Share approved IMPORT student details with Financial Aid.  Confirm academic year costs.  Consider using the EZ application.  Confirm with your Financial Aid Office they reviewed and returned the TE Audit</a:t>
          </a:r>
        </a:p>
      </dgm:t>
    </dgm:pt>
    <dgm:pt modelId="{24F0C1E6-59F1-4B2C-99AF-1C5AEBC0CC2F}" type="parTrans" cxnId="{51B71F5D-B08A-4678-9AE6-DCEDAEFB4E97}">
      <dgm:prSet/>
      <dgm:spPr/>
      <dgm:t>
        <a:bodyPr/>
        <a:lstStyle/>
        <a:p>
          <a:endParaRPr lang="en-US"/>
        </a:p>
      </dgm:t>
    </dgm:pt>
    <dgm:pt modelId="{A0FE72EF-0B7D-494E-BE18-462A74E7969D}" type="sibTrans" cxnId="{51B71F5D-B08A-4678-9AE6-DCEDAEFB4E97}">
      <dgm:prSet/>
      <dgm:spPr/>
      <dgm:t>
        <a:bodyPr/>
        <a:lstStyle/>
        <a:p>
          <a:endParaRPr lang="en-US"/>
        </a:p>
      </dgm:t>
    </dgm:pt>
    <dgm:pt modelId="{B21F899C-3E25-49D7-AB04-6DF1096E9E20}">
      <dgm:prSet custT="1"/>
      <dgm:spPr/>
      <dgm:t>
        <a:bodyPr/>
        <a:lstStyle/>
        <a:p>
          <a:r>
            <a:rPr lang="en-US" sz="1400" dirty="0"/>
            <a:t>April - Finalize Import decisions and start communicating with your Export families confirming their enrollment decisions </a:t>
          </a:r>
        </a:p>
      </dgm:t>
    </dgm:pt>
    <dgm:pt modelId="{3C4AB2F6-1E0D-4A66-AE26-758AAA523177}" type="parTrans" cxnId="{51638E26-8431-496D-9BE1-F9FACA8DD08F}">
      <dgm:prSet/>
      <dgm:spPr/>
      <dgm:t>
        <a:bodyPr/>
        <a:lstStyle/>
        <a:p>
          <a:endParaRPr lang="en-US"/>
        </a:p>
      </dgm:t>
    </dgm:pt>
    <dgm:pt modelId="{E12A6102-74C9-4932-B3C9-6BFD9A4B8495}" type="sibTrans" cxnId="{51638E26-8431-496D-9BE1-F9FACA8DD08F}">
      <dgm:prSet/>
      <dgm:spPr/>
      <dgm:t>
        <a:bodyPr/>
        <a:lstStyle/>
        <a:p>
          <a:endParaRPr lang="en-US"/>
        </a:p>
      </dgm:t>
    </dgm:pt>
    <dgm:pt modelId="{D8E2D826-CAC0-45CD-B0C1-B6ED333F9882}">
      <dgm:prSet/>
      <dgm:spPr/>
      <dgm:t>
        <a:bodyPr/>
        <a:lstStyle/>
        <a:p>
          <a:r>
            <a:rPr lang="en-US" dirty="0"/>
            <a:t>May – Final review of the current year’s Annual Report.  All E/I 3 schools confirm you checked yes to three new students.  Confirm your school has paid all participation fees.  Review, print, save and submit  your Annual Report and Balance sheet.  Keep these documents in your TE folder.   </a:t>
          </a:r>
        </a:p>
      </dgm:t>
    </dgm:pt>
    <dgm:pt modelId="{D6DB7158-5402-45BB-B865-2412B1530BBA}" type="parTrans" cxnId="{5B48BA81-43A5-4DDA-9FCA-8A537C9144F9}">
      <dgm:prSet/>
      <dgm:spPr/>
      <dgm:t>
        <a:bodyPr/>
        <a:lstStyle/>
        <a:p>
          <a:endParaRPr lang="en-US"/>
        </a:p>
      </dgm:t>
    </dgm:pt>
    <dgm:pt modelId="{68DA411F-BB98-47A1-81CE-CD8449958CD8}" type="sibTrans" cxnId="{5B48BA81-43A5-4DDA-9FCA-8A537C9144F9}">
      <dgm:prSet/>
      <dgm:spPr/>
      <dgm:t>
        <a:bodyPr/>
        <a:lstStyle/>
        <a:p>
          <a:endParaRPr lang="en-US"/>
        </a:p>
      </dgm:t>
    </dgm:pt>
    <dgm:pt modelId="{7324FE6C-E7AC-4433-873C-9CC5CEA553C5}">
      <dgm:prSet custT="1"/>
      <dgm:spPr/>
      <dgm:t>
        <a:bodyPr/>
        <a:lstStyle/>
        <a:p>
          <a:r>
            <a:rPr lang="en-US" sz="1400" dirty="0"/>
            <a:t>TE Central publishes annually the available seat lists shortly after May 1.  </a:t>
          </a:r>
        </a:p>
      </dgm:t>
    </dgm:pt>
    <dgm:pt modelId="{D995AACC-1569-4CE6-A807-5BB1D3CF17E6}" type="parTrans" cxnId="{886273C4-449E-4452-A635-7872799F85F8}">
      <dgm:prSet/>
      <dgm:spPr/>
      <dgm:t>
        <a:bodyPr/>
        <a:lstStyle/>
        <a:p>
          <a:endParaRPr lang="en-US"/>
        </a:p>
      </dgm:t>
    </dgm:pt>
    <dgm:pt modelId="{BBF9D33C-1BA0-4133-9963-242EFE7D25A3}" type="sibTrans" cxnId="{886273C4-449E-4452-A635-7872799F85F8}">
      <dgm:prSet/>
      <dgm:spPr/>
      <dgm:t>
        <a:bodyPr/>
        <a:lstStyle/>
        <a:p>
          <a:endParaRPr lang="en-US"/>
        </a:p>
      </dgm:t>
    </dgm:pt>
    <dgm:pt modelId="{925624C2-B528-4DA1-80AE-715DEC6B481B}">
      <dgm:prSet custT="1"/>
      <dgm:spPr/>
      <dgm:t>
        <a:bodyPr/>
        <a:lstStyle/>
        <a:p>
          <a:r>
            <a:rPr lang="en-US" sz="1400" dirty="0"/>
            <a:t>June – Finalize Imports and continue to ask for final decisions from your Export families.   TE Central emails Annual Dues invoice</a:t>
          </a:r>
        </a:p>
      </dgm:t>
    </dgm:pt>
    <dgm:pt modelId="{79200BD9-D388-4DC4-A8B8-435C4B6E61B1}" type="parTrans" cxnId="{D32E83BF-6130-45D0-87A8-AA20F1594006}">
      <dgm:prSet/>
      <dgm:spPr/>
      <dgm:t>
        <a:bodyPr/>
        <a:lstStyle/>
        <a:p>
          <a:endParaRPr lang="en-US"/>
        </a:p>
      </dgm:t>
    </dgm:pt>
    <dgm:pt modelId="{2CD5BDFE-9701-4DCB-97F5-57134F229E89}" type="sibTrans" cxnId="{D32E83BF-6130-45D0-87A8-AA20F1594006}">
      <dgm:prSet/>
      <dgm:spPr/>
      <dgm:t>
        <a:bodyPr/>
        <a:lstStyle/>
        <a:p>
          <a:endParaRPr lang="en-US"/>
        </a:p>
      </dgm:t>
    </dgm:pt>
    <dgm:pt modelId="{673D50F6-E8A3-4F7C-9326-8F4E0FF14EFF}" type="pres">
      <dgm:prSet presAssocID="{51596CCA-F4A4-48D7-840C-A82916FBC751}" presName="vert0" presStyleCnt="0">
        <dgm:presLayoutVars>
          <dgm:dir/>
          <dgm:animOne val="branch"/>
          <dgm:animLvl val="lvl"/>
        </dgm:presLayoutVars>
      </dgm:prSet>
      <dgm:spPr/>
    </dgm:pt>
    <dgm:pt modelId="{0410AECF-C833-4354-AA75-A6382AA31657}" type="pres">
      <dgm:prSet presAssocID="{B65F4B4D-8295-441F-8B7E-2A4BF3A2C6CA}" presName="thickLine" presStyleLbl="alignNode1" presStyleIdx="0" presStyleCnt="8"/>
      <dgm:spPr/>
    </dgm:pt>
    <dgm:pt modelId="{B3D5FC30-514C-41AB-9E07-35232C8605CF}" type="pres">
      <dgm:prSet presAssocID="{B65F4B4D-8295-441F-8B7E-2A4BF3A2C6CA}" presName="horz1" presStyleCnt="0"/>
      <dgm:spPr/>
    </dgm:pt>
    <dgm:pt modelId="{13723DCF-ABAC-4DCB-BCED-529B336EA50A}" type="pres">
      <dgm:prSet presAssocID="{B65F4B4D-8295-441F-8B7E-2A4BF3A2C6CA}" presName="tx1" presStyleLbl="revTx" presStyleIdx="0" presStyleCnt="8"/>
      <dgm:spPr/>
    </dgm:pt>
    <dgm:pt modelId="{E610EE10-1E92-4D5B-9B53-3C781A007444}" type="pres">
      <dgm:prSet presAssocID="{B65F4B4D-8295-441F-8B7E-2A4BF3A2C6CA}" presName="vert1" presStyleCnt="0"/>
      <dgm:spPr/>
    </dgm:pt>
    <dgm:pt modelId="{D6AB1B61-9AC2-46C3-A4D6-5A1239CFF6BE}" type="pres">
      <dgm:prSet presAssocID="{7AC18347-4F79-4A70-9EB7-E27BC61ABD56}" presName="thickLine" presStyleLbl="alignNode1" presStyleIdx="1" presStyleCnt="8"/>
      <dgm:spPr/>
    </dgm:pt>
    <dgm:pt modelId="{F41A036A-25B2-4B79-B415-E6495FA8FEB7}" type="pres">
      <dgm:prSet presAssocID="{7AC18347-4F79-4A70-9EB7-E27BC61ABD56}" presName="horz1" presStyleCnt="0"/>
      <dgm:spPr/>
    </dgm:pt>
    <dgm:pt modelId="{58B137C2-2FAB-4E88-AA84-1965EE7C81EE}" type="pres">
      <dgm:prSet presAssocID="{7AC18347-4F79-4A70-9EB7-E27BC61ABD56}" presName="tx1" presStyleLbl="revTx" presStyleIdx="1" presStyleCnt="8"/>
      <dgm:spPr/>
    </dgm:pt>
    <dgm:pt modelId="{DD1D8554-9EDA-4168-AD35-DD4A1A0BD4C6}" type="pres">
      <dgm:prSet presAssocID="{7AC18347-4F79-4A70-9EB7-E27BC61ABD56}" presName="vert1" presStyleCnt="0"/>
      <dgm:spPr/>
    </dgm:pt>
    <dgm:pt modelId="{D635ECD0-BAC1-472D-87CD-6F2413BE69E6}" type="pres">
      <dgm:prSet presAssocID="{EC3002EE-8DDA-400B-856F-0CF5505CE485}" presName="thickLine" presStyleLbl="alignNode1" presStyleIdx="2" presStyleCnt="8"/>
      <dgm:spPr/>
    </dgm:pt>
    <dgm:pt modelId="{65E6F789-55E7-4E5B-92A5-116870E9E6BB}" type="pres">
      <dgm:prSet presAssocID="{EC3002EE-8DDA-400B-856F-0CF5505CE485}" presName="horz1" presStyleCnt="0"/>
      <dgm:spPr/>
    </dgm:pt>
    <dgm:pt modelId="{999715B3-0D1E-4D26-BE5C-BE94DC1C1777}" type="pres">
      <dgm:prSet presAssocID="{EC3002EE-8DDA-400B-856F-0CF5505CE485}" presName="tx1" presStyleLbl="revTx" presStyleIdx="2" presStyleCnt="8"/>
      <dgm:spPr/>
    </dgm:pt>
    <dgm:pt modelId="{E32CBF1D-D747-4C5D-9711-667E3C817A5C}" type="pres">
      <dgm:prSet presAssocID="{EC3002EE-8DDA-400B-856F-0CF5505CE485}" presName="vert1" presStyleCnt="0"/>
      <dgm:spPr/>
    </dgm:pt>
    <dgm:pt modelId="{826AFC48-BA4D-4534-A13E-82E921C206D2}" type="pres">
      <dgm:prSet presAssocID="{967D5908-E748-4AD0-894C-13471C1B8F26}" presName="thickLine" presStyleLbl="alignNode1" presStyleIdx="3" presStyleCnt="8"/>
      <dgm:spPr/>
    </dgm:pt>
    <dgm:pt modelId="{B455C679-A145-4BC1-8793-88C757761C46}" type="pres">
      <dgm:prSet presAssocID="{967D5908-E748-4AD0-894C-13471C1B8F26}" presName="horz1" presStyleCnt="0"/>
      <dgm:spPr/>
    </dgm:pt>
    <dgm:pt modelId="{BD895A62-31EC-4BD1-944B-CFA6B7F57034}" type="pres">
      <dgm:prSet presAssocID="{967D5908-E748-4AD0-894C-13471C1B8F26}" presName="tx1" presStyleLbl="revTx" presStyleIdx="3" presStyleCnt="8"/>
      <dgm:spPr/>
    </dgm:pt>
    <dgm:pt modelId="{39009B37-0589-4C6E-83F3-0BFF219B70FA}" type="pres">
      <dgm:prSet presAssocID="{967D5908-E748-4AD0-894C-13471C1B8F26}" presName="vert1" presStyleCnt="0"/>
      <dgm:spPr/>
    </dgm:pt>
    <dgm:pt modelId="{AF218BC6-2E4F-4DE2-BB1E-2AC50E96D388}" type="pres">
      <dgm:prSet presAssocID="{B21F899C-3E25-49D7-AB04-6DF1096E9E20}" presName="thickLine" presStyleLbl="alignNode1" presStyleIdx="4" presStyleCnt="8"/>
      <dgm:spPr/>
    </dgm:pt>
    <dgm:pt modelId="{03B51799-8B98-4F6D-93DE-75FD4FE12B24}" type="pres">
      <dgm:prSet presAssocID="{B21F899C-3E25-49D7-AB04-6DF1096E9E20}" presName="horz1" presStyleCnt="0"/>
      <dgm:spPr/>
    </dgm:pt>
    <dgm:pt modelId="{CBA002A6-6010-48D9-A06B-DDF5369F44B5}" type="pres">
      <dgm:prSet presAssocID="{B21F899C-3E25-49D7-AB04-6DF1096E9E20}" presName="tx1" presStyleLbl="revTx" presStyleIdx="4" presStyleCnt="8"/>
      <dgm:spPr/>
    </dgm:pt>
    <dgm:pt modelId="{1976C8D2-9ECE-4CF1-8416-73B57AF90262}" type="pres">
      <dgm:prSet presAssocID="{B21F899C-3E25-49D7-AB04-6DF1096E9E20}" presName="vert1" presStyleCnt="0"/>
      <dgm:spPr/>
    </dgm:pt>
    <dgm:pt modelId="{D0442C7F-6252-4DD9-9708-92194ECCA594}" type="pres">
      <dgm:prSet presAssocID="{D8E2D826-CAC0-45CD-B0C1-B6ED333F9882}" presName="thickLine" presStyleLbl="alignNode1" presStyleIdx="5" presStyleCnt="8"/>
      <dgm:spPr/>
    </dgm:pt>
    <dgm:pt modelId="{9B428B61-8187-4A92-95CE-6255C73BBFB1}" type="pres">
      <dgm:prSet presAssocID="{D8E2D826-CAC0-45CD-B0C1-B6ED333F9882}" presName="horz1" presStyleCnt="0"/>
      <dgm:spPr/>
    </dgm:pt>
    <dgm:pt modelId="{D39A13C9-F402-4EB1-8AE8-BF4286767F75}" type="pres">
      <dgm:prSet presAssocID="{D8E2D826-CAC0-45CD-B0C1-B6ED333F9882}" presName="tx1" presStyleLbl="revTx" presStyleIdx="5" presStyleCnt="8"/>
      <dgm:spPr/>
    </dgm:pt>
    <dgm:pt modelId="{269FBF9E-DACD-477F-8B08-2BC7531729E9}" type="pres">
      <dgm:prSet presAssocID="{D8E2D826-CAC0-45CD-B0C1-B6ED333F9882}" presName="vert1" presStyleCnt="0"/>
      <dgm:spPr/>
    </dgm:pt>
    <dgm:pt modelId="{01201922-88E7-4F18-B99A-49259654B29D}" type="pres">
      <dgm:prSet presAssocID="{7324FE6C-E7AC-4433-873C-9CC5CEA553C5}" presName="thickLine" presStyleLbl="alignNode1" presStyleIdx="6" presStyleCnt="8"/>
      <dgm:spPr/>
    </dgm:pt>
    <dgm:pt modelId="{A3651D13-C952-4F16-A86A-7B626514F52D}" type="pres">
      <dgm:prSet presAssocID="{7324FE6C-E7AC-4433-873C-9CC5CEA553C5}" presName="horz1" presStyleCnt="0"/>
      <dgm:spPr/>
    </dgm:pt>
    <dgm:pt modelId="{F111BC54-C7BB-48C9-8973-6EA3767CC7C3}" type="pres">
      <dgm:prSet presAssocID="{7324FE6C-E7AC-4433-873C-9CC5CEA553C5}" presName="tx1" presStyleLbl="revTx" presStyleIdx="6" presStyleCnt="8"/>
      <dgm:spPr/>
    </dgm:pt>
    <dgm:pt modelId="{DB3516F4-B36F-414D-B0E9-5251EBC2D139}" type="pres">
      <dgm:prSet presAssocID="{7324FE6C-E7AC-4433-873C-9CC5CEA553C5}" presName="vert1" presStyleCnt="0"/>
      <dgm:spPr/>
    </dgm:pt>
    <dgm:pt modelId="{260AA9A4-AA6F-4CAC-8213-6A7BF0A3430B}" type="pres">
      <dgm:prSet presAssocID="{925624C2-B528-4DA1-80AE-715DEC6B481B}" presName="thickLine" presStyleLbl="alignNode1" presStyleIdx="7" presStyleCnt="8"/>
      <dgm:spPr/>
    </dgm:pt>
    <dgm:pt modelId="{925974C5-F32A-46E4-B1A0-EFA7A2A8DA15}" type="pres">
      <dgm:prSet presAssocID="{925624C2-B528-4DA1-80AE-715DEC6B481B}" presName="horz1" presStyleCnt="0"/>
      <dgm:spPr/>
    </dgm:pt>
    <dgm:pt modelId="{3B3264EA-1991-4E43-B836-68919F1BF8D4}" type="pres">
      <dgm:prSet presAssocID="{925624C2-B528-4DA1-80AE-715DEC6B481B}" presName="tx1" presStyleLbl="revTx" presStyleIdx="7" presStyleCnt="8"/>
      <dgm:spPr/>
    </dgm:pt>
    <dgm:pt modelId="{E4BBB42C-12A9-47DA-B1F2-C49C40ED961F}" type="pres">
      <dgm:prSet presAssocID="{925624C2-B528-4DA1-80AE-715DEC6B481B}" presName="vert1" presStyleCnt="0"/>
      <dgm:spPr/>
    </dgm:pt>
  </dgm:ptLst>
  <dgm:cxnLst>
    <dgm:cxn modelId="{92432B01-B7C6-49E2-825B-437506606E79}" type="presOf" srcId="{7AC18347-4F79-4A70-9EB7-E27BC61ABD56}" destId="{58B137C2-2FAB-4E88-AA84-1965EE7C81EE}" srcOrd="0" destOrd="0" presId="urn:microsoft.com/office/officeart/2008/layout/LinedList"/>
    <dgm:cxn modelId="{FB85D40B-A4D9-46B6-A0E5-B137701A065C}" srcId="{51596CCA-F4A4-48D7-840C-A82916FBC751}" destId="{B65F4B4D-8295-441F-8B7E-2A4BF3A2C6CA}" srcOrd="0" destOrd="0" parTransId="{B58F619C-0F70-4A19-8238-847E29A73AA9}" sibTransId="{8BD21F19-A588-4224-BA7E-0D0F701210BB}"/>
    <dgm:cxn modelId="{05F22F13-58C4-490C-B078-67B16332FB10}" type="presOf" srcId="{925624C2-B528-4DA1-80AE-715DEC6B481B}" destId="{3B3264EA-1991-4E43-B836-68919F1BF8D4}" srcOrd="0" destOrd="0" presId="urn:microsoft.com/office/officeart/2008/layout/LinedList"/>
    <dgm:cxn modelId="{51638E26-8431-496D-9BE1-F9FACA8DD08F}" srcId="{51596CCA-F4A4-48D7-840C-A82916FBC751}" destId="{B21F899C-3E25-49D7-AB04-6DF1096E9E20}" srcOrd="4" destOrd="0" parTransId="{3C4AB2F6-1E0D-4A66-AE26-758AAA523177}" sibTransId="{E12A6102-74C9-4932-B3C9-6BFD9A4B8495}"/>
    <dgm:cxn modelId="{51B71F5D-B08A-4678-9AE6-DCEDAEFB4E97}" srcId="{51596CCA-F4A4-48D7-840C-A82916FBC751}" destId="{967D5908-E748-4AD0-894C-13471C1B8F26}" srcOrd="3" destOrd="0" parTransId="{24F0C1E6-59F1-4B2C-99AF-1C5AEBC0CC2F}" sibTransId="{A0FE72EF-0B7D-494E-BE18-462A74E7969D}"/>
    <dgm:cxn modelId="{0ED1D74D-C0B0-413C-9B14-E79EA365F13E}" type="presOf" srcId="{51596CCA-F4A4-48D7-840C-A82916FBC751}" destId="{673D50F6-E8A3-4F7C-9326-8F4E0FF14EFF}" srcOrd="0" destOrd="0" presId="urn:microsoft.com/office/officeart/2008/layout/LinedList"/>
    <dgm:cxn modelId="{D12CE64E-CF3D-443F-8BC4-1CF431AEE049}" type="presOf" srcId="{B21F899C-3E25-49D7-AB04-6DF1096E9E20}" destId="{CBA002A6-6010-48D9-A06B-DDF5369F44B5}" srcOrd="0" destOrd="0" presId="urn:microsoft.com/office/officeart/2008/layout/LinedList"/>
    <dgm:cxn modelId="{5B48BA81-43A5-4DDA-9FCA-8A537C9144F9}" srcId="{51596CCA-F4A4-48D7-840C-A82916FBC751}" destId="{D8E2D826-CAC0-45CD-B0C1-B6ED333F9882}" srcOrd="5" destOrd="0" parTransId="{D6DB7158-5402-45BB-B865-2412B1530BBA}" sibTransId="{68DA411F-BB98-47A1-81CE-CD8449958CD8}"/>
    <dgm:cxn modelId="{00E42383-9E63-40D4-9713-22DD3B4D42CA}" srcId="{51596CCA-F4A4-48D7-840C-A82916FBC751}" destId="{EC3002EE-8DDA-400B-856F-0CF5505CE485}" srcOrd="2" destOrd="0" parTransId="{7581E26D-80C2-4770-8F8E-9C9D63F3B79A}" sibTransId="{685422C1-A64D-4DB3-B32C-C74CA75FA990}"/>
    <dgm:cxn modelId="{8A1B14A3-1529-485F-847E-9A255A2C48CC}" type="presOf" srcId="{967D5908-E748-4AD0-894C-13471C1B8F26}" destId="{BD895A62-31EC-4BD1-944B-CFA6B7F57034}" srcOrd="0" destOrd="0" presId="urn:microsoft.com/office/officeart/2008/layout/LinedList"/>
    <dgm:cxn modelId="{D32E83BF-6130-45D0-87A8-AA20F1594006}" srcId="{51596CCA-F4A4-48D7-840C-A82916FBC751}" destId="{925624C2-B528-4DA1-80AE-715DEC6B481B}" srcOrd="7" destOrd="0" parTransId="{79200BD9-D388-4DC4-A8B8-435C4B6E61B1}" sibTransId="{2CD5BDFE-9701-4DCB-97F5-57134F229E89}"/>
    <dgm:cxn modelId="{3D23FBC0-FDC9-40C9-A6D7-F0437DC708FD}" type="presOf" srcId="{EC3002EE-8DDA-400B-856F-0CF5505CE485}" destId="{999715B3-0D1E-4D26-BE5C-BE94DC1C1777}" srcOrd="0" destOrd="0" presId="urn:microsoft.com/office/officeart/2008/layout/LinedList"/>
    <dgm:cxn modelId="{E9BE98C1-37F1-4176-B528-EBCE4091183D}" type="presOf" srcId="{D8E2D826-CAC0-45CD-B0C1-B6ED333F9882}" destId="{D39A13C9-F402-4EB1-8AE8-BF4286767F75}" srcOrd="0" destOrd="0" presId="urn:microsoft.com/office/officeart/2008/layout/LinedList"/>
    <dgm:cxn modelId="{886273C4-449E-4452-A635-7872799F85F8}" srcId="{51596CCA-F4A4-48D7-840C-A82916FBC751}" destId="{7324FE6C-E7AC-4433-873C-9CC5CEA553C5}" srcOrd="6" destOrd="0" parTransId="{D995AACC-1569-4CE6-A807-5BB1D3CF17E6}" sibTransId="{BBF9D33C-1BA0-4133-9963-242EFE7D25A3}"/>
    <dgm:cxn modelId="{D3DED1E1-32D5-4495-BDFD-E1055138E2F4}" type="presOf" srcId="{B65F4B4D-8295-441F-8B7E-2A4BF3A2C6CA}" destId="{13723DCF-ABAC-4DCB-BCED-529B336EA50A}" srcOrd="0" destOrd="0" presId="urn:microsoft.com/office/officeart/2008/layout/LinedList"/>
    <dgm:cxn modelId="{09FC2FE7-02CA-46BD-A1C7-D33D26C9B721}" srcId="{51596CCA-F4A4-48D7-840C-A82916FBC751}" destId="{7AC18347-4F79-4A70-9EB7-E27BC61ABD56}" srcOrd="1" destOrd="0" parTransId="{84338A68-B5CC-43C3-94DA-5C7873105D05}" sibTransId="{F36C619A-CAFD-4DCB-9083-271F5C8BD27D}"/>
    <dgm:cxn modelId="{D4AD9EEA-9B1B-422E-A234-DC8135AAF8CB}" type="presOf" srcId="{7324FE6C-E7AC-4433-873C-9CC5CEA553C5}" destId="{F111BC54-C7BB-48C9-8973-6EA3767CC7C3}" srcOrd="0" destOrd="0" presId="urn:microsoft.com/office/officeart/2008/layout/LinedList"/>
    <dgm:cxn modelId="{716FFE7D-1D62-4F3E-8795-999EC1D5042D}" type="presParOf" srcId="{673D50F6-E8A3-4F7C-9326-8F4E0FF14EFF}" destId="{0410AECF-C833-4354-AA75-A6382AA31657}" srcOrd="0" destOrd="0" presId="urn:microsoft.com/office/officeart/2008/layout/LinedList"/>
    <dgm:cxn modelId="{084319A3-2CEE-49C2-9258-875C63401FE1}" type="presParOf" srcId="{673D50F6-E8A3-4F7C-9326-8F4E0FF14EFF}" destId="{B3D5FC30-514C-41AB-9E07-35232C8605CF}" srcOrd="1" destOrd="0" presId="urn:microsoft.com/office/officeart/2008/layout/LinedList"/>
    <dgm:cxn modelId="{977BB66E-1DC1-4F96-B201-A7553DCCAFAE}" type="presParOf" srcId="{B3D5FC30-514C-41AB-9E07-35232C8605CF}" destId="{13723DCF-ABAC-4DCB-BCED-529B336EA50A}" srcOrd="0" destOrd="0" presId="urn:microsoft.com/office/officeart/2008/layout/LinedList"/>
    <dgm:cxn modelId="{FD02EAAB-A11D-480D-8FF4-1FF58DE64F80}" type="presParOf" srcId="{B3D5FC30-514C-41AB-9E07-35232C8605CF}" destId="{E610EE10-1E92-4D5B-9B53-3C781A007444}" srcOrd="1" destOrd="0" presId="urn:microsoft.com/office/officeart/2008/layout/LinedList"/>
    <dgm:cxn modelId="{1A9FAF3C-CEC4-49AE-B503-F562F10E67D3}" type="presParOf" srcId="{673D50F6-E8A3-4F7C-9326-8F4E0FF14EFF}" destId="{D6AB1B61-9AC2-46C3-A4D6-5A1239CFF6BE}" srcOrd="2" destOrd="0" presId="urn:microsoft.com/office/officeart/2008/layout/LinedList"/>
    <dgm:cxn modelId="{D07A7063-3FBE-45D4-810F-3082405669B5}" type="presParOf" srcId="{673D50F6-E8A3-4F7C-9326-8F4E0FF14EFF}" destId="{F41A036A-25B2-4B79-B415-E6495FA8FEB7}" srcOrd="3" destOrd="0" presId="urn:microsoft.com/office/officeart/2008/layout/LinedList"/>
    <dgm:cxn modelId="{3C0A7A52-8727-4EC6-BF2F-B508855EE424}" type="presParOf" srcId="{F41A036A-25B2-4B79-B415-E6495FA8FEB7}" destId="{58B137C2-2FAB-4E88-AA84-1965EE7C81EE}" srcOrd="0" destOrd="0" presId="urn:microsoft.com/office/officeart/2008/layout/LinedList"/>
    <dgm:cxn modelId="{FD9A013A-A499-4E97-94AD-FB46A182FA7C}" type="presParOf" srcId="{F41A036A-25B2-4B79-B415-E6495FA8FEB7}" destId="{DD1D8554-9EDA-4168-AD35-DD4A1A0BD4C6}" srcOrd="1" destOrd="0" presId="urn:microsoft.com/office/officeart/2008/layout/LinedList"/>
    <dgm:cxn modelId="{CB8DF469-F65A-4F5C-8E0E-D7CE7753E18F}" type="presParOf" srcId="{673D50F6-E8A3-4F7C-9326-8F4E0FF14EFF}" destId="{D635ECD0-BAC1-472D-87CD-6F2413BE69E6}" srcOrd="4" destOrd="0" presId="urn:microsoft.com/office/officeart/2008/layout/LinedList"/>
    <dgm:cxn modelId="{13315D6F-9B33-473D-AA7D-F253B31BCF97}" type="presParOf" srcId="{673D50F6-E8A3-4F7C-9326-8F4E0FF14EFF}" destId="{65E6F789-55E7-4E5B-92A5-116870E9E6BB}" srcOrd="5" destOrd="0" presId="urn:microsoft.com/office/officeart/2008/layout/LinedList"/>
    <dgm:cxn modelId="{BBF4907A-7EAB-43AD-B377-1356370E8A90}" type="presParOf" srcId="{65E6F789-55E7-4E5B-92A5-116870E9E6BB}" destId="{999715B3-0D1E-4D26-BE5C-BE94DC1C1777}" srcOrd="0" destOrd="0" presId="urn:microsoft.com/office/officeart/2008/layout/LinedList"/>
    <dgm:cxn modelId="{ABCCF084-273C-40D0-85C7-186FAA7408FF}" type="presParOf" srcId="{65E6F789-55E7-4E5B-92A5-116870E9E6BB}" destId="{E32CBF1D-D747-4C5D-9711-667E3C817A5C}" srcOrd="1" destOrd="0" presId="urn:microsoft.com/office/officeart/2008/layout/LinedList"/>
    <dgm:cxn modelId="{75F6EC9A-BF56-46E0-9CAD-DF7027D497E7}" type="presParOf" srcId="{673D50F6-E8A3-4F7C-9326-8F4E0FF14EFF}" destId="{826AFC48-BA4D-4534-A13E-82E921C206D2}" srcOrd="6" destOrd="0" presId="urn:microsoft.com/office/officeart/2008/layout/LinedList"/>
    <dgm:cxn modelId="{5AFFCE1A-6028-4B80-8792-9B6F523D6A73}" type="presParOf" srcId="{673D50F6-E8A3-4F7C-9326-8F4E0FF14EFF}" destId="{B455C679-A145-4BC1-8793-88C757761C46}" srcOrd="7" destOrd="0" presId="urn:microsoft.com/office/officeart/2008/layout/LinedList"/>
    <dgm:cxn modelId="{3710A23D-6F2D-45D9-98E4-E6BB5689AAE1}" type="presParOf" srcId="{B455C679-A145-4BC1-8793-88C757761C46}" destId="{BD895A62-31EC-4BD1-944B-CFA6B7F57034}" srcOrd="0" destOrd="0" presId="urn:microsoft.com/office/officeart/2008/layout/LinedList"/>
    <dgm:cxn modelId="{5086EBD8-A6F2-472D-B092-0550BD678ED3}" type="presParOf" srcId="{B455C679-A145-4BC1-8793-88C757761C46}" destId="{39009B37-0589-4C6E-83F3-0BFF219B70FA}" srcOrd="1" destOrd="0" presId="urn:microsoft.com/office/officeart/2008/layout/LinedList"/>
    <dgm:cxn modelId="{AF431379-96DF-4D17-A2CA-402740618A40}" type="presParOf" srcId="{673D50F6-E8A3-4F7C-9326-8F4E0FF14EFF}" destId="{AF218BC6-2E4F-4DE2-BB1E-2AC50E96D388}" srcOrd="8" destOrd="0" presId="urn:microsoft.com/office/officeart/2008/layout/LinedList"/>
    <dgm:cxn modelId="{1C40A391-6192-4B5B-A8CC-D4B4C3529805}" type="presParOf" srcId="{673D50F6-E8A3-4F7C-9326-8F4E0FF14EFF}" destId="{03B51799-8B98-4F6D-93DE-75FD4FE12B24}" srcOrd="9" destOrd="0" presId="urn:microsoft.com/office/officeart/2008/layout/LinedList"/>
    <dgm:cxn modelId="{B776685A-8B66-473D-9F27-A13A5693BDBB}" type="presParOf" srcId="{03B51799-8B98-4F6D-93DE-75FD4FE12B24}" destId="{CBA002A6-6010-48D9-A06B-DDF5369F44B5}" srcOrd="0" destOrd="0" presId="urn:microsoft.com/office/officeart/2008/layout/LinedList"/>
    <dgm:cxn modelId="{E72A0E42-4B9B-494A-9E0B-45A2EA52B9AD}" type="presParOf" srcId="{03B51799-8B98-4F6D-93DE-75FD4FE12B24}" destId="{1976C8D2-9ECE-4CF1-8416-73B57AF90262}" srcOrd="1" destOrd="0" presId="urn:microsoft.com/office/officeart/2008/layout/LinedList"/>
    <dgm:cxn modelId="{D5BE8AC3-3A2A-4242-9EE3-AB3800B9E8D7}" type="presParOf" srcId="{673D50F6-E8A3-4F7C-9326-8F4E0FF14EFF}" destId="{D0442C7F-6252-4DD9-9708-92194ECCA594}" srcOrd="10" destOrd="0" presId="urn:microsoft.com/office/officeart/2008/layout/LinedList"/>
    <dgm:cxn modelId="{0427CC54-7FF3-4FC6-8626-023D3D84AEEA}" type="presParOf" srcId="{673D50F6-E8A3-4F7C-9326-8F4E0FF14EFF}" destId="{9B428B61-8187-4A92-95CE-6255C73BBFB1}" srcOrd="11" destOrd="0" presId="urn:microsoft.com/office/officeart/2008/layout/LinedList"/>
    <dgm:cxn modelId="{5AE39D34-AF46-4779-8E4A-4022A57B8194}" type="presParOf" srcId="{9B428B61-8187-4A92-95CE-6255C73BBFB1}" destId="{D39A13C9-F402-4EB1-8AE8-BF4286767F75}" srcOrd="0" destOrd="0" presId="urn:microsoft.com/office/officeart/2008/layout/LinedList"/>
    <dgm:cxn modelId="{B23CC04D-BB51-4897-9E78-2A575B730DD1}" type="presParOf" srcId="{9B428B61-8187-4A92-95CE-6255C73BBFB1}" destId="{269FBF9E-DACD-477F-8B08-2BC7531729E9}" srcOrd="1" destOrd="0" presId="urn:microsoft.com/office/officeart/2008/layout/LinedList"/>
    <dgm:cxn modelId="{F823965F-F2AE-4EC3-A722-5C801AB9C779}" type="presParOf" srcId="{673D50F6-E8A3-4F7C-9326-8F4E0FF14EFF}" destId="{01201922-88E7-4F18-B99A-49259654B29D}" srcOrd="12" destOrd="0" presId="urn:microsoft.com/office/officeart/2008/layout/LinedList"/>
    <dgm:cxn modelId="{DFB6A56B-5664-44D8-8A6A-2779BFFD1C3E}" type="presParOf" srcId="{673D50F6-E8A3-4F7C-9326-8F4E0FF14EFF}" destId="{A3651D13-C952-4F16-A86A-7B626514F52D}" srcOrd="13" destOrd="0" presId="urn:microsoft.com/office/officeart/2008/layout/LinedList"/>
    <dgm:cxn modelId="{981E6DAC-52CC-4161-8F93-F21474DF546E}" type="presParOf" srcId="{A3651D13-C952-4F16-A86A-7B626514F52D}" destId="{F111BC54-C7BB-48C9-8973-6EA3767CC7C3}" srcOrd="0" destOrd="0" presId="urn:microsoft.com/office/officeart/2008/layout/LinedList"/>
    <dgm:cxn modelId="{9C831D55-42F2-4239-856E-14B31FF3A362}" type="presParOf" srcId="{A3651D13-C952-4F16-A86A-7B626514F52D}" destId="{DB3516F4-B36F-414D-B0E9-5251EBC2D139}" srcOrd="1" destOrd="0" presId="urn:microsoft.com/office/officeart/2008/layout/LinedList"/>
    <dgm:cxn modelId="{FDFBEE08-F7D0-47A6-884F-CBAC000BA3EA}" type="presParOf" srcId="{673D50F6-E8A3-4F7C-9326-8F4E0FF14EFF}" destId="{260AA9A4-AA6F-4CAC-8213-6A7BF0A3430B}" srcOrd="14" destOrd="0" presId="urn:microsoft.com/office/officeart/2008/layout/LinedList"/>
    <dgm:cxn modelId="{8CA0A508-5668-4EF0-AAB7-819E1F1CAAEE}" type="presParOf" srcId="{673D50F6-E8A3-4F7C-9326-8F4E0FF14EFF}" destId="{925974C5-F32A-46E4-B1A0-EFA7A2A8DA15}" srcOrd="15" destOrd="0" presId="urn:microsoft.com/office/officeart/2008/layout/LinedList"/>
    <dgm:cxn modelId="{4448D17D-D710-49ED-8A47-95256B2AD0C0}" type="presParOf" srcId="{925974C5-F32A-46E4-B1A0-EFA7A2A8DA15}" destId="{3B3264EA-1991-4E43-B836-68919F1BF8D4}" srcOrd="0" destOrd="0" presId="urn:microsoft.com/office/officeart/2008/layout/LinedList"/>
    <dgm:cxn modelId="{C4406352-3849-463D-B34F-ED145AC136D9}" type="presParOf" srcId="{925974C5-F32A-46E4-B1A0-EFA7A2A8DA15}" destId="{E4BBB42C-12A9-47DA-B1F2-C49C40ED96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596CCA-F4A4-48D7-840C-A82916FBC751}" type="doc">
      <dgm:prSet loTypeId="urn:microsoft.com/office/officeart/2008/layout/LinedList" loCatId="list" qsTypeId="urn:microsoft.com/office/officeart/2005/8/quickstyle/simple3" qsCatId="simple" csTypeId="urn:microsoft.com/office/officeart/2005/8/colors/colorful4" csCatId="colorful" phldr="1"/>
      <dgm:spPr/>
      <dgm:t>
        <a:bodyPr/>
        <a:lstStyle/>
        <a:p>
          <a:endParaRPr lang="en-US"/>
        </a:p>
      </dgm:t>
    </dgm:pt>
    <dgm:pt modelId="{B65F4B4D-8295-441F-8B7E-2A4BF3A2C6CA}">
      <dgm:prSet custT="1"/>
      <dgm:spPr/>
      <dgm:t>
        <a:bodyPr/>
        <a:lstStyle/>
        <a:p>
          <a:r>
            <a:rPr lang="en-US" sz="1800" dirty="0"/>
            <a:t>Suggested Tuition Exchange Annual Calendar </a:t>
          </a:r>
        </a:p>
      </dgm:t>
    </dgm:pt>
    <dgm:pt modelId="{B58F619C-0F70-4A19-8238-847E29A73AA9}" type="parTrans" cxnId="{FB85D40B-A4D9-46B6-A0E5-B137701A065C}">
      <dgm:prSet/>
      <dgm:spPr/>
      <dgm:t>
        <a:bodyPr/>
        <a:lstStyle/>
        <a:p>
          <a:endParaRPr lang="en-US"/>
        </a:p>
      </dgm:t>
    </dgm:pt>
    <dgm:pt modelId="{8BD21F19-A588-4224-BA7E-0D0F701210BB}" type="sibTrans" cxnId="{FB85D40B-A4D9-46B6-A0E5-B137701A065C}">
      <dgm:prSet/>
      <dgm:spPr/>
      <dgm:t>
        <a:bodyPr/>
        <a:lstStyle/>
        <a:p>
          <a:endParaRPr lang="en-US"/>
        </a:p>
      </dgm:t>
    </dgm:pt>
    <dgm:pt modelId="{925624C2-B528-4DA1-80AE-715DEC6B481B}">
      <dgm:prSet custT="1"/>
      <dgm:spPr/>
      <dgm:t>
        <a:bodyPr/>
        <a:lstStyle/>
        <a:p>
          <a:r>
            <a:rPr lang="en-US" sz="1400" dirty="0"/>
            <a:t>July – Mark all ineligible IMPORTs  rejected.  Approve all eligible IMPORTs. If you did not pay your Annual Dues in June do so now.  A $50 late fee will be accessed September 1.</a:t>
          </a:r>
        </a:p>
      </dgm:t>
    </dgm:pt>
    <dgm:pt modelId="{79200BD9-D388-4DC4-A8B8-435C4B6E61B1}" type="parTrans" cxnId="{D32E83BF-6130-45D0-87A8-AA20F1594006}">
      <dgm:prSet/>
      <dgm:spPr/>
      <dgm:t>
        <a:bodyPr/>
        <a:lstStyle/>
        <a:p>
          <a:endParaRPr lang="en-US"/>
        </a:p>
      </dgm:t>
    </dgm:pt>
    <dgm:pt modelId="{2CD5BDFE-9701-4DCB-97F5-57134F229E89}" type="sibTrans" cxnId="{D32E83BF-6130-45D0-87A8-AA20F1594006}">
      <dgm:prSet/>
      <dgm:spPr/>
      <dgm:t>
        <a:bodyPr/>
        <a:lstStyle/>
        <a:p>
          <a:endParaRPr lang="en-US"/>
        </a:p>
      </dgm:t>
    </dgm:pt>
    <dgm:pt modelId="{D50D433D-6CBF-41F3-8E07-35CFC1487F07}">
      <dgm:prSet custT="1"/>
      <dgm:spPr/>
      <dgm:t>
        <a:bodyPr/>
        <a:lstStyle/>
        <a:p>
          <a:r>
            <a:rPr lang="en-US" sz="1400" dirty="0"/>
            <a:t>August – Mark all confirmed IMPORTS enrolled.   Update all outstanding IMPORT records as enrolled or denied.  Confirm all EXPORT students maintain employment eligibility.  Attend the Mandatory TE Annual Training webinar.  </a:t>
          </a:r>
        </a:p>
      </dgm:t>
    </dgm:pt>
    <dgm:pt modelId="{A85A4BD6-5AA5-4235-B13D-30ABEC143BC9}" type="parTrans" cxnId="{E8FEAA61-2641-4655-BCC8-30816DF2CDCC}">
      <dgm:prSet/>
      <dgm:spPr/>
      <dgm:t>
        <a:bodyPr/>
        <a:lstStyle/>
        <a:p>
          <a:endParaRPr lang="en-US"/>
        </a:p>
      </dgm:t>
    </dgm:pt>
    <dgm:pt modelId="{078DC52B-17BC-46BB-9B1D-38C29E13E094}" type="sibTrans" cxnId="{E8FEAA61-2641-4655-BCC8-30816DF2CDCC}">
      <dgm:prSet/>
      <dgm:spPr/>
      <dgm:t>
        <a:bodyPr/>
        <a:lstStyle/>
        <a:p>
          <a:endParaRPr lang="en-US"/>
        </a:p>
      </dgm:t>
    </dgm:pt>
    <dgm:pt modelId="{BB83E7D4-AB2B-4429-9C50-D4D9204D0731}">
      <dgm:prSet custT="1"/>
      <dgm:spPr/>
      <dgm:t>
        <a:bodyPr/>
        <a:lstStyle/>
        <a:p>
          <a:r>
            <a:rPr lang="en-US" sz="1400" dirty="0"/>
            <a:t>September – Complete your initial Enrollment Report, remit your Participation Fee invoice with payment</a:t>
          </a:r>
        </a:p>
      </dgm:t>
    </dgm:pt>
    <dgm:pt modelId="{4012AAFB-B7FC-41BA-A0A5-27B22612DEF5}" type="parTrans" cxnId="{D120E0FE-1023-4A34-82BF-BD27F58D6637}">
      <dgm:prSet/>
      <dgm:spPr/>
      <dgm:t>
        <a:bodyPr/>
        <a:lstStyle/>
        <a:p>
          <a:endParaRPr lang="en-US"/>
        </a:p>
      </dgm:t>
    </dgm:pt>
    <dgm:pt modelId="{B125A21E-525E-4027-9F10-C23AEC0042E2}" type="sibTrans" cxnId="{D120E0FE-1023-4A34-82BF-BD27F58D6637}">
      <dgm:prSet/>
      <dgm:spPr/>
      <dgm:t>
        <a:bodyPr/>
        <a:lstStyle/>
        <a:p>
          <a:endParaRPr lang="en-US"/>
        </a:p>
      </dgm:t>
    </dgm:pt>
    <dgm:pt modelId="{F59A80E6-02B5-4E51-861B-50C40606E670}">
      <dgm:prSet custT="1"/>
      <dgm:spPr/>
      <dgm:t>
        <a:bodyPr/>
        <a:lstStyle/>
        <a:p>
          <a:r>
            <a:rPr lang="en-US" sz="1400" dirty="0"/>
            <a:t>October – offer informational sessions for employees, update Admissions and Financial Aid on any program changes, make sure your Mandatory Overview is up-to-date</a:t>
          </a:r>
        </a:p>
      </dgm:t>
    </dgm:pt>
    <dgm:pt modelId="{4FDCCE2B-6662-457A-86E9-64CF1625411C}" type="parTrans" cxnId="{6011B20F-8D3B-4725-94B9-8C501BA40AC6}">
      <dgm:prSet/>
      <dgm:spPr/>
      <dgm:t>
        <a:bodyPr/>
        <a:lstStyle/>
        <a:p>
          <a:endParaRPr lang="en-US"/>
        </a:p>
      </dgm:t>
    </dgm:pt>
    <dgm:pt modelId="{0265E3B4-1846-4DA9-8C8A-D39AF2981776}" type="sibTrans" cxnId="{6011B20F-8D3B-4725-94B9-8C501BA40AC6}">
      <dgm:prSet/>
      <dgm:spPr/>
      <dgm:t>
        <a:bodyPr/>
        <a:lstStyle/>
        <a:p>
          <a:endParaRPr lang="en-US"/>
        </a:p>
      </dgm:t>
    </dgm:pt>
    <dgm:pt modelId="{16D6F19D-DC9C-4E8F-A444-84BD58304499}">
      <dgm:prSet custT="1"/>
      <dgm:spPr/>
      <dgm:t>
        <a:bodyPr/>
        <a:lstStyle/>
        <a:p>
          <a:r>
            <a:rPr lang="en-US" sz="1400" dirty="0"/>
            <a:t>November – New applications require your attention</a:t>
          </a:r>
        </a:p>
      </dgm:t>
    </dgm:pt>
    <dgm:pt modelId="{CB74D6BA-C0D2-489A-9E44-7EF86D7196F2}" type="parTrans" cxnId="{376F24DC-5F50-4E94-937F-9F7D00B6D6FA}">
      <dgm:prSet/>
      <dgm:spPr/>
      <dgm:t>
        <a:bodyPr/>
        <a:lstStyle/>
        <a:p>
          <a:endParaRPr lang="en-US"/>
        </a:p>
      </dgm:t>
    </dgm:pt>
    <dgm:pt modelId="{B1DBCB66-333F-4F20-A0F9-E1A14690382D}" type="sibTrans" cxnId="{376F24DC-5F50-4E94-937F-9F7D00B6D6FA}">
      <dgm:prSet/>
      <dgm:spPr/>
      <dgm:t>
        <a:bodyPr/>
        <a:lstStyle/>
        <a:p>
          <a:endParaRPr lang="en-US"/>
        </a:p>
      </dgm:t>
    </dgm:pt>
    <dgm:pt modelId="{ABC43724-3DFA-4D9D-9FC0-CE48FC66A6BE}">
      <dgm:prSet custT="1"/>
      <dgm:spPr/>
      <dgm:t>
        <a:bodyPr/>
        <a:lstStyle/>
        <a:p>
          <a:r>
            <a:rPr lang="en-US" sz="1400" dirty="0"/>
            <a:t>December – review the Enrollment Report for accuracy.  Continue reviewing and sharing new student application information with your Enrollment colleagues</a:t>
          </a:r>
        </a:p>
      </dgm:t>
    </dgm:pt>
    <dgm:pt modelId="{53F574E7-195F-4BB4-9C81-3B91160821EA}" type="parTrans" cxnId="{B4F837BF-E131-4792-BBC4-88514DC404C6}">
      <dgm:prSet/>
      <dgm:spPr/>
      <dgm:t>
        <a:bodyPr/>
        <a:lstStyle/>
        <a:p>
          <a:endParaRPr lang="en-US"/>
        </a:p>
      </dgm:t>
    </dgm:pt>
    <dgm:pt modelId="{BFDCC037-B0BF-4A2A-BAB2-FD61631CCAB0}" type="sibTrans" cxnId="{B4F837BF-E131-4792-BBC4-88514DC404C6}">
      <dgm:prSet/>
      <dgm:spPr/>
      <dgm:t>
        <a:bodyPr/>
        <a:lstStyle/>
        <a:p>
          <a:endParaRPr lang="en-US"/>
        </a:p>
      </dgm:t>
    </dgm:pt>
    <dgm:pt modelId="{16D7FFDC-AE51-4D16-9F5D-F59531947797}" type="pres">
      <dgm:prSet presAssocID="{51596CCA-F4A4-48D7-840C-A82916FBC751}" presName="vert0" presStyleCnt="0">
        <dgm:presLayoutVars>
          <dgm:dir/>
          <dgm:animOne val="branch"/>
          <dgm:animLvl val="lvl"/>
        </dgm:presLayoutVars>
      </dgm:prSet>
      <dgm:spPr/>
    </dgm:pt>
    <dgm:pt modelId="{02FA78E7-A35F-48B6-89E9-DBCB30158F1C}" type="pres">
      <dgm:prSet presAssocID="{B65F4B4D-8295-441F-8B7E-2A4BF3A2C6CA}" presName="thickLine" presStyleLbl="alignNode1" presStyleIdx="0" presStyleCnt="7"/>
      <dgm:spPr/>
    </dgm:pt>
    <dgm:pt modelId="{96BF6D42-FBB7-48C5-9DB4-0257ED8DA04C}" type="pres">
      <dgm:prSet presAssocID="{B65F4B4D-8295-441F-8B7E-2A4BF3A2C6CA}" presName="horz1" presStyleCnt="0"/>
      <dgm:spPr/>
    </dgm:pt>
    <dgm:pt modelId="{9AE93A2C-D4F9-479D-922D-4EB7D9F530D8}" type="pres">
      <dgm:prSet presAssocID="{B65F4B4D-8295-441F-8B7E-2A4BF3A2C6CA}" presName="tx1" presStyleLbl="revTx" presStyleIdx="0" presStyleCnt="7"/>
      <dgm:spPr/>
    </dgm:pt>
    <dgm:pt modelId="{85124BEE-A28D-4254-8ACD-711EE802F7F2}" type="pres">
      <dgm:prSet presAssocID="{B65F4B4D-8295-441F-8B7E-2A4BF3A2C6CA}" presName="vert1" presStyleCnt="0"/>
      <dgm:spPr/>
    </dgm:pt>
    <dgm:pt modelId="{3DAD6836-E75E-4D79-B8FA-455EC6F1098D}" type="pres">
      <dgm:prSet presAssocID="{925624C2-B528-4DA1-80AE-715DEC6B481B}" presName="thickLine" presStyleLbl="alignNode1" presStyleIdx="1" presStyleCnt="7"/>
      <dgm:spPr/>
    </dgm:pt>
    <dgm:pt modelId="{9F6041AC-0954-476C-974E-DDC70160BE2A}" type="pres">
      <dgm:prSet presAssocID="{925624C2-B528-4DA1-80AE-715DEC6B481B}" presName="horz1" presStyleCnt="0"/>
      <dgm:spPr/>
    </dgm:pt>
    <dgm:pt modelId="{AF9E7C63-0083-4F2C-B408-EDA3D423C330}" type="pres">
      <dgm:prSet presAssocID="{925624C2-B528-4DA1-80AE-715DEC6B481B}" presName="tx1" presStyleLbl="revTx" presStyleIdx="1" presStyleCnt="7"/>
      <dgm:spPr/>
    </dgm:pt>
    <dgm:pt modelId="{C151C1B4-7FEE-4E16-AE79-2AE0B2B83EAD}" type="pres">
      <dgm:prSet presAssocID="{925624C2-B528-4DA1-80AE-715DEC6B481B}" presName="vert1" presStyleCnt="0"/>
      <dgm:spPr/>
    </dgm:pt>
    <dgm:pt modelId="{643E3506-4769-48EC-BF78-DECE5580DECD}" type="pres">
      <dgm:prSet presAssocID="{D50D433D-6CBF-41F3-8E07-35CFC1487F07}" presName="thickLine" presStyleLbl="alignNode1" presStyleIdx="2" presStyleCnt="7"/>
      <dgm:spPr/>
    </dgm:pt>
    <dgm:pt modelId="{4DBA2C26-5BD6-4AFA-BE03-A6EA2A9A7617}" type="pres">
      <dgm:prSet presAssocID="{D50D433D-6CBF-41F3-8E07-35CFC1487F07}" presName="horz1" presStyleCnt="0"/>
      <dgm:spPr/>
    </dgm:pt>
    <dgm:pt modelId="{8C8D390C-E95D-4E7C-8247-06EA761EA387}" type="pres">
      <dgm:prSet presAssocID="{D50D433D-6CBF-41F3-8E07-35CFC1487F07}" presName="tx1" presStyleLbl="revTx" presStyleIdx="2" presStyleCnt="7"/>
      <dgm:spPr/>
    </dgm:pt>
    <dgm:pt modelId="{8E418ADA-DA8E-4800-AFA6-1C05BB43BB01}" type="pres">
      <dgm:prSet presAssocID="{D50D433D-6CBF-41F3-8E07-35CFC1487F07}" presName="vert1" presStyleCnt="0"/>
      <dgm:spPr/>
    </dgm:pt>
    <dgm:pt modelId="{06B6695F-AEF3-47CE-B17B-45579A62E5AC}" type="pres">
      <dgm:prSet presAssocID="{BB83E7D4-AB2B-4429-9C50-D4D9204D0731}" presName="thickLine" presStyleLbl="alignNode1" presStyleIdx="3" presStyleCnt="7"/>
      <dgm:spPr/>
    </dgm:pt>
    <dgm:pt modelId="{360A495E-24E5-4AC1-8C22-B7EE9FAF0639}" type="pres">
      <dgm:prSet presAssocID="{BB83E7D4-AB2B-4429-9C50-D4D9204D0731}" presName="horz1" presStyleCnt="0"/>
      <dgm:spPr/>
    </dgm:pt>
    <dgm:pt modelId="{34FA72B0-B1FA-41DA-8EF3-D6F8A4D63783}" type="pres">
      <dgm:prSet presAssocID="{BB83E7D4-AB2B-4429-9C50-D4D9204D0731}" presName="tx1" presStyleLbl="revTx" presStyleIdx="3" presStyleCnt="7"/>
      <dgm:spPr/>
    </dgm:pt>
    <dgm:pt modelId="{89FA3D4E-7376-4211-8558-851C81BF54FE}" type="pres">
      <dgm:prSet presAssocID="{BB83E7D4-AB2B-4429-9C50-D4D9204D0731}" presName="vert1" presStyleCnt="0"/>
      <dgm:spPr/>
    </dgm:pt>
    <dgm:pt modelId="{22656B83-0F5D-4E31-8AFA-9BB48A68C5AE}" type="pres">
      <dgm:prSet presAssocID="{F59A80E6-02B5-4E51-861B-50C40606E670}" presName="thickLine" presStyleLbl="alignNode1" presStyleIdx="4" presStyleCnt="7"/>
      <dgm:spPr/>
    </dgm:pt>
    <dgm:pt modelId="{6A2DD582-7C42-486E-AB36-827F7A0E8945}" type="pres">
      <dgm:prSet presAssocID="{F59A80E6-02B5-4E51-861B-50C40606E670}" presName="horz1" presStyleCnt="0"/>
      <dgm:spPr/>
    </dgm:pt>
    <dgm:pt modelId="{E91B935F-F29F-4593-B095-3870F08B406B}" type="pres">
      <dgm:prSet presAssocID="{F59A80E6-02B5-4E51-861B-50C40606E670}" presName="tx1" presStyleLbl="revTx" presStyleIdx="4" presStyleCnt="7"/>
      <dgm:spPr/>
    </dgm:pt>
    <dgm:pt modelId="{736F56F7-086B-413A-8F4B-3FD0EFFB2A3C}" type="pres">
      <dgm:prSet presAssocID="{F59A80E6-02B5-4E51-861B-50C40606E670}" presName="vert1" presStyleCnt="0"/>
      <dgm:spPr/>
    </dgm:pt>
    <dgm:pt modelId="{F0BFE223-3A7E-4B43-9B51-2FC2314A64E7}" type="pres">
      <dgm:prSet presAssocID="{16D6F19D-DC9C-4E8F-A444-84BD58304499}" presName="thickLine" presStyleLbl="alignNode1" presStyleIdx="5" presStyleCnt="7"/>
      <dgm:spPr/>
    </dgm:pt>
    <dgm:pt modelId="{4AB9EA84-83D1-4078-978E-132DF1E19409}" type="pres">
      <dgm:prSet presAssocID="{16D6F19D-DC9C-4E8F-A444-84BD58304499}" presName="horz1" presStyleCnt="0"/>
      <dgm:spPr/>
    </dgm:pt>
    <dgm:pt modelId="{BBB85C4A-F61B-4021-B89F-A505036F71EC}" type="pres">
      <dgm:prSet presAssocID="{16D6F19D-DC9C-4E8F-A444-84BD58304499}" presName="tx1" presStyleLbl="revTx" presStyleIdx="5" presStyleCnt="7"/>
      <dgm:spPr/>
    </dgm:pt>
    <dgm:pt modelId="{C8581B9A-4F55-455B-B855-7E88744EB119}" type="pres">
      <dgm:prSet presAssocID="{16D6F19D-DC9C-4E8F-A444-84BD58304499}" presName="vert1" presStyleCnt="0"/>
      <dgm:spPr/>
    </dgm:pt>
    <dgm:pt modelId="{590FC4E1-342B-4103-BFE8-DD3B46706A62}" type="pres">
      <dgm:prSet presAssocID="{ABC43724-3DFA-4D9D-9FC0-CE48FC66A6BE}" presName="thickLine" presStyleLbl="alignNode1" presStyleIdx="6" presStyleCnt="7"/>
      <dgm:spPr/>
    </dgm:pt>
    <dgm:pt modelId="{1C997D14-A338-4BDD-BA56-2FEFC1B26252}" type="pres">
      <dgm:prSet presAssocID="{ABC43724-3DFA-4D9D-9FC0-CE48FC66A6BE}" presName="horz1" presStyleCnt="0"/>
      <dgm:spPr/>
    </dgm:pt>
    <dgm:pt modelId="{26F36131-2B0F-47A8-AB75-5A9A6A5713CE}" type="pres">
      <dgm:prSet presAssocID="{ABC43724-3DFA-4D9D-9FC0-CE48FC66A6BE}" presName="tx1" presStyleLbl="revTx" presStyleIdx="6" presStyleCnt="7"/>
      <dgm:spPr/>
    </dgm:pt>
    <dgm:pt modelId="{C8A3C5B3-FB40-4EA2-A0D1-7FE6CE38F575}" type="pres">
      <dgm:prSet presAssocID="{ABC43724-3DFA-4D9D-9FC0-CE48FC66A6BE}" presName="vert1" presStyleCnt="0"/>
      <dgm:spPr/>
    </dgm:pt>
  </dgm:ptLst>
  <dgm:cxnLst>
    <dgm:cxn modelId="{FB85D40B-A4D9-46B6-A0E5-B137701A065C}" srcId="{51596CCA-F4A4-48D7-840C-A82916FBC751}" destId="{B65F4B4D-8295-441F-8B7E-2A4BF3A2C6CA}" srcOrd="0" destOrd="0" parTransId="{B58F619C-0F70-4A19-8238-847E29A73AA9}" sibTransId="{8BD21F19-A588-4224-BA7E-0D0F701210BB}"/>
    <dgm:cxn modelId="{6011B20F-8D3B-4725-94B9-8C501BA40AC6}" srcId="{51596CCA-F4A4-48D7-840C-A82916FBC751}" destId="{F59A80E6-02B5-4E51-861B-50C40606E670}" srcOrd="4" destOrd="0" parTransId="{4FDCCE2B-6662-457A-86E9-64CF1625411C}" sibTransId="{0265E3B4-1846-4DA9-8C8A-D39AF2981776}"/>
    <dgm:cxn modelId="{D3CA2A20-534E-4F96-827F-604F62BCF67D}" type="presOf" srcId="{F59A80E6-02B5-4E51-861B-50C40606E670}" destId="{E91B935F-F29F-4593-B095-3870F08B406B}" srcOrd="0" destOrd="0" presId="urn:microsoft.com/office/officeart/2008/layout/LinedList"/>
    <dgm:cxn modelId="{01F5905C-1316-4026-920C-6DD49CE4AC74}" type="presOf" srcId="{51596CCA-F4A4-48D7-840C-A82916FBC751}" destId="{16D7FFDC-AE51-4D16-9F5D-F59531947797}" srcOrd="0" destOrd="0" presId="urn:microsoft.com/office/officeart/2008/layout/LinedList"/>
    <dgm:cxn modelId="{9410C15F-D912-4055-8CC2-DD077B21AFC7}" type="presOf" srcId="{16D6F19D-DC9C-4E8F-A444-84BD58304499}" destId="{BBB85C4A-F61B-4021-B89F-A505036F71EC}" srcOrd="0" destOrd="0" presId="urn:microsoft.com/office/officeart/2008/layout/LinedList"/>
    <dgm:cxn modelId="{E8FEAA61-2641-4655-BCC8-30816DF2CDCC}" srcId="{51596CCA-F4A4-48D7-840C-A82916FBC751}" destId="{D50D433D-6CBF-41F3-8E07-35CFC1487F07}" srcOrd="2" destOrd="0" parTransId="{A85A4BD6-5AA5-4235-B13D-30ABEC143BC9}" sibTransId="{078DC52B-17BC-46BB-9B1D-38C29E13E094}"/>
    <dgm:cxn modelId="{9DEE8363-726E-4073-9D92-844F394A7AF6}" type="presOf" srcId="{D50D433D-6CBF-41F3-8E07-35CFC1487F07}" destId="{8C8D390C-E95D-4E7C-8247-06EA761EA387}" srcOrd="0" destOrd="0" presId="urn:microsoft.com/office/officeart/2008/layout/LinedList"/>
    <dgm:cxn modelId="{92C6A583-00F0-4921-93C8-0730D0E681D6}" type="presOf" srcId="{BB83E7D4-AB2B-4429-9C50-D4D9204D0731}" destId="{34FA72B0-B1FA-41DA-8EF3-D6F8A4D63783}" srcOrd="0" destOrd="0" presId="urn:microsoft.com/office/officeart/2008/layout/LinedList"/>
    <dgm:cxn modelId="{3480A49A-F2E7-480B-A74C-5DAEC720E453}" type="presOf" srcId="{925624C2-B528-4DA1-80AE-715DEC6B481B}" destId="{AF9E7C63-0083-4F2C-B408-EDA3D423C330}" srcOrd="0" destOrd="0" presId="urn:microsoft.com/office/officeart/2008/layout/LinedList"/>
    <dgm:cxn modelId="{B4F837BF-E131-4792-BBC4-88514DC404C6}" srcId="{51596CCA-F4A4-48D7-840C-A82916FBC751}" destId="{ABC43724-3DFA-4D9D-9FC0-CE48FC66A6BE}" srcOrd="6" destOrd="0" parTransId="{53F574E7-195F-4BB4-9C81-3B91160821EA}" sibTransId="{BFDCC037-B0BF-4A2A-BAB2-FD61631CCAB0}"/>
    <dgm:cxn modelId="{D32E83BF-6130-45D0-87A8-AA20F1594006}" srcId="{51596CCA-F4A4-48D7-840C-A82916FBC751}" destId="{925624C2-B528-4DA1-80AE-715DEC6B481B}" srcOrd="1" destOrd="0" parTransId="{79200BD9-D388-4DC4-A8B8-435C4B6E61B1}" sibTransId="{2CD5BDFE-9701-4DCB-97F5-57134F229E89}"/>
    <dgm:cxn modelId="{376F24DC-5F50-4E94-937F-9F7D00B6D6FA}" srcId="{51596CCA-F4A4-48D7-840C-A82916FBC751}" destId="{16D6F19D-DC9C-4E8F-A444-84BD58304499}" srcOrd="5" destOrd="0" parTransId="{CB74D6BA-C0D2-489A-9E44-7EF86D7196F2}" sibTransId="{B1DBCB66-333F-4F20-A0F9-E1A14690382D}"/>
    <dgm:cxn modelId="{0F6154E2-D28F-458E-9873-C3637BA32187}" type="presOf" srcId="{B65F4B4D-8295-441F-8B7E-2A4BF3A2C6CA}" destId="{9AE93A2C-D4F9-479D-922D-4EB7D9F530D8}" srcOrd="0" destOrd="0" presId="urn:microsoft.com/office/officeart/2008/layout/LinedList"/>
    <dgm:cxn modelId="{4DB3C8ED-9785-4E2B-811C-982099C9EBCF}" type="presOf" srcId="{ABC43724-3DFA-4D9D-9FC0-CE48FC66A6BE}" destId="{26F36131-2B0F-47A8-AB75-5A9A6A5713CE}" srcOrd="0" destOrd="0" presId="urn:microsoft.com/office/officeart/2008/layout/LinedList"/>
    <dgm:cxn modelId="{D120E0FE-1023-4A34-82BF-BD27F58D6637}" srcId="{51596CCA-F4A4-48D7-840C-A82916FBC751}" destId="{BB83E7D4-AB2B-4429-9C50-D4D9204D0731}" srcOrd="3" destOrd="0" parTransId="{4012AAFB-B7FC-41BA-A0A5-27B22612DEF5}" sibTransId="{B125A21E-525E-4027-9F10-C23AEC0042E2}"/>
    <dgm:cxn modelId="{BFEC78AE-8F87-4851-87EF-D2A27A4D45DD}" type="presParOf" srcId="{16D7FFDC-AE51-4D16-9F5D-F59531947797}" destId="{02FA78E7-A35F-48B6-89E9-DBCB30158F1C}" srcOrd="0" destOrd="0" presId="urn:microsoft.com/office/officeart/2008/layout/LinedList"/>
    <dgm:cxn modelId="{E5DF547E-6828-4FEC-B364-9A3EDD945184}" type="presParOf" srcId="{16D7FFDC-AE51-4D16-9F5D-F59531947797}" destId="{96BF6D42-FBB7-48C5-9DB4-0257ED8DA04C}" srcOrd="1" destOrd="0" presId="urn:microsoft.com/office/officeart/2008/layout/LinedList"/>
    <dgm:cxn modelId="{DD77D4DF-D2F6-4E34-AF26-6F337837925E}" type="presParOf" srcId="{96BF6D42-FBB7-48C5-9DB4-0257ED8DA04C}" destId="{9AE93A2C-D4F9-479D-922D-4EB7D9F530D8}" srcOrd="0" destOrd="0" presId="urn:microsoft.com/office/officeart/2008/layout/LinedList"/>
    <dgm:cxn modelId="{7D0E0B9F-C148-4196-A0EB-6719098B6575}" type="presParOf" srcId="{96BF6D42-FBB7-48C5-9DB4-0257ED8DA04C}" destId="{85124BEE-A28D-4254-8ACD-711EE802F7F2}" srcOrd="1" destOrd="0" presId="urn:microsoft.com/office/officeart/2008/layout/LinedList"/>
    <dgm:cxn modelId="{C1910A32-C95B-41FD-B589-1126ADC14DFB}" type="presParOf" srcId="{16D7FFDC-AE51-4D16-9F5D-F59531947797}" destId="{3DAD6836-E75E-4D79-B8FA-455EC6F1098D}" srcOrd="2" destOrd="0" presId="urn:microsoft.com/office/officeart/2008/layout/LinedList"/>
    <dgm:cxn modelId="{8488F219-EACC-4D43-BF46-F7B5753F633C}" type="presParOf" srcId="{16D7FFDC-AE51-4D16-9F5D-F59531947797}" destId="{9F6041AC-0954-476C-974E-DDC70160BE2A}" srcOrd="3" destOrd="0" presId="urn:microsoft.com/office/officeart/2008/layout/LinedList"/>
    <dgm:cxn modelId="{08F1BFEE-96D1-4D7C-B6E9-026E61BA1784}" type="presParOf" srcId="{9F6041AC-0954-476C-974E-DDC70160BE2A}" destId="{AF9E7C63-0083-4F2C-B408-EDA3D423C330}" srcOrd="0" destOrd="0" presId="urn:microsoft.com/office/officeart/2008/layout/LinedList"/>
    <dgm:cxn modelId="{EB42C5F1-93FB-4ECB-A9F8-7A06B16A5103}" type="presParOf" srcId="{9F6041AC-0954-476C-974E-DDC70160BE2A}" destId="{C151C1B4-7FEE-4E16-AE79-2AE0B2B83EAD}" srcOrd="1" destOrd="0" presId="urn:microsoft.com/office/officeart/2008/layout/LinedList"/>
    <dgm:cxn modelId="{10937534-A9A6-4D19-81E5-00043FD3EE4B}" type="presParOf" srcId="{16D7FFDC-AE51-4D16-9F5D-F59531947797}" destId="{643E3506-4769-48EC-BF78-DECE5580DECD}" srcOrd="4" destOrd="0" presId="urn:microsoft.com/office/officeart/2008/layout/LinedList"/>
    <dgm:cxn modelId="{A951A8C1-965C-491B-B43B-DDFBBB167141}" type="presParOf" srcId="{16D7FFDC-AE51-4D16-9F5D-F59531947797}" destId="{4DBA2C26-5BD6-4AFA-BE03-A6EA2A9A7617}" srcOrd="5" destOrd="0" presId="urn:microsoft.com/office/officeart/2008/layout/LinedList"/>
    <dgm:cxn modelId="{B23A2392-9B30-4022-90A0-660EB50859AC}" type="presParOf" srcId="{4DBA2C26-5BD6-4AFA-BE03-A6EA2A9A7617}" destId="{8C8D390C-E95D-4E7C-8247-06EA761EA387}" srcOrd="0" destOrd="0" presId="urn:microsoft.com/office/officeart/2008/layout/LinedList"/>
    <dgm:cxn modelId="{CCEFBD60-F2E4-4E0F-98F6-7CAB2C0F1493}" type="presParOf" srcId="{4DBA2C26-5BD6-4AFA-BE03-A6EA2A9A7617}" destId="{8E418ADA-DA8E-4800-AFA6-1C05BB43BB01}" srcOrd="1" destOrd="0" presId="urn:microsoft.com/office/officeart/2008/layout/LinedList"/>
    <dgm:cxn modelId="{20DA6FDD-78D3-4E23-B1F3-845EE9AFA05D}" type="presParOf" srcId="{16D7FFDC-AE51-4D16-9F5D-F59531947797}" destId="{06B6695F-AEF3-47CE-B17B-45579A62E5AC}" srcOrd="6" destOrd="0" presId="urn:microsoft.com/office/officeart/2008/layout/LinedList"/>
    <dgm:cxn modelId="{441FB7C5-B5DE-43A4-A7A9-5EAC58E97AC2}" type="presParOf" srcId="{16D7FFDC-AE51-4D16-9F5D-F59531947797}" destId="{360A495E-24E5-4AC1-8C22-B7EE9FAF0639}" srcOrd="7" destOrd="0" presId="urn:microsoft.com/office/officeart/2008/layout/LinedList"/>
    <dgm:cxn modelId="{111C3210-209F-4B3E-B9FA-7553D87336A0}" type="presParOf" srcId="{360A495E-24E5-4AC1-8C22-B7EE9FAF0639}" destId="{34FA72B0-B1FA-41DA-8EF3-D6F8A4D63783}" srcOrd="0" destOrd="0" presId="urn:microsoft.com/office/officeart/2008/layout/LinedList"/>
    <dgm:cxn modelId="{C5BCAAF4-15CE-4FD6-9EF8-5693BA46578B}" type="presParOf" srcId="{360A495E-24E5-4AC1-8C22-B7EE9FAF0639}" destId="{89FA3D4E-7376-4211-8558-851C81BF54FE}" srcOrd="1" destOrd="0" presId="urn:microsoft.com/office/officeart/2008/layout/LinedList"/>
    <dgm:cxn modelId="{58DC68F8-18FB-46E6-9E49-3C96CEB4738A}" type="presParOf" srcId="{16D7FFDC-AE51-4D16-9F5D-F59531947797}" destId="{22656B83-0F5D-4E31-8AFA-9BB48A68C5AE}" srcOrd="8" destOrd="0" presId="urn:microsoft.com/office/officeart/2008/layout/LinedList"/>
    <dgm:cxn modelId="{3B15C3C8-83E0-42C6-A5A4-0599D973603A}" type="presParOf" srcId="{16D7FFDC-AE51-4D16-9F5D-F59531947797}" destId="{6A2DD582-7C42-486E-AB36-827F7A0E8945}" srcOrd="9" destOrd="0" presId="urn:microsoft.com/office/officeart/2008/layout/LinedList"/>
    <dgm:cxn modelId="{13AFE43D-D9A1-4BA6-B024-551CED698A8F}" type="presParOf" srcId="{6A2DD582-7C42-486E-AB36-827F7A0E8945}" destId="{E91B935F-F29F-4593-B095-3870F08B406B}" srcOrd="0" destOrd="0" presId="urn:microsoft.com/office/officeart/2008/layout/LinedList"/>
    <dgm:cxn modelId="{3B309E4E-7596-405A-AEDF-458E5E22FB71}" type="presParOf" srcId="{6A2DD582-7C42-486E-AB36-827F7A0E8945}" destId="{736F56F7-086B-413A-8F4B-3FD0EFFB2A3C}" srcOrd="1" destOrd="0" presId="urn:microsoft.com/office/officeart/2008/layout/LinedList"/>
    <dgm:cxn modelId="{582652EA-142B-4098-96AE-0F64045CE239}" type="presParOf" srcId="{16D7FFDC-AE51-4D16-9F5D-F59531947797}" destId="{F0BFE223-3A7E-4B43-9B51-2FC2314A64E7}" srcOrd="10" destOrd="0" presId="urn:microsoft.com/office/officeart/2008/layout/LinedList"/>
    <dgm:cxn modelId="{A2FD3465-DC40-48BD-9942-0C72C6E08A79}" type="presParOf" srcId="{16D7FFDC-AE51-4D16-9F5D-F59531947797}" destId="{4AB9EA84-83D1-4078-978E-132DF1E19409}" srcOrd="11" destOrd="0" presId="urn:microsoft.com/office/officeart/2008/layout/LinedList"/>
    <dgm:cxn modelId="{A36219BA-C4B4-4471-81A2-26543A30E935}" type="presParOf" srcId="{4AB9EA84-83D1-4078-978E-132DF1E19409}" destId="{BBB85C4A-F61B-4021-B89F-A505036F71EC}" srcOrd="0" destOrd="0" presId="urn:microsoft.com/office/officeart/2008/layout/LinedList"/>
    <dgm:cxn modelId="{F9BCFB89-6A17-4F9D-A75A-C57288A9A381}" type="presParOf" srcId="{4AB9EA84-83D1-4078-978E-132DF1E19409}" destId="{C8581B9A-4F55-455B-B855-7E88744EB119}" srcOrd="1" destOrd="0" presId="urn:microsoft.com/office/officeart/2008/layout/LinedList"/>
    <dgm:cxn modelId="{62B661ED-CF47-4085-97A0-91FC3640B70C}" type="presParOf" srcId="{16D7FFDC-AE51-4D16-9F5D-F59531947797}" destId="{590FC4E1-342B-4103-BFE8-DD3B46706A62}" srcOrd="12" destOrd="0" presId="urn:microsoft.com/office/officeart/2008/layout/LinedList"/>
    <dgm:cxn modelId="{7527F44B-889F-4CA4-89DB-F368D566A9E8}" type="presParOf" srcId="{16D7FFDC-AE51-4D16-9F5D-F59531947797}" destId="{1C997D14-A338-4BDD-BA56-2FEFC1B26252}" srcOrd="13" destOrd="0" presId="urn:microsoft.com/office/officeart/2008/layout/LinedList"/>
    <dgm:cxn modelId="{5294E5C9-E98E-47C6-93E4-13EF4590B691}" type="presParOf" srcId="{1C997D14-A338-4BDD-BA56-2FEFC1B26252}" destId="{26F36131-2B0F-47A8-AB75-5A9A6A5713CE}" srcOrd="0" destOrd="0" presId="urn:microsoft.com/office/officeart/2008/layout/LinedList"/>
    <dgm:cxn modelId="{121BD38E-E950-4843-B197-4902C1F809B7}" type="presParOf" srcId="{1C997D14-A338-4BDD-BA56-2FEFC1B26252}" destId="{C8A3C5B3-FB40-4EA2-A0D1-7FE6CE38F5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2EB454-0258-449C-A262-67CC3EB42109}"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346CC4A4-4CF1-469B-A139-A8E006D656CD}">
      <dgm:prSet/>
      <dgm:spPr/>
      <dgm:t>
        <a:bodyPr/>
        <a:lstStyle/>
        <a:p>
          <a:r>
            <a:rPr lang="en-US" dirty="0"/>
            <a:t>The student submits the EZ app and the TELO approves the app</a:t>
          </a:r>
        </a:p>
      </dgm:t>
    </dgm:pt>
    <dgm:pt modelId="{4366A73A-5C25-4CFB-B513-F73AA19D00F8}" type="parTrans" cxnId="{DE49B26B-3B49-4EEA-9FE8-9208B4EB6D37}">
      <dgm:prSet/>
      <dgm:spPr/>
      <dgm:t>
        <a:bodyPr/>
        <a:lstStyle/>
        <a:p>
          <a:endParaRPr lang="en-US"/>
        </a:p>
      </dgm:t>
    </dgm:pt>
    <dgm:pt modelId="{A0022E14-994A-4F43-B072-ED541A30EE9D}" type="sibTrans" cxnId="{DE49B26B-3B49-4EEA-9FE8-9208B4EB6D37}">
      <dgm:prSet/>
      <dgm:spPr>
        <a:ln>
          <a:noFill/>
        </a:ln>
      </dgm:spPr>
      <dgm:t>
        <a:bodyPr/>
        <a:lstStyle/>
        <a:p>
          <a:endParaRPr lang="en-US" dirty="0"/>
        </a:p>
      </dgm:t>
    </dgm:pt>
    <dgm:pt modelId="{CE83AB1B-6E77-4A23-A847-38BD3D877994}">
      <dgm:prSet/>
      <dgm:spPr/>
      <dgm:t>
        <a:bodyPr/>
        <a:lstStyle/>
        <a:p>
          <a:r>
            <a:rPr lang="en-US" dirty="0"/>
            <a:t>The student’s TE application is entered and approved by the TELO </a:t>
          </a:r>
        </a:p>
      </dgm:t>
    </dgm:pt>
    <dgm:pt modelId="{7F77E26A-EECD-48D0-8F08-B98C2C0F5014}" type="parTrans" cxnId="{6D822D6C-8249-4E55-9971-741DF0E64AF4}">
      <dgm:prSet/>
      <dgm:spPr/>
      <dgm:t>
        <a:bodyPr/>
        <a:lstStyle/>
        <a:p>
          <a:endParaRPr lang="en-US"/>
        </a:p>
      </dgm:t>
    </dgm:pt>
    <dgm:pt modelId="{213FA1A7-D930-4F55-AB0F-6C009544137B}" type="sibTrans" cxnId="{6D822D6C-8249-4E55-9971-741DF0E64AF4}">
      <dgm:prSet/>
      <dgm:spPr/>
      <dgm:t>
        <a:bodyPr/>
        <a:lstStyle/>
        <a:p>
          <a:endParaRPr lang="en-US"/>
        </a:p>
      </dgm:t>
    </dgm:pt>
    <dgm:pt modelId="{2BD75015-EE3C-4958-8913-1ED35DCB33DB}">
      <dgm:prSet/>
      <dgm:spPr/>
      <dgm:t>
        <a:bodyPr/>
        <a:lstStyle/>
        <a:p>
          <a:pPr algn="ctr"/>
          <a:r>
            <a:rPr lang="en-US" dirty="0"/>
            <a:t>THIS MEANS YOUR SCHOOL AGREES TO EXPORT THE STUDENT</a:t>
          </a:r>
        </a:p>
      </dgm:t>
    </dgm:pt>
    <dgm:pt modelId="{583EBDEF-556C-4795-8603-8A663BE2838B}" type="parTrans" cxnId="{DE44A9F3-88F9-4C4E-9DE9-4AC3A145E815}">
      <dgm:prSet/>
      <dgm:spPr/>
      <dgm:t>
        <a:bodyPr/>
        <a:lstStyle/>
        <a:p>
          <a:endParaRPr lang="en-US"/>
        </a:p>
      </dgm:t>
    </dgm:pt>
    <dgm:pt modelId="{046F1059-B102-4502-B58F-0D4A0C6DB0B7}" type="sibTrans" cxnId="{DE44A9F3-88F9-4C4E-9DE9-4AC3A145E815}">
      <dgm:prSet/>
      <dgm:spPr/>
      <dgm:t>
        <a:bodyPr/>
        <a:lstStyle/>
        <a:p>
          <a:endParaRPr lang="en-US"/>
        </a:p>
      </dgm:t>
    </dgm:pt>
    <dgm:pt modelId="{D873934D-074A-4E7A-BF91-333DD117E5DF}">
      <dgm:prSet/>
      <dgm:spPr/>
      <dgm:t>
        <a:bodyPr/>
        <a:lstStyle/>
        <a:p>
          <a:pPr algn="l"/>
          <a:r>
            <a:rPr lang="en-US"/>
            <a:t>You cannot and should not approve a student’s  export application and then determine the application is not eligible later </a:t>
          </a:r>
        </a:p>
      </dgm:t>
    </dgm:pt>
    <dgm:pt modelId="{239A9004-499C-4610-8A90-E4A05067C974}" type="parTrans" cxnId="{CD1D823F-7E61-4F57-914C-93059D42D86F}">
      <dgm:prSet/>
      <dgm:spPr/>
      <dgm:t>
        <a:bodyPr/>
        <a:lstStyle/>
        <a:p>
          <a:endParaRPr lang="en-US"/>
        </a:p>
      </dgm:t>
    </dgm:pt>
    <dgm:pt modelId="{99C30DC1-0683-4216-AB64-E078303A62BB}" type="sibTrans" cxnId="{CD1D823F-7E61-4F57-914C-93059D42D86F}">
      <dgm:prSet/>
      <dgm:spPr/>
      <dgm:t>
        <a:bodyPr/>
        <a:lstStyle/>
        <a:p>
          <a:endParaRPr lang="en-US"/>
        </a:p>
      </dgm:t>
    </dgm:pt>
    <dgm:pt modelId="{E0F3CE72-C6E4-4298-B6DB-4AA358536522}" type="pres">
      <dgm:prSet presAssocID="{242EB454-0258-449C-A262-67CC3EB42109}" presName="Name0" presStyleCnt="0">
        <dgm:presLayoutVars>
          <dgm:dir/>
          <dgm:resizeHandles val="exact"/>
        </dgm:presLayoutVars>
      </dgm:prSet>
      <dgm:spPr/>
    </dgm:pt>
    <dgm:pt modelId="{D2F71A06-C76B-417D-985E-D81B64232733}" type="pres">
      <dgm:prSet presAssocID="{346CC4A4-4CF1-469B-A139-A8E006D656CD}" presName="node" presStyleLbl="node1" presStyleIdx="0" presStyleCnt="3">
        <dgm:presLayoutVars>
          <dgm:bulletEnabled val="1"/>
        </dgm:presLayoutVars>
      </dgm:prSet>
      <dgm:spPr/>
    </dgm:pt>
    <dgm:pt modelId="{83F4F598-A7C5-4D00-A7A7-71482A005EF9}" type="pres">
      <dgm:prSet presAssocID="{A0022E14-994A-4F43-B072-ED541A30EE9D}" presName="sibTrans" presStyleLbl="sibTrans1D1" presStyleIdx="0" presStyleCnt="2"/>
      <dgm:spPr/>
    </dgm:pt>
    <dgm:pt modelId="{5CB34EB3-5A81-410B-AB3F-81FABDB2F9CA}" type="pres">
      <dgm:prSet presAssocID="{A0022E14-994A-4F43-B072-ED541A30EE9D}" presName="connectorText" presStyleLbl="sibTrans1D1" presStyleIdx="0" presStyleCnt="2"/>
      <dgm:spPr/>
    </dgm:pt>
    <dgm:pt modelId="{3705BEFC-4ACD-429E-B00C-895AAB545E16}" type="pres">
      <dgm:prSet presAssocID="{CE83AB1B-6E77-4A23-A847-38BD3D877994}" presName="node" presStyleLbl="node1" presStyleIdx="1" presStyleCnt="3">
        <dgm:presLayoutVars>
          <dgm:bulletEnabled val="1"/>
        </dgm:presLayoutVars>
      </dgm:prSet>
      <dgm:spPr/>
    </dgm:pt>
    <dgm:pt modelId="{A151D5CB-9940-4FE9-A807-B0AA9029AE77}" type="pres">
      <dgm:prSet presAssocID="{213FA1A7-D930-4F55-AB0F-6C009544137B}" presName="sibTrans" presStyleLbl="sibTrans1D1" presStyleIdx="1" presStyleCnt="2"/>
      <dgm:spPr/>
    </dgm:pt>
    <dgm:pt modelId="{4893F1C4-6021-4A99-A364-64DAD505E45B}" type="pres">
      <dgm:prSet presAssocID="{213FA1A7-D930-4F55-AB0F-6C009544137B}" presName="connectorText" presStyleLbl="sibTrans1D1" presStyleIdx="1" presStyleCnt="2"/>
      <dgm:spPr/>
    </dgm:pt>
    <dgm:pt modelId="{BA7775B8-E174-4D98-95D0-56848F4CD459}" type="pres">
      <dgm:prSet presAssocID="{2BD75015-EE3C-4958-8913-1ED35DCB33DB}" presName="node" presStyleLbl="node1" presStyleIdx="2" presStyleCnt="3" custLinFactNeighborX="59370" custLinFactNeighborY="-2964">
        <dgm:presLayoutVars>
          <dgm:bulletEnabled val="1"/>
        </dgm:presLayoutVars>
      </dgm:prSet>
      <dgm:spPr/>
    </dgm:pt>
  </dgm:ptLst>
  <dgm:cxnLst>
    <dgm:cxn modelId="{C25DE923-3D9E-4D29-A1DA-18D978CF7453}" type="presOf" srcId="{A0022E14-994A-4F43-B072-ED541A30EE9D}" destId="{5CB34EB3-5A81-410B-AB3F-81FABDB2F9CA}" srcOrd="1" destOrd="0" presId="urn:microsoft.com/office/officeart/2016/7/layout/RepeatingBendingProcessNew"/>
    <dgm:cxn modelId="{C8DF5C24-26EA-4421-982D-91AE7760CC73}" type="presOf" srcId="{2BD75015-EE3C-4958-8913-1ED35DCB33DB}" destId="{BA7775B8-E174-4D98-95D0-56848F4CD459}" srcOrd="0" destOrd="0" presId="urn:microsoft.com/office/officeart/2016/7/layout/RepeatingBendingProcessNew"/>
    <dgm:cxn modelId="{CD1D823F-7E61-4F57-914C-93059D42D86F}" srcId="{2BD75015-EE3C-4958-8913-1ED35DCB33DB}" destId="{D873934D-074A-4E7A-BF91-333DD117E5DF}" srcOrd="0" destOrd="0" parTransId="{239A9004-499C-4610-8A90-E4A05067C974}" sibTransId="{99C30DC1-0683-4216-AB64-E078303A62BB}"/>
    <dgm:cxn modelId="{AE323E5F-3E5C-49AF-BD6B-EA5C6319C27F}" type="presOf" srcId="{346CC4A4-4CF1-469B-A139-A8E006D656CD}" destId="{D2F71A06-C76B-417D-985E-D81B64232733}" srcOrd="0" destOrd="0" presId="urn:microsoft.com/office/officeart/2016/7/layout/RepeatingBendingProcessNew"/>
    <dgm:cxn modelId="{DE49B26B-3B49-4EEA-9FE8-9208B4EB6D37}" srcId="{242EB454-0258-449C-A262-67CC3EB42109}" destId="{346CC4A4-4CF1-469B-A139-A8E006D656CD}" srcOrd="0" destOrd="0" parTransId="{4366A73A-5C25-4CFB-B513-F73AA19D00F8}" sibTransId="{A0022E14-994A-4F43-B072-ED541A30EE9D}"/>
    <dgm:cxn modelId="{6D822D6C-8249-4E55-9971-741DF0E64AF4}" srcId="{242EB454-0258-449C-A262-67CC3EB42109}" destId="{CE83AB1B-6E77-4A23-A847-38BD3D877994}" srcOrd="1" destOrd="0" parTransId="{7F77E26A-EECD-48D0-8F08-B98C2C0F5014}" sibTransId="{213FA1A7-D930-4F55-AB0F-6C009544137B}"/>
    <dgm:cxn modelId="{1F769B6F-040B-4FF0-BF95-EF022AA902AC}" type="presOf" srcId="{D873934D-074A-4E7A-BF91-333DD117E5DF}" destId="{BA7775B8-E174-4D98-95D0-56848F4CD459}" srcOrd="0" destOrd="1" presId="urn:microsoft.com/office/officeart/2016/7/layout/RepeatingBendingProcessNew"/>
    <dgm:cxn modelId="{B4549477-165F-40D7-97E0-81810930E282}" type="presOf" srcId="{242EB454-0258-449C-A262-67CC3EB42109}" destId="{E0F3CE72-C6E4-4298-B6DB-4AA358536522}" srcOrd="0" destOrd="0" presId="urn:microsoft.com/office/officeart/2016/7/layout/RepeatingBendingProcessNew"/>
    <dgm:cxn modelId="{2A8E8A9D-838B-40D3-9224-EB3A52A28C59}" type="presOf" srcId="{213FA1A7-D930-4F55-AB0F-6C009544137B}" destId="{4893F1C4-6021-4A99-A364-64DAD505E45B}" srcOrd="1" destOrd="0" presId="urn:microsoft.com/office/officeart/2016/7/layout/RepeatingBendingProcessNew"/>
    <dgm:cxn modelId="{58AD82BD-79D2-40E1-82C0-FEAB59DEEB38}" type="presOf" srcId="{A0022E14-994A-4F43-B072-ED541A30EE9D}" destId="{83F4F598-A7C5-4D00-A7A7-71482A005EF9}" srcOrd="0" destOrd="0" presId="urn:microsoft.com/office/officeart/2016/7/layout/RepeatingBendingProcessNew"/>
    <dgm:cxn modelId="{A58AF5D7-55AA-4F15-AF76-8D3CBCCF7702}" type="presOf" srcId="{CE83AB1B-6E77-4A23-A847-38BD3D877994}" destId="{3705BEFC-4ACD-429E-B00C-895AAB545E16}" srcOrd="0" destOrd="0" presId="urn:microsoft.com/office/officeart/2016/7/layout/RepeatingBendingProcessNew"/>
    <dgm:cxn modelId="{002E12F0-EB09-4AD0-9A98-C39D8F1BED84}" type="presOf" srcId="{213FA1A7-D930-4F55-AB0F-6C009544137B}" destId="{A151D5CB-9940-4FE9-A807-B0AA9029AE77}" srcOrd="0" destOrd="0" presId="urn:microsoft.com/office/officeart/2016/7/layout/RepeatingBendingProcessNew"/>
    <dgm:cxn modelId="{DE44A9F3-88F9-4C4E-9DE9-4AC3A145E815}" srcId="{242EB454-0258-449C-A262-67CC3EB42109}" destId="{2BD75015-EE3C-4958-8913-1ED35DCB33DB}" srcOrd="2" destOrd="0" parTransId="{583EBDEF-556C-4795-8603-8A663BE2838B}" sibTransId="{046F1059-B102-4502-B58F-0D4A0C6DB0B7}"/>
    <dgm:cxn modelId="{68AFC47E-DD09-4D8B-A6B3-CADCCEB33DEB}" type="presParOf" srcId="{E0F3CE72-C6E4-4298-B6DB-4AA358536522}" destId="{D2F71A06-C76B-417D-985E-D81B64232733}" srcOrd="0" destOrd="0" presId="urn:microsoft.com/office/officeart/2016/7/layout/RepeatingBendingProcessNew"/>
    <dgm:cxn modelId="{78CCC011-7D2B-40F5-9CF3-EE9857EAA2D7}" type="presParOf" srcId="{E0F3CE72-C6E4-4298-B6DB-4AA358536522}" destId="{83F4F598-A7C5-4D00-A7A7-71482A005EF9}" srcOrd="1" destOrd="0" presId="urn:microsoft.com/office/officeart/2016/7/layout/RepeatingBendingProcessNew"/>
    <dgm:cxn modelId="{6AD53106-6F32-4E35-8FDE-2F367DD7C0D7}" type="presParOf" srcId="{83F4F598-A7C5-4D00-A7A7-71482A005EF9}" destId="{5CB34EB3-5A81-410B-AB3F-81FABDB2F9CA}" srcOrd="0" destOrd="0" presId="urn:microsoft.com/office/officeart/2016/7/layout/RepeatingBendingProcessNew"/>
    <dgm:cxn modelId="{17E23D4B-8555-458E-9B67-29E091A725B5}" type="presParOf" srcId="{E0F3CE72-C6E4-4298-B6DB-4AA358536522}" destId="{3705BEFC-4ACD-429E-B00C-895AAB545E16}" srcOrd="2" destOrd="0" presId="urn:microsoft.com/office/officeart/2016/7/layout/RepeatingBendingProcessNew"/>
    <dgm:cxn modelId="{DD967292-C18B-4D26-A3D0-3810FE7C06F6}" type="presParOf" srcId="{E0F3CE72-C6E4-4298-B6DB-4AA358536522}" destId="{A151D5CB-9940-4FE9-A807-B0AA9029AE77}" srcOrd="3" destOrd="0" presId="urn:microsoft.com/office/officeart/2016/7/layout/RepeatingBendingProcessNew"/>
    <dgm:cxn modelId="{9D800A48-E789-47FF-B0EA-7ED4ABB24705}" type="presParOf" srcId="{A151D5CB-9940-4FE9-A807-B0AA9029AE77}" destId="{4893F1C4-6021-4A99-A364-64DAD505E45B}" srcOrd="0" destOrd="0" presId="urn:microsoft.com/office/officeart/2016/7/layout/RepeatingBendingProcessNew"/>
    <dgm:cxn modelId="{0599B0DF-42FB-4E48-A347-21151F77FAE6}" type="presParOf" srcId="{E0F3CE72-C6E4-4298-B6DB-4AA358536522}" destId="{BA7775B8-E174-4D98-95D0-56848F4CD459}" srcOrd="4" destOrd="0" presId="urn:microsoft.com/office/officeart/2016/7/layout/RepeatingBendingProcessNew"/>
  </dgm:cxnLst>
  <dgm:bg/>
  <dgm:whole>
    <a:ln>
      <a:solidFill>
        <a:schemeClr val="accent5">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892E0E-3FB7-42EF-B611-4A7FAB9BA649}"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en-US"/>
        </a:p>
      </dgm:t>
    </dgm:pt>
    <dgm:pt modelId="{63D4B01C-13C5-4B43-8383-4EEACC1C94ED}">
      <dgm:prSet/>
      <dgm:spPr/>
      <dgm:t>
        <a:bodyPr/>
        <a:lstStyle/>
        <a:p>
          <a:r>
            <a:rPr lang="en-US"/>
            <a:t>July 1 TE dues - $550</a:t>
          </a:r>
        </a:p>
      </dgm:t>
    </dgm:pt>
    <dgm:pt modelId="{EDE62DDA-903C-43F5-A542-8B356EB391F6}" type="parTrans" cxnId="{94A1793E-B34B-48D1-8C52-EA2CAD95B9AA}">
      <dgm:prSet/>
      <dgm:spPr/>
      <dgm:t>
        <a:bodyPr/>
        <a:lstStyle/>
        <a:p>
          <a:endParaRPr lang="en-US"/>
        </a:p>
      </dgm:t>
    </dgm:pt>
    <dgm:pt modelId="{35962FA7-FD95-43D4-9285-A812F2F4D2FD}" type="sibTrans" cxnId="{94A1793E-B34B-48D1-8C52-EA2CAD95B9AA}">
      <dgm:prSet/>
      <dgm:spPr/>
      <dgm:t>
        <a:bodyPr/>
        <a:lstStyle/>
        <a:p>
          <a:endParaRPr lang="en-US"/>
        </a:p>
      </dgm:t>
    </dgm:pt>
    <dgm:pt modelId="{76412C8D-D43F-4631-9ABB-0BDBF2E993A9}">
      <dgm:prSet custT="1"/>
      <dgm:spPr/>
      <dgm:t>
        <a:bodyPr/>
        <a:lstStyle/>
        <a:p>
          <a:r>
            <a:rPr lang="en-US" sz="2000" dirty="0"/>
            <a:t>Invoices will be emailed mid-June and considered late September 30</a:t>
          </a:r>
        </a:p>
      </dgm:t>
    </dgm:pt>
    <dgm:pt modelId="{FB23D97A-3CE8-4EFE-8078-A24A6CD80D6C}" type="parTrans" cxnId="{0E58C604-663C-4023-9844-681EF1404C42}">
      <dgm:prSet/>
      <dgm:spPr/>
      <dgm:t>
        <a:bodyPr/>
        <a:lstStyle/>
        <a:p>
          <a:endParaRPr lang="en-US"/>
        </a:p>
      </dgm:t>
    </dgm:pt>
    <dgm:pt modelId="{BFBAB1D0-683D-4124-98FE-A7997380E033}" type="sibTrans" cxnId="{0E58C604-663C-4023-9844-681EF1404C42}">
      <dgm:prSet/>
      <dgm:spPr/>
      <dgm:t>
        <a:bodyPr/>
        <a:lstStyle/>
        <a:p>
          <a:endParaRPr lang="en-US"/>
        </a:p>
      </dgm:t>
    </dgm:pt>
    <dgm:pt modelId="{C06EF809-96B3-41BE-BFBD-DD89B1CEF1D0}">
      <dgm:prSet/>
      <dgm:spPr/>
      <dgm:t>
        <a:bodyPr/>
        <a:lstStyle/>
        <a:p>
          <a:r>
            <a:rPr lang="en-US"/>
            <a:t>2018-19 Participation Fees - $40 per successful EXPORT and all DC 3 Imports</a:t>
          </a:r>
        </a:p>
      </dgm:t>
    </dgm:pt>
    <dgm:pt modelId="{0F58FFE2-D24C-417C-84E6-54DFCBF7684C}" type="parTrans" cxnId="{CA6D734A-A987-4EA2-A440-D12165BF4402}">
      <dgm:prSet/>
      <dgm:spPr/>
      <dgm:t>
        <a:bodyPr/>
        <a:lstStyle/>
        <a:p>
          <a:endParaRPr lang="en-US"/>
        </a:p>
      </dgm:t>
    </dgm:pt>
    <dgm:pt modelId="{0029EB47-6876-49A0-A8CC-8BFCF15FA93F}" type="sibTrans" cxnId="{CA6D734A-A987-4EA2-A440-D12165BF4402}">
      <dgm:prSet/>
      <dgm:spPr/>
      <dgm:t>
        <a:bodyPr/>
        <a:lstStyle/>
        <a:p>
          <a:endParaRPr lang="en-US"/>
        </a:p>
      </dgm:t>
    </dgm:pt>
    <dgm:pt modelId="{37C3A798-2CB7-4531-9D59-9D3615418CB9}">
      <dgm:prSet custT="1"/>
      <dgm:spPr/>
      <dgm:t>
        <a:bodyPr/>
        <a:lstStyle/>
        <a:p>
          <a:r>
            <a:rPr lang="en-US" sz="1600" dirty="0"/>
            <a:t>The Participation Fee invoice generates each time you submit the Enrollment Report</a:t>
          </a:r>
        </a:p>
      </dgm:t>
    </dgm:pt>
    <dgm:pt modelId="{4350B686-7D6B-41D8-B3B0-AB4C632973B4}" type="parTrans" cxnId="{3910C0C9-4148-4546-92DC-ACD2EF3E3AAB}">
      <dgm:prSet/>
      <dgm:spPr/>
      <dgm:t>
        <a:bodyPr/>
        <a:lstStyle/>
        <a:p>
          <a:endParaRPr lang="en-US"/>
        </a:p>
      </dgm:t>
    </dgm:pt>
    <dgm:pt modelId="{D9EFC2D7-F822-4493-9F95-64F3B101445F}" type="sibTrans" cxnId="{3910C0C9-4148-4546-92DC-ACD2EF3E3AAB}">
      <dgm:prSet/>
      <dgm:spPr/>
      <dgm:t>
        <a:bodyPr/>
        <a:lstStyle/>
        <a:p>
          <a:endParaRPr lang="en-US"/>
        </a:p>
      </dgm:t>
    </dgm:pt>
    <dgm:pt modelId="{94DFA75D-DC2A-42E2-8338-4582FAB6A1F5}">
      <dgm:prSet custT="1"/>
      <dgm:spPr/>
      <dgm:t>
        <a:bodyPr/>
        <a:lstStyle/>
        <a:p>
          <a:r>
            <a:rPr lang="en-US" sz="1600" dirty="0"/>
            <a:t>Review your Participation Fee invoice for any balance due</a:t>
          </a:r>
        </a:p>
      </dgm:t>
    </dgm:pt>
    <dgm:pt modelId="{BBB1E3DC-A8F1-492C-ACA5-F50152C14FDB}" type="parTrans" cxnId="{9EB48663-FFC5-4D8B-A16D-6B60660A1289}">
      <dgm:prSet/>
      <dgm:spPr/>
      <dgm:t>
        <a:bodyPr/>
        <a:lstStyle/>
        <a:p>
          <a:endParaRPr lang="en-US"/>
        </a:p>
      </dgm:t>
    </dgm:pt>
    <dgm:pt modelId="{91B6CB48-89A1-468C-A206-DC9C6CB4DEE5}" type="sibTrans" cxnId="{9EB48663-FFC5-4D8B-A16D-6B60660A1289}">
      <dgm:prSet/>
      <dgm:spPr/>
      <dgm:t>
        <a:bodyPr/>
        <a:lstStyle/>
        <a:p>
          <a:endParaRPr lang="en-US"/>
        </a:p>
      </dgm:t>
    </dgm:pt>
    <dgm:pt modelId="{72C5D72D-859D-475D-9FEC-A55FD4DF711E}">
      <dgm:prSet custT="1"/>
      <dgm:spPr/>
      <dgm:t>
        <a:bodyPr/>
        <a:lstStyle/>
        <a:p>
          <a:r>
            <a:rPr lang="en-US" sz="1600" dirty="0"/>
            <a:t>Participation fees are considered late 45 days after your Enrollment Report is submitted</a:t>
          </a:r>
        </a:p>
      </dgm:t>
    </dgm:pt>
    <dgm:pt modelId="{24973ED6-557D-4FCC-BB02-E843EB04717E}" type="parTrans" cxnId="{81888737-D8B7-4519-8F4D-E33624B0774A}">
      <dgm:prSet/>
      <dgm:spPr/>
      <dgm:t>
        <a:bodyPr/>
        <a:lstStyle/>
        <a:p>
          <a:endParaRPr lang="en-US"/>
        </a:p>
      </dgm:t>
    </dgm:pt>
    <dgm:pt modelId="{801DC99B-4295-44D4-A643-A9756CABF5C3}" type="sibTrans" cxnId="{81888737-D8B7-4519-8F4D-E33624B0774A}">
      <dgm:prSet/>
      <dgm:spPr/>
      <dgm:t>
        <a:bodyPr/>
        <a:lstStyle/>
        <a:p>
          <a:endParaRPr lang="en-US"/>
        </a:p>
      </dgm:t>
    </dgm:pt>
    <dgm:pt modelId="{12D9BDC5-E5F2-4BC9-91E3-DFBB5542BE84}">
      <dgm:prSet custT="1"/>
      <dgm:spPr/>
      <dgm:t>
        <a:bodyPr/>
        <a:lstStyle/>
        <a:p>
          <a:r>
            <a:rPr lang="en-US" sz="1600" dirty="0"/>
            <a:t>TE Central will add a $50 late fee to each school’s statement if payment is not received as detailed above.</a:t>
          </a:r>
        </a:p>
      </dgm:t>
    </dgm:pt>
    <dgm:pt modelId="{3C19B6C2-E7CA-4917-9BC7-5FCBA798E8E9}" type="parTrans" cxnId="{48634D4E-DF67-47E8-A144-E3BB63586DB2}">
      <dgm:prSet/>
      <dgm:spPr/>
      <dgm:t>
        <a:bodyPr/>
        <a:lstStyle/>
        <a:p>
          <a:endParaRPr lang="en-US"/>
        </a:p>
      </dgm:t>
    </dgm:pt>
    <dgm:pt modelId="{A0FD097D-8F30-49C2-A734-C2DB54BDA32B}" type="sibTrans" cxnId="{48634D4E-DF67-47E8-A144-E3BB63586DB2}">
      <dgm:prSet/>
      <dgm:spPr/>
      <dgm:t>
        <a:bodyPr/>
        <a:lstStyle/>
        <a:p>
          <a:endParaRPr lang="en-US"/>
        </a:p>
      </dgm:t>
    </dgm:pt>
    <dgm:pt modelId="{6261AAFA-C3FF-4A88-A3E0-7C1DA00DF977}" type="pres">
      <dgm:prSet presAssocID="{5E892E0E-3FB7-42EF-B611-4A7FAB9BA649}" presName="Name0" presStyleCnt="0">
        <dgm:presLayoutVars>
          <dgm:dir/>
          <dgm:animLvl val="lvl"/>
          <dgm:resizeHandles val="exact"/>
        </dgm:presLayoutVars>
      </dgm:prSet>
      <dgm:spPr/>
    </dgm:pt>
    <dgm:pt modelId="{56E52636-E5B4-432C-BE16-54B4EFC8BEFB}" type="pres">
      <dgm:prSet presAssocID="{63D4B01C-13C5-4B43-8383-4EEACC1C94ED}" presName="linNode" presStyleCnt="0"/>
      <dgm:spPr/>
    </dgm:pt>
    <dgm:pt modelId="{99F1153C-DC73-48DC-BCD0-85F96FFD77E2}" type="pres">
      <dgm:prSet presAssocID="{63D4B01C-13C5-4B43-8383-4EEACC1C94ED}" presName="parentText" presStyleLbl="node1" presStyleIdx="0" presStyleCnt="2">
        <dgm:presLayoutVars>
          <dgm:chMax val="1"/>
          <dgm:bulletEnabled val="1"/>
        </dgm:presLayoutVars>
      </dgm:prSet>
      <dgm:spPr/>
    </dgm:pt>
    <dgm:pt modelId="{BAF16C51-C6E4-4C36-820C-CDA44A115E30}" type="pres">
      <dgm:prSet presAssocID="{63D4B01C-13C5-4B43-8383-4EEACC1C94ED}" presName="descendantText" presStyleLbl="alignAccFollowNode1" presStyleIdx="0" presStyleCnt="2">
        <dgm:presLayoutVars>
          <dgm:bulletEnabled val="1"/>
        </dgm:presLayoutVars>
      </dgm:prSet>
      <dgm:spPr/>
    </dgm:pt>
    <dgm:pt modelId="{78140B60-4BD6-4658-B0C8-BF12B40B966F}" type="pres">
      <dgm:prSet presAssocID="{35962FA7-FD95-43D4-9285-A812F2F4D2FD}" presName="sp" presStyleCnt="0"/>
      <dgm:spPr/>
    </dgm:pt>
    <dgm:pt modelId="{88821926-E605-40C1-992B-8BC24D335F91}" type="pres">
      <dgm:prSet presAssocID="{C06EF809-96B3-41BE-BFBD-DD89B1CEF1D0}" presName="linNode" presStyleCnt="0"/>
      <dgm:spPr/>
    </dgm:pt>
    <dgm:pt modelId="{E22709B5-34C7-4E03-A129-F382FC05E586}" type="pres">
      <dgm:prSet presAssocID="{C06EF809-96B3-41BE-BFBD-DD89B1CEF1D0}" presName="parentText" presStyleLbl="node1" presStyleIdx="1" presStyleCnt="2">
        <dgm:presLayoutVars>
          <dgm:chMax val="1"/>
          <dgm:bulletEnabled val="1"/>
        </dgm:presLayoutVars>
      </dgm:prSet>
      <dgm:spPr/>
    </dgm:pt>
    <dgm:pt modelId="{65635DAA-C91A-4B9B-ADF0-E0A6211A81B7}" type="pres">
      <dgm:prSet presAssocID="{C06EF809-96B3-41BE-BFBD-DD89B1CEF1D0}" presName="descendantText" presStyleLbl="alignAccFollowNode1" presStyleIdx="1" presStyleCnt="2" custScaleX="110559" custScaleY="161626">
        <dgm:presLayoutVars>
          <dgm:bulletEnabled val="1"/>
        </dgm:presLayoutVars>
      </dgm:prSet>
      <dgm:spPr/>
    </dgm:pt>
  </dgm:ptLst>
  <dgm:cxnLst>
    <dgm:cxn modelId="{0E58C604-663C-4023-9844-681EF1404C42}" srcId="{63D4B01C-13C5-4B43-8383-4EEACC1C94ED}" destId="{76412C8D-D43F-4631-9ABB-0BDBF2E993A9}" srcOrd="0" destOrd="0" parTransId="{FB23D97A-3CE8-4EFE-8078-A24A6CD80D6C}" sibTransId="{BFBAB1D0-683D-4124-98FE-A7997380E033}"/>
    <dgm:cxn modelId="{49797F0E-3B9B-4115-B980-A586D86D5EC2}" type="presOf" srcId="{94DFA75D-DC2A-42E2-8338-4582FAB6A1F5}" destId="{65635DAA-C91A-4B9B-ADF0-E0A6211A81B7}" srcOrd="0" destOrd="1" presId="urn:microsoft.com/office/officeart/2005/8/layout/vList5"/>
    <dgm:cxn modelId="{6C32A22C-BE4A-4FFB-9547-16EAD5EE306C}" type="presOf" srcId="{76412C8D-D43F-4631-9ABB-0BDBF2E993A9}" destId="{BAF16C51-C6E4-4C36-820C-CDA44A115E30}" srcOrd="0" destOrd="0" presId="urn:microsoft.com/office/officeart/2005/8/layout/vList5"/>
    <dgm:cxn modelId="{CC11A02F-912D-4526-8D99-D5AF30382447}" type="presOf" srcId="{12D9BDC5-E5F2-4BC9-91E3-DFBB5542BE84}" destId="{65635DAA-C91A-4B9B-ADF0-E0A6211A81B7}" srcOrd="0" destOrd="3" presId="urn:microsoft.com/office/officeart/2005/8/layout/vList5"/>
    <dgm:cxn modelId="{28433B30-598B-4134-B4CD-A193030A0BA2}" type="presOf" srcId="{C06EF809-96B3-41BE-BFBD-DD89B1CEF1D0}" destId="{E22709B5-34C7-4E03-A129-F382FC05E586}" srcOrd="0" destOrd="0" presId="urn:microsoft.com/office/officeart/2005/8/layout/vList5"/>
    <dgm:cxn modelId="{81888737-D8B7-4519-8F4D-E33624B0774A}" srcId="{C06EF809-96B3-41BE-BFBD-DD89B1CEF1D0}" destId="{72C5D72D-859D-475D-9FEC-A55FD4DF711E}" srcOrd="2" destOrd="0" parTransId="{24973ED6-557D-4FCC-BB02-E843EB04717E}" sibTransId="{801DC99B-4295-44D4-A643-A9756CABF5C3}"/>
    <dgm:cxn modelId="{94A1793E-B34B-48D1-8C52-EA2CAD95B9AA}" srcId="{5E892E0E-3FB7-42EF-B611-4A7FAB9BA649}" destId="{63D4B01C-13C5-4B43-8383-4EEACC1C94ED}" srcOrd="0" destOrd="0" parTransId="{EDE62DDA-903C-43F5-A542-8B356EB391F6}" sibTransId="{35962FA7-FD95-43D4-9285-A812F2F4D2FD}"/>
    <dgm:cxn modelId="{9EB48663-FFC5-4D8B-A16D-6B60660A1289}" srcId="{C06EF809-96B3-41BE-BFBD-DD89B1CEF1D0}" destId="{94DFA75D-DC2A-42E2-8338-4582FAB6A1F5}" srcOrd="1" destOrd="0" parTransId="{BBB1E3DC-A8F1-492C-ACA5-F50152C14FDB}" sibTransId="{91B6CB48-89A1-468C-A206-DC9C6CB4DEE5}"/>
    <dgm:cxn modelId="{CA6D734A-A987-4EA2-A440-D12165BF4402}" srcId="{5E892E0E-3FB7-42EF-B611-4A7FAB9BA649}" destId="{C06EF809-96B3-41BE-BFBD-DD89B1CEF1D0}" srcOrd="1" destOrd="0" parTransId="{0F58FFE2-D24C-417C-84E6-54DFCBF7684C}" sibTransId="{0029EB47-6876-49A0-A8CC-8BFCF15FA93F}"/>
    <dgm:cxn modelId="{38C5AC4A-375A-4A7F-82C4-0481F942FA3B}" type="presOf" srcId="{63D4B01C-13C5-4B43-8383-4EEACC1C94ED}" destId="{99F1153C-DC73-48DC-BCD0-85F96FFD77E2}" srcOrd="0" destOrd="0" presId="urn:microsoft.com/office/officeart/2005/8/layout/vList5"/>
    <dgm:cxn modelId="{48634D4E-DF67-47E8-A144-E3BB63586DB2}" srcId="{C06EF809-96B3-41BE-BFBD-DD89B1CEF1D0}" destId="{12D9BDC5-E5F2-4BC9-91E3-DFBB5542BE84}" srcOrd="3" destOrd="0" parTransId="{3C19B6C2-E7CA-4917-9BC7-5FCBA798E8E9}" sibTransId="{A0FD097D-8F30-49C2-A734-C2DB54BDA32B}"/>
    <dgm:cxn modelId="{9FB3088D-B413-4A09-99FA-6BC2BCA688E3}" type="presOf" srcId="{72C5D72D-859D-475D-9FEC-A55FD4DF711E}" destId="{65635DAA-C91A-4B9B-ADF0-E0A6211A81B7}" srcOrd="0" destOrd="2" presId="urn:microsoft.com/office/officeart/2005/8/layout/vList5"/>
    <dgm:cxn modelId="{6819339D-2651-4E10-A3E7-65C893F8625A}" type="presOf" srcId="{5E892E0E-3FB7-42EF-B611-4A7FAB9BA649}" destId="{6261AAFA-C3FF-4A88-A3E0-7C1DA00DF977}" srcOrd="0" destOrd="0" presId="urn:microsoft.com/office/officeart/2005/8/layout/vList5"/>
    <dgm:cxn modelId="{3910C0C9-4148-4546-92DC-ACD2EF3E3AAB}" srcId="{C06EF809-96B3-41BE-BFBD-DD89B1CEF1D0}" destId="{37C3A798-2CB7-4531-9D59-9D3615418CB9}" srcOrd="0" destOrd="0" parTransId="{4350B686-7D6B-41D8-B3B0-AB4C632973B4}" sibTransId="{D9EFC2D7-F822-4493-9F95-64F3B101445F}"/>
    <dgm:cxn modelId="{7E5F38EF-DC4C-4DCC-8B7E-3E1CC532E576}" type="presOf" srcId="{37C3A798-2CB7-4531-9D59-9D3615418CB9}" destId="{65635DAA-C91A-4B9B-ADF0-E0A6211A81B7}" srcOrd="0" destOrd="0" presId="urn:microsoft.com/office/officeart/2005/8/layout/vList5"/>
    <dgm:cxn modelId="{0FBD16E8-AE8A-4FA4-AB6D-6297CC2E2148}" type="presParOf" srcId="{6261AAFA-C3FF-4A88-A3E0-7C1DA00DF977}" destId="{56E52636-E5B4-432C-BE16-54B4EFC8BEFB}" srcOrd="0" destOrd="0" presId="urn:microsoft.com/office/officeart/2005/8/layout/vList5"/>
    <dgm:cxn modelId="{17581798-6853-45E5-9FC4-51DB667847F0}" type="presParOf" srcId="{56E52636-E5B4-432C-BE16-54B4EFC8BEFB}" destId="{99F1153C-DC73-48DC-BCD0-85F96FFD77E2}" srcOrd="0" destOrd="0" presId="urn:microsoft.com/office/officeart/2005/8/layout/vList5"/>
    <dgm:cxn modelId="{AD0BAEA9-B6D9-4A33-8FB0-4C23B5139A92}" type="presParOf" srcId="{56E52636-E5B4-432C-BE16-54B4EFC8BEFB}" destId="{BAF16C51-C6E4-4C36-820C-CDA44A115E30}" srcOrd="1" destOrd="0" presId="urn:microsoft.com/office/officeart/2005/8/layout/vList5"/>
    <dgm:cxn modelId="{06397958-CACD-4B77-A9D3-C35D41101A83}" type="presParOf" srcId="{6261AAFA-C3FF-4A88-A3E0-7C1DA00DF977}" destId="{78140B60-4BD6-4658-B0C8-BF12B40B966F}" srcOrd="1" destOrd="0" presId="urn:microsoft.com/office/officeart/2005/8/layout/vList5"/>
    <dgm:cxn modelId="{229F9A01-A5FB-4231-A454-124FFA96260F}" type="presParOf" srcId="{6261AAFA-C3FF-4A88-A3E0-7C1DA00DF977}" destId="{88821926-E605-40C1-992B-8BC24D335F91}" srcOrd="2" destOrd="0" presId="urn:microsoft.com/office/officeart/2005/8/layout/vList5"/>
    <dgm:cxn modelId="{5A360355-8814-4505-997A-861E637382F5}" type="presParOf" srcId="{88821926-E605-40C1-992B-8BC24D335F91}" destId="{E22709B5-34C7-4E03-A129-F382FC05E586}" srcOrd="0" destOrd="0" presId="urn:microsoft.com/office/officeart/2005/8/layout/vList5"/>
    <dgm:cxn modelId="{2CE342F9-CF2B-4E26-A957-2BF0D6162B4B}" type="presParOf" srcId="{88821926-E605-40C1-992B-8BC24D335F91}" destId="{65635DAA-C91A-4B9B-ADF0-E0A6211A81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9A0551-A6A5-4D9E-8D84-D790B00113A1}" type="doc">
      <dgm:prSet loTypeId="urn:microsoft.com/office/officeart/2017/3/layout/DropPinTimeline" loCatId="process" qsTypeId="urn:microsoft.com/office/officeart/2005/8/quickstyle/simple3" qsCatId="simple" csTypeId="urn:microsoft.com/office/officeart/2005/8/colors/accent6_2" csCatId="accent6" phldr="1"/>
      <dgm:spPr/>
      <dgm:t>
        <a:bodyPr/>
        <a:lstStyle/>
        <a:p>
          <a:endParaRPr lang="en-US"/>
        </a:p>
      </dgm:t>
    </dgm:pt>
    <dgm:pt modelId="{5F427240-3E10-48AE-82F3-14391692A2DA}">
      <dgm:prSet/>
      <dgm:spPr/>
      <dgm:t>
        <a:bodyPr/>
        <a:lstStyle/>
        <a:p>
          <a:pPr>
            <a:defRPr b="1"/>
          </a:pPr>
          <a:r>
            <a:rPr lang="en-US"/>
            <a:t>2018–2019</a:t>
          </a:r>
        </a:p>
      </dgm:t>
    </dgm:pt>
    <dgm:pt modelId="{80068173-5011-4167-A4C6-24CF4B85DB34}" type="parTrans" cxnId="{2AAE5B21-1D6C-4213-89EA-C5FE00ECF90E}">
      <dgm:prSet/>
      <dgm:spPr/>
      <dgm:t>
        <a:bodyPr/>
        <a:lstStyle/>
        <a:p>
          <a:endParaRPr lang="en-US"/>
        </a:p>
      </dgm:t>
    </dgm:pt>
    <dgm:pt modelId="{414EF487-C018-47F2-8041-80026DAB509B}" type="sibTrans" cxnId="{2AAE5B21-1D6C-4213-89EA-C5FE00ECF90E}">
      <dgm:prSet/>
      <dgm:spPr/>
      <dgm:t>
        <a:bodyPr/>
        <a:lstStyle/>
        <a:p>
          <a:endParaRPr lang="en-US"/>
        </a:p>
      </dgm:t>
    </dgm:pt>
    <dgm:pt modelId="{7E569F71-A127-4CC1-9729-BCD2F8B017FF}">
      <dgm:prSet/>
      <dgm:spPr/>
      <dgm:t>
        <a:bodyPr/>
        <a:lstStyle/>
        <a:p>
          <a:r>
            <a:rPr lang="en-US"/>
            <a:t>Be watching for our 2018-19 Training webinar series announcement</a:t>
          </a:r>
        </a:p>
      </dgm:t>
    </dgm:pt>
    <dgm:pt modelId="{8E53EDFD-3704-45A4-9C42-8376322508CA}" type="parTrans" cxnId="{1B35F4E1-EF85-4A07-AD03-4A8171C94ACA}">
      <dgm:prSet/>
      <dgm:spPr/>
      <dgm:t>
        <a:bodyPr/>
        <a:lstStyle/>
        <a:p>
          <a:endParaRPr lang="en-US"/>
        </a:p>
      </dgm:t>
    </dgm:pt>
    <dgm:pt modelId="{A5A7963A-6926-4576-B5AF-7865565F9563}" type="sibTrans" cxnId="{1B35F4E1-EF85-4A07-AD03-4A8171C94ACA}">
      <dgm:prSet/>
      <dgm:spPr/>
      <dgm:t>
        <a:bodyPr/>
        <a:lstStyle/>
        <a:p>
          <a:endParaRPr lang="en-US"/>
        </a:p>
      </dgm:t>
    </dgm:pt>
    <dgm:pt modelId="{14BFD93B-F922-44C0-949E-FB9E195C4914}">
      <dgm:prSet/>
      <dgm:spPr/>
      <dgm:t>
        <a:bodyPr/>
        <a:lstStyle/>
        <a:p>
          <a:pPr>
            <a:defRPr b="1"/>
          </a:pPr>
          <a:r>
            <a:rPr lang="en-US" dirty="0"/>
            <a:t>April/May</a:t>
          </a:r>
        </a:p>
      </dgm:t>
    </dgm:pt>
    <dgm:pt modelId="{BB086016-AECC-4E2B-A123-23D4046C4DFB}" type="parTrans" cxnId="{59974A0C-2CCE-4A50-9975-C79BBB10BCEF}">
      <dgm:prSet/>
      <dgm:spPr/>
      <dgm:t>
        <a:bodyPr/>
        <a:lstStyle/>
        <a:p>
          <a:endParaRPr lang="en-US"/>
        </a:p>
      </dgm:t>
    </dgm:pt>
    <dgm:pt modelId="{64504485-5FA4-42E1-AB91-BEF886CF44CC}" type="sibTrans" cxnId="{59974A0C-2CCE-4A50-9975-C79BBB10BCEF}">
      <dgm:prSet/>
      <dgm:spPr/>
      <dgm:t>
        <a:bodyPr/>
        <a:lstStyle/>
        <a:p>
          <a:endParaRPr lang="en-US"/>
        </a:p>
      </dgm:t>
    </dgm:pt>
    <dgm:pt modelId="{0F11F7AF-3C6A-48E1-AD0C-FD2028E9BD62}">
      <dgm:prSet/>
      <dgm:spPr/>
      <dgm:t>
        <a:bodyPr/>
        <a:lstStyle/>
        <a:p>
          <a:r>
            <a:rPr lang="en-US"/>
            <a:t>Mark your calendar, in August TE will host several webinars.  The webinars will review the Enrollment Report requirements.   </a:t>
          </a:r>
        </a:p>
      </dgm:t>
    </dgm:pt>
    <dgm:pt modelId="{9CAE013E-4ACD-4BB6-830E-9CBFD5192309}" type="parTrans" cxnId="{5D737F16-4AD5-4110-A860-2892F8A18C2B}">
      <dgm:prSet/>
      <dgm:spPr/>
      <dgm:t>
        <a:bodyPr/>
        <a:lstStyle/>
        <a:p>
          <a:endParaRPr lang="en-US"/>
        </a:p>
      </dgm:t>
    </dgm:pt>
    <dgm:pt modelId="{98171F3C-5D18-49AD-B59E-3A4157BC5B8A}" type="sibTrans" cxnId="{5D737F16-4AD5-4110-A860-2892F8A18C2B}">
      <dgm:prSet/>
      <dgm:spPr/>
      <dgm:t>
        <a:bodyPr/>
        <a:lstStyle/>
        <a:p>
          <a:endParaRPr lang="en-US"/>
        </a:p>
      </dgm:t>
    </dgm:pt>
    <dgm:pt modelId="{0487F866-A6E6-4A13-A149-F90E5BAF855E}">
      <dgm:prSet/>
      <dgm:spPr/>
      <dgm:t>
        <a:bodyPr/>
        <a:lstStyle/>
        <a:p>
          <a:pPr>
            <a:defRPr b="1"/>
          </a:pPr>
          <a:r>
            <a:rPr lang="en-US"/>
            <a:t>August</a:t>
          </a:r>
        </a:p>
      </dgm:t>
    </dgm:pt>
    <dgm:pt modelId="{D4422380-D43B-419B-A9A1-88D9E5916A95}" type="parTrans" cxnId="{E390898A-70EC-445A-BF5D-0AFCFEA67E32}">
      <dgm:prSet/>
      <dgm:spPr/>
      <dgm:t>
        <a:bodyPr/>
        <a:lstStyle/>
        <a:p>
          <a:endParaRPr lang="en-US"/>
        </a:p>
      </dgm:t>
    </dgm:pt>
    <dgm:pt modelId="{EFCC40EB-1818-4136-9081-78A02FB86F96}" type="sibTrans" cxnId="{E390898A-70EC-445A-BF5D-0AFCFEA67E32}">
      <dgm:prSet/>
      <dgm:spPr/>
      <dgm:t>
        <a:bodyPr/>
        <a:lstStyle/>
        <a:p>
          <a:endParaRPr lang="en-US"/>
        </a:p>
      </dgm:t>
    </dgm:pt>
    <dgm:pt modelId="{EF779C88-1526-4759-BCED-CA7704FD2CA8}">
      <dgm:prSet/>
      <dgm:spPr/>
      <dgm:t>
        <a:bodyPr/>
        <a:lstStyle/>
        <a:p>
          <a:r>
            <a:rPr lang="en-US" dirty="0"/>
            <a:t>You must attend one August webinar in order to have access to your 2018-19 Enrollment Report.  More information to follow</a:t>
          </a:r>
        </a:p>
      </dgm:t>
    </dgm:pt>
    <dgm:pt modelId="{B89D8E89-5541-46A4-871C-442AE2FA4874}" type="parTrans" cxnId="{6F64E14F-43C7-4C07-8B49-BC40BF3DDC0E}">
      <dgm:prSet/>
      <dgm:spPr/>
      <dgm:t>
        <a:bodyPr/>
        <a:lstStyle/>
        <a:p>
          <a:endParaRPr lang="en-US"/>
        </a:p>
      </dgm:t>
    </dgm:pt>
    <dgm:pt modelId="{898AC670-9295-45FB-95C0-8FD923B65ADC}" type="sibTrans" cxnId="{6F64E14F-43C7-4C07-8B49-BC40BF3DDC0E}">
      <dgm:prSet/>
      <dgm:spPr/>
      <dgm:t>
        <a:bodyPr/>
        <a:lstStyle/>
        <a:p>
          <a:endParaRPr lang="en-US"/>
        </a:p>
      </dgm:t>
    </dgm:pt>
    <dgm:pt modelId="{6147A309-F703-40FB-9D0C-E8934A3B8C35}">
      <dgm:prSet/>
      <dgm:spPr/>
      <dgm:t>
        <a:bodyPr/>
        <a:lstStyle/>
        <a:p>
          <a:r>
            <a:rPr lang="en-US" dirty="0"/>
            <a:t>Bob and Janet are attending regional CUPA-HR meetings</a:t>
          </a:r>
        </a:p>
      </dgm:t>
    </dgm:pt>
    <dgm:pt modelId="{138159AB-E219-49F5-BF31-E6F30271BCFF}" type="parTrans" cxnId="{33E7087A-8237-4A20-B028-5CB7F9820238}">
      <dgm:prSet/>
      <dgm:spPr/>
      <dgm:t>
        <a:bodyPr/>
        <a:lstStyle/>
        <a:p>
          <a:endParaRPr lang="en-US"/>
        </a:p>
      </dgm:t>
    </dgm:pt>
    <dgm:pt modelId="{0BC96E06-A8D9-4F6A-ADDD-1431AB50D3D0}" type="sibTrans" cxnId="{33E7087A-8237-4A20-B028-5CB7F9820238}">
      <dgm:prSet/>
      <dgm:spPr/>
      <dgm:t>
        <a:bodyPr/>
        <a:lstStyle/>
        <a:p>
          <a:endParaRPr lang="en-US"/>
        </a:p>
      </dgm:t>
    </dgm:pt>
    <dgm:pt modelId="{55A2BEA2-1229-403B-9A0E-8B770E658DBE}">
      <dgm:prSet/>
      <dgm:spPr/>
      <dgm:t>
        <a:bodyPr/>
        <a:lstStyle/>
        <a:p>
          <a:pPr>
            <a:defRPr b="1"/>
          </a:pPr>
          <a:r>
            <a:rPr lang="en-US" dirty="0"/>
            <a:t>June</a:t>
          </a:r>
        </a:p>
      </dgm:t>
    </dgm:pt>
    <dgm:pt modelId="{C2B24D90-09FC-48BB-BDC5-9020758993EE}" type="parTrans" cxnId="{573150A9-793F-4FC2-92EE-592A6B252D60}">
      <dgm:prSet/>
      <dgm:spPr/>
      <dgm:t>
        <a:bodyPr/>
        <a:lstStyle/>
        <a:p>
          <a:endParaRPr lang="en-US"/>
        </a:p>
      </dgm:t>
    </dgm:pt>
    <dgm:pt modelId="{C73F2147-36F4-4405-A8FD-4D7D13F95F67}" type="sibTrans" cxnId="{573150A9-793F-4FC2-92EE-592A6B252D60}">
      <dgm:prSet/>
      <dgm:spPr/>
      <dgm:t>
        <a:bodyPr/>
        <a:lstStyle/>
        <a:p>
          <a:endParaRPr lang="en-US"/>
        </a:p>
      </dgm:t>
    </dgm:pt>
    <dgm:pt modelId="{501CF5AA-A2BE-4708-85B6-AB70284882A1}">
      <dgm:prSet/>
      <dgm:spPr/>
      <dgm:t>
        <a:bodyPr/>
        <a:lstStyle/>
        <a:p>
          <a:r>
            <a:rPr lang="en-US" dirty="0"/>
            <a:t>Janet is attending NASFAA in June</a:t>
          </a:r>
        </a:p>
      </dgm:t>
    </dgm:pt>
    <dgm:pt modelId="{F03E513D-E241-429D-8CD8-8706BAE39A86}" type="parTrans" cxnId="{E7026615-B988-45E3-9D37-DF074B953169}">
      <dgm:prSet/>
      <dgm:spPr/>
      <dgm:t>
        <a:bodyPr/>
        <a:lstStyle/>
        <a:p>
          <a:endParaRPr lang="en-US"/>
        </a:p>
      </dgm:t>
    </dgm:pt>
    <dgm:pt modelId="{5FCEC471-3746-469C-87CE-7ADB2AE634B2}" type="sibTrans" cxnId="{E7026615-B988-45E3-9D37-DF074B953169}">
      <dgm:prSet/>
      <dgm:spPr/>
      <dgm:t>
        <a:bodyPr/>
        <a:lstStyle/>
        <a:p>
          <a:endParaRPr lang="en-US"/>
        </a:p>
      </dgm:t>
    </dgm:pt>
    <dgm:pt modelId="{AC9210F1-D04F-4CF5-B0CC-9463BB52373D}">
      <dgm:prSet/>
      <dgm:spPr/>
      <dgm:t>
        <a:bodyPr/>
        <a:lstStyle/>
        <a:p>
          <a:pPr>
            <a:defRPr b="1"/>
          </a:pPr>
          <a:r>
            <a:rPr lang="en-US" dirty="0"/>
            <a:t> July</a:t>
          </a:r>
        </a:p>
      </dgm:t>
    </dgm:pt>
    <dgm:pt modelId="{D24DBE51-6855-4A76-B5B8-2513471411DD}" type="parTrans" cxnId="{94FC6BCC-75A9-4E62-9A34-86354BEDA0FB}">
      <dgm:prSet/>
      <dgm:spPr/>
      <dgm:t>
        <a:bodyPr/>
        <a:lstStyle/>
        <a:p>
          <a:endParaRPr lang="en-US"/>
        </a:p>
      </dgm:t>
    </dgm:pt>
    <dgm:pt modelId="{A6B3DE64-1684-4FCF-BD78-7956C38C5D0F}" type="sibTrans" cxnId="{94FC6BCC-75A9-4E62-9A34-86354BEDA0FB}">
      <dgm:prSet/>
      <dgm:spPr/>
      <dgm:t>
        <a:bodyPr/>
        <a:lstStyle/>
        <a:p>
          <a:endParaRPr lang="en-US"/>
        </a:p>
      </dgm:t>
    </dgm:pt>
    <dgm:pt modelId="{9B706A21-85D6-4098-8C03-ADC4D0A81D68}">
      <dgm:prSet/>
      <dgm:spPr/>
      <dgm:t>
        <a:bodyPr/>
        <a:lstStyle/>
        <a:p>
          <a:r>
            <a:rPr lang="en-US" dirty="0"/>
            <a:t>The TE Staff meets in late July for 2018-19 planning.  Should you have any programming suggestions please share with Janet and Bob</a:t>
          </a:r>
        </a:p>
      </dgm:t>
    </dgm:pt>
    <dgm:pt modelId="{BB76B033-E5D0-4E7F-B51D-FA84DCBE5112}" type="parTrans" cxnId="{463B9EB9-9E1C-44DF-9559-295EBDE371D7}">
      <dgm:prSet/>
      <dgm:spPr/>
      <dgm:t>
        <a:bodyPr/>
        <a:lstStyle/>
        <a:p>
          <a:endParaRPr lang="en-US"/>
        </a:p>
      </dgm:t>
    </dgm:pt>
    <dgm:pt modelId="{6B9007CD-6D77-41E6-A687-286A1AC9D085}" type="sibTrans" cxnId="{463B9EB9-9E1C-44DF-9559-295EBDE371D7}">
      <dgm:prSet/>
      <dgm:spPr/>
      <dgm:t>
        <a:bodyPr/>
        <a:lstStyle/>
        <a:p>
          <a:endParaRPr lang="en-US"/>
        </a:p>
      </dgm:t>
    </dgm:pt>
    <dgm:pt modelId="{66900C60-AEEF-454C-97CF-EC2695B62CEB}">
      <dgm:prSet/>
      <dgm:spPr/>
      <dgm:t>
        <a:bodyPr/>
        <a:lstStyle/>
        <a:p>
          <a:pPr>
            <a:defRPr b="1"/>
          </a:pPr>
          <a:r>
            <a:rPr lang="en-US"/>
            <a:t>August</a:t>
          </a:r>
          <a:endParaRPr lang="en-US" dirty="0"/>
        </a:p>
      </dgm:t>
    </dgm:pt>
    <dgm:pt modelId="{A732826F-5CF2-40D0-97B3-DD56F38439B4}" type="parTrans" cxnId="{62D717EF-1E18-4FAB-AEF5-F7F97C464E65}">
      <dgm:prSet/>
      <dgm:spPr/>
      <dgm:t>
        <a:bodyPr/>
        <a:lstStyle/>
        <a:p>
          <a:endParaRPr lang="en-US"/>
        </a:p>
      </dgm:t>
    </dgm:pt>
    <dgm:pt modelId="{01AEA60E-58FB-4AB1-870F-76DCCAD6CA5F}" type="sibTrans" cxnId="{62D717EF-1E18-4FAB-AEF5-F7F97C464E65}">
      <dgm:prSet/>
      <dgm:spPr/>
      <dgm:t>
        <a:bodyPr/>
        <a:lstStyle/>
        <a:p>
          <a:endParaRPr lang="en-US"/>
        </a:p>
      </dgm:t>
    </dgm:pt>
    <dgm:pt modelId="{7FC728C3-9196-41E8-9ABE-F0A68807CC81}" type="pres">
      <dgm:prSet presAssocID="{259A0551-A6A5-4D9E-8D84-D790B00113A1}" presName="root" presStyleCnt="0">
        <dgm:presLayoutVars>
          <dgm:chMax/>
          <dgm:chPref/>
          <dgm:animLvl val="lvl"/>
        </dgm:presLayoutVars>
      </dgm:prSet>
      <dgm:spPr/>
    </dgm:pt>
    <dgm:pt modelId="{E0F8662C-9CC6-43FF-9AA4-A5100913FEA4}" type="pres">
      <dgm:prSet presAssocID="{259A0551-A6A5-4D9E-8D84-D790B00113A1}" presName="divider" presStyleLbl="fgAcc1" presStyleIdx="0" presStyleCnt="7"/>
      <dgm:spPr>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tailEnd type="triangle" w="lg" len="lg"/>
        </a:ln>
        <a:effectLst/>
      </dgm:spPr>
    </dgm:pt>
    <dgm:pt modelId="{47EF05AC-96E9-42E6-B593-CB437F175261}" type="pres">
      <dgm:prSet presAssocID="{259A0551-A6A5-4D9E-8D84-D790B00113A1}" presName="nodes" presStyleCnt="0">
        <dgm:presLayoutVars>
          <dgm:chMax/>
          <dgm:chPref/>
          <dgm:animLvl val="lvl"/>
        </dgm:presLayoutVars>
      </dgm:prSet>
      <dgm:spPr/>
    </dgm:pt>
    <dgm:pt modelId="{A9B6D5C9-E66B-42C7-B388-7C8D92EE0165}" type="pres">
      <dgm:prSet presAssocID="{5F427240-3E10-48AE-82F3-14391692A2DA}" presName="composite" presStyleCnt="0"/>
      <dgm:spPr/>
    </dgm:pt>
    <dgm:pt modelId="{75DB93E1-54C5-4326-A209-BB038F95DEC6}" type="pres">
      <dgm:prSet presAssocID="{5F427240-3E10-48AE-82F3-14391692A2DA}" presName="ConnectorPoint" presStyleLbl="lnNode1" presStyleIdx="0" presStyleCnt="6"/>
      <dgm:spPr>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dgm:spPr>
    </dgm:pt>
    <dgm:pt modelId="{CDEF5139-9690-4810-BA29-CDA17AACA80A}" type="pres">
      <dgm:prSet presAssocID="{5F427240-3E10-48AE-82F3-14391692A2DA}" presName="DropPinPlaceHolder" presStyleCnt="0"/>
      <dgm:spPr/>
    </dgm:pt>
    <dgm:pt modelId="{9EBADA91-B4E1-449A-8D7D-0814D9218D6E}" type="pres">
      <dgm:prSet presAssocID="{5F427240-3E10-48AE-82F3-14391692A2DA}" presName="DropPin" presStyleLbl="alignNode1" presStyleIdx="0" presStyleCnt="6"/>
      <dgm:spPr/>
    </dgm:pt>
    <dgm:pt modelId="{18AAE82B-77F7-4509-BF53-06DF51E609DE}" type="pres">
      <dgm:prSet presAssocID="{5F427240-3E10-48AE-82F3-14391692A2DA}" presName="Ellipse" presStyleLbl="fgAcc1" presStyleIdx="1" presStyleCnt="7"/>
      <dgm:spPr>
        <a:solidFill>
          <a:schemeClr val="lt1">
            <a:alpha val="90000"/>
            <a:hueOff val="0"/>
            <a:satOff val="0"/>
            <a:lumOff val="0"/>
            <a:alphaOff val="0"/>
          </a:schemeClr>
        </a:solidFill>
        <a:ln w="12700" cap="flat" cmpd="sng" algn="ctr">
          <a:noFill/>
          <a:prstDash val="solid"/>
        </a:ln>
        <a:effectLst/>
      </dgm:spPr>
    </dgm:pt>
    <dgm:pt modelId="{374A8653-EF6C-45A6-B114-4FA3BC7A4640}" type="pres">
      <dgm:prSet presAssocID="{5F427240-3E10-48AE-82F3-14391692A2DA}" presName="L2TextContainer" presStyleLbl="revTx" presStyleIdx="0" presStyleCnt="12">
        <dgm:presLayoutVars>
          <dgm:bulletEnabled val="1"/>
        </dgm:presLayoutVars>
      </dgm:prSet>
      <dgm:spPr/>
    </dgm:pt>
    <dgm:pt modelId="{B374B617-C051-4FA1-83C8-63180FE1AAA1}" type="pres">
      <dgm:prSet presAssocID="{5F427240-3E10-48AE-82F3-14391692A2DA}" presName="L1TextContainer" presStyleLbl="revTx" presStyleIdx="1" presStyleCnt="12">
        <dgm:presLayoutVars>
          <dgm:chMax val="1"/>
          <dgm:chPref val="1"/>
          <dgm:bulletEnabled val="1"/>
        </dgm:presLayoutVars>
      </dgm:prSet>
      <dgm:spPr/>
    </dgm:pt>
    <dgm:pt modelId="{BA3DC374-075D-406D-A075-9C80B0FA0E11}" type="pres">
      <dgm:prSet presAssocID="{5F427240-3E10-48AE-82F3-14391692A2DA}" presName="ConnectLine" presStyleLbl="sibTrans1D1" presStyleIdx="0" presStyleCnt="6"/>
      <dgm:spPr>
        <a:noFill/>
        <a:ln w="12700" cap="flat" cmpd="sng" algn="ctr">
          <a:solidFill>
            <a:schemeClr val="accent6">
              <a:hueOff val="0"/>
              <a:satOff val="0"/>
              <a:lumOff val="0"/>
              <a:alphaOff val="0"/>
            </a:schemeClr>
          </a:solidFill>
          <a:prstDash val="dash"/>
        </a:ln>
        <a:effectLst/>
      </dgm:spPr>
    </dgm:pt>
    <dgm:pt modelId="{1838B819-7B69-4E85-8300-ACA2569A34A4}" type="pres">
      <dgm:prSet presAssocID="{5F427240-3E10-48AE-82F3-14391692A2DA}" presName="EmptyPlaceHolder" presStyleCnt="0"/>
      <dgm:spPr/>
    </dgm:pt>
    <dgm:pt modelId="{1F61D7FF-C283-4F9C-BFCF-528818B38C33}" type="pres">
      <dgm:prSet presAssocID="{414EF487-C018-47F2-8041-80026DAB509B}" presName="spaceBetweenRectangles" presStyleCnt="0"/>
      <dgm:spPr/>
    </dgm:pt>
    <dgm:pt modelId="{05EF197A-4190-4D73-87BA-083B61DA5410}" type="pres">
      <dgm:prSet presAssocID="{14BFD93B-F922-44C0-949E-FB9E195C4914}" presName="composite" presStyleCnt="0"/>
      <dgm:spPr/>
    </dgm:pt>
    <dgm:pt modelId="{03E32D9C-EA06-4860-B152-EAF7E0195819}" type="pres">
      <dgm:prSet presAssocID="{14BFD93B-F922-44C0-949E-FB9E195C4914}" presName="ConnectorPoint" presStyleLbl="lnNode1" presStyleIdx="1" presStyleCnt="6"/>
      <dgm:spPr>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dgm:spPr>
    </dgm:pt>
    <dgm:pt modelId="{02FAE0F6-FF01-4821-A0DE-045B530A0B2C}" type="pres">
      <dgm:prSet presAssocID="{14BFD93B-F922-44C0-949E-FB9E195C4914}" presName="DropPinPlaceHolder" presStyleCnt="0"/>
      <dgm:spPr/>
    </dgm:pt>
    <dgm:pt modelId="{CA94CB09-2F34-4BD7-919B-3431B79337B5}" type="pres">
      <dgm:prSet presAssocID="{14BFD93B-F922-44C0-949E-FB9E195C4914}" presName="DropPin" presStyleLbl="alignNode1" presStyleIdx="1" presStyleCnt="6"/>
      <dgm:spPr/>
    </dgm:pt>
    <dgm:pt modelId="{F8ABF350-88AD-4B09-8B6A-1C9544FC6EA4}" type="pres">
      <dgm:prSet presAssocID="{14BFD93B-F922-44C0-949E-FB9E195C4914}" presName="Ellipse" presStyleLbl="fgAcc1" presStyleIdx="2" presStyleCnt="7"/>
      <dgm:spPr>
        <a:solidFill>
          <a:schemeClr val="lt1">
            <a:alpha val="90000"/>
            <a:hueOff val="0"/>
            <a:satOff val="0"/>
            <a:lumOff val="0"/>
            <a:alphaOff val="0"/>
          </a:schemeClr>
        </a:solidFill>
        <a:ln w="12700" cap="flat" cmpd="sng" algn="ctr">
          <a:noFill/>
          <a:prstDash val="solid"/>
        </a:ln>
        <a:effectLst/>
      </dgm:spPr>
    </dgm:pt>
    <dgm:pt modelId="{3ABC1A66-A5A9-441D-BD18-CE778359B95D}" type="pres">
      <dgm:prSet presAssocID="{14BFD93B-F922-44C0-949E-FB9E195C4914}" presName="L2TextContainer" presStyleLbl="revTx" presStyleIdx="2" presStyleCnt="12">
        <dgm:presLayoutVars>
          <dgm:bulletEnabled val="1"/>
        </dgm:presLayoutVars>
      </dgm:prSet>
      <dgm:spPr/>
    </dgm:pt>
    <dgm:pt modelId="{47BE6751-002D-4288-87A3-00E9B5578B64}" type="pres">
      <dgm:prSet presAssocID="{14BFD93B-F922-44C0-949E-FB9E195C4914}" presName="L1TextContainer" presStyleLbl="revTx" presStyleIdx="3" presStyleCnt="12">
        <dgm:presLayoutVars>
          <dgm:chMax val="1"/>
          <dgm:chPref val="1"/>
          <dgm:bulletEnabled val="1"/>
        </dgm:presLayoutVars>
      </dgm:prSet>
      <dgm:spPr/>
    </dgm:pt>
    <dgm:pt modelId="{84DE4E6F-411F-4D72-AEA3-D87ED7EF4E49}" type="pres">
      <dgm:prSet presAssocID="{14BFD93B-F922-44C0-949E-FB9E195C4914}" presName="ConnectLine" presStyleLbl="sibTrans1D1" presStyleIdx="1" presStyleCnt="6"/>
      <dgm:spPr>
        <a:noFill/>
        <a:ln w="12700" cap="flat" cmpd="sng" algn="ctr">
          <a:solidFill>
            <a:schemeClr val="accent6">
              <a:hueOff val="0"/>
              <a:satOff val="0"/>
              <a:lumOff val="0"/>
              <a:alphaOff val="0"/>
            </a:schemeClr>
          </a:solidFill>
          <a:prstDash val="dash"/>
        </a:ln>
        <a:effectLst/>
      </dgm:spPr>
    </dgm:pt>
    <dgm:pt modelId="{2F5AB58A-50D2-41F8-892C-B2F5B35D2355}" type="pres">
      <dgm:prSet presAssocID="{14BFD93B-F922-44C0-949E-FB9E195C4914}" presName="EmptyPlaceHolder" presStyleCnt="0"/>
      <dgm:spPr/>
    </dgm:pt>
    <dgm:pt modelId="{1DB2B4BF-0880-4F2C-B45A-4A5B4BEC5E4F}" type="pres">
      <dgm:prSet presAssocID="{64504485-5FA4-42E1-AB91-BEF886CF44CC}" presName="spaceBetweenRectangles" presStyleCnt="0"/>
      <dgm:spPr/>
    </dgm:pt>
    <dgm:pt modelId="{01B7E128-4165-4CC8-98BF-B03E5909BC44}" type="pres">
      <dgm:prSet presAssocID="{55A2BEA2-1229-403B-9A0E-8B770E658DBE}" presName="composite" presStyleCnt="0"/>
      <dgm:spPr/>
    </dgm:pt>
    <dgm:pt modelId="{F59FA48B-4A32-49FA-9DAD-A66E44325B41}" type="pres">
      <dgm:prSet presAssocID="{55A2BEA2-1229-403B-9A0E-8B770E658DBE}" presName="ConnectorPoint" presStyleLbl="lnNode1" presStyleIdx="2" presStyleCnt="6"/>
      <dgm:spPr>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dgm:spPr>
    </dgm:pt>
    <dgm:pt modelId="{5BEF68D4-62B7-4261-AB0B-4CBB6304F7A3}" type="pres">
      <dgm:prSet presAssocID="{55A2BEA2-1229-403B-9A0E-8B770E658DBE}" presName="DropPinPlaceHolder" presStyleCnt="0"/>
      <dgm:spPr/>
    </dgm:pt>
    <dgm:pt modelId="{AAB22CD6-4947-420F-9048-AA3E8C800BA4}" type="pres">
      <dgm:prSet presAssocID="{55A2BEA2-1229-403B-9A0E-8B770E658DBE}" presName="DropPin" presStyleLbl="alignNode1" presStyleIdx="2" presStyleCnt="6"/>
      <dgm:spPr/>
    </dgm:pt>
    <dgm:pt modelId="{D24C45E2-932B-461F-BF1A-BE88C1C1B0A7}" type="pres">
      <dgm:prSet presAssocID="{55A2BEA2-1229-403B-9A0E-8B770E658DBE}" presName="Ellipse" presStyleLbl="fgAcc1" presStyleIdx="3" presStyleCnt="7"/>
      <dgm:spPr>
        <a:solidFill>
          <a:schemeClr val="lt1">
            <a:alpha val="90000"/>
            <a:hueOff val="0"/>
            <a:satOff val="0"/>
            <a:lumOff val="0"/>
            <a:alphaOff val="0"/>
          </a:schemeClr>
        </a:solidFill>
        <a:ln w="12700" cap="flat" cmpd="sng" algn="ctr">
          <a:noFill/>
          <a:prstDash val="solid"/>
        </a:ln>
        <a:effectLst/>
      </dgm:spPr>
    </dgm:pt>
    <dgm:pt modelId="{701B0F5B-F3E4-4C18-A05A-BD9E6C5BA158}" type="pres">
      <dgm:prSet presAssocID="{55A2BEA2-1229-403B-9A0E-8B770E658DBE}" presName="L2TextContainer" presStyleLbl="revTx" presStyleIdx="4" presStyleCnt="12">
        <dgm:presLayoutVars>
          <dgm:bulletEnabled val="1"/>
        </dgm:presLayoutVars>
      </dgm:prSet>
      <dgm:spPr/>
    </dgm:pt>
    <dgm:pt modelId="{3D23B583-C61C-4EFB-B646-80D75FDCC3C2}" type="pres">
      <dgm:prSet presAssocID="{55A2BEA2-1229-403B-9A0E-8B770E658DBE}" presName="L1TextContainer" presStyleLbl="revTx" presStyleIdx="5" presStyleCnt="12">
        <dgm:presLayoutVars>
          <dgm:chMax val="1"/>
          <dgm:chPref val="1"/>
          <dgm:bulletEnabled val="1"/>
        </dgm:presLayoutVars>
      </dgm:prSet>
      <dgm:spPr/>
    </dgm:pt>
    <dgm:pt modelId="{C9947BA0-EA90-4902-B2DF-E499FA962B33}" type="pres">
      <dgm:prSet presAssocID="{55A2BEA2-1229-403B-9A0E-8B770E658DBE}" presName="ConnectLine" presStyleLbl="sibTrans1D1" presStyleIdx="2" presStyleCnt="6"/>
      <dgm:spPr>
        <a:noFill/>
        <a:ln w="12700" cap="flat" cmpd="sng" algn="ctr">
          <a:solidFill>
            <a:schemeClr val="accent6">
              <a:hueOff val="0"/>
              <a:satOff val="0"/>
              <a:lumOff val="0"/>
              <a:alphaOff val="0"/>
            </a:schemeClr>
          </a:solidFill>
          <a:prstDash val="dash"/>
        </a:ln>
        <a:effectLst/>
      </dgm:spPr>
    </dgm:pt>
    <dgm:pt modelId="{851FB8B5-8D9F-494A-9596-937136E5CD6C}" type="pres">
      <dgm:prSet presAssocID="{55A2BEA2-1229-403B-9A0E-8B770E658DBE}" presName="EmptyPlaceHolder" presStyleCnt="0"/>
      <dgm:spPr/>
    </dgm:pt>
    <dgm:pt modelId="{E7097713-7423-4E8C-9631-8319D90D4410}" type="pres">
      <dgm:prSet presAssocID="{C73F2147-36F4-4405-A8FD-4D7D13F95F67}" presName="spaceBetweenRectangles" presStyleCnt="0"/>
      <dgm:spPr/>
    </dgm:pt>
    <dgm:pt modelId="{73C33E22-13AE-4CFB-A71F-92928126B9CA}" type="pres">
      <dgm:prSet presAssocID="{AC9210F1-D04F-4CF5-B0CC-9463BB52373D}" presName="composite" presStyleCnt="0"/>
      <dgm:spPr/>
    </dgm:pt>
    <dgm:pt modelId="{F86CAFF9-E486-4378-89A7-628D805CA2BF}" type="pres">
      <dgm:prSet presAssocID="{AC9210F1-D04F-4CF5-B0CC-9463BB52373D}" presName="ConnectorPoint" presStyleLbl="lnNode1" presStyleIdx="3" presStyleCnt="6"/>
      <dgm:spPr>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dgm:spPr>
    </dgm:pt>
    <dgm:pt modelId="{F3C9BB07-50B8-4A18-A0AE-65215D10EDE0}" type="pres">
      <dgm:prSet presAssocID="{AC9210F1-D04F-4CF5-B0CC-9463BB52373D}" presName="DropPinPlaceHolder" presStyleCnt="0"/>
      <dgm:spPr/>
    </dgm:pt>
    <dgm:pt modelId="{6DE5646D-0592-41E2-BC80-4DF2E736EF8D}" type="pres">
      <dgm:prSet presAssocID="{AC9210F1-D04F-4CF5-B0CC-9463BB52373D}" presName="DropPin" presStyleLbl="alignNode1" presStyleIdx="3" presStyleCnt="6"/>
      <dgm:spPr/>
    </dgm:pt>
    <dgm:pt modelId="{247373FE-380C-427B-A620-56DC333A552B}" type="pres">
      <dgm:prSet presAssocID="{AC9210F1-D04F-4CF5-B0CC-9463BB52373D}" presName="Ellipse" presStyleLbl="fgAcc1" presStyleIdx="4" presStyleCnt="7"/>
      <dgm:spPr>
        <a:solidFill>
          <a:schemeClr val="lt1">
            <a:alpha val="90000"/>
            <a:hueOff val="0"/>
            <a:satOff val="0"/>
            <a:lumOff val="0"/>
            <a:alphaOff val="0"/>
          </a:schemeClr>
        </a:solidFill>
        <a:ln w="12700" cap="flat" cmpd="sng" algn="ctr">
          <a:noFill/>
          <a:prstDash val="solid"/>
        </a:ln>
        <a:effectLst/>
      </dgm:spPr>
    </dgm:pt>
    <dgm:pt modelId="{41AC4957-5688-463F-923C-3EA2A147316C}" type="pres">
      <dgm:prSet presAssocID="{AC9210F1-D04F-4CF5-B0CC-9463BB52373D}" presName="L2TextContainer" presStyleLbl="revTx" presStyleIdx="6" presStyleCnt="12">
        <dgm:presLayoutVars>
          <dgm:bulletEnabled val="1"/>
        </dgm:presLayoutVars>
      </dgm:prSet>
      <dgm:spPr/>
    </dgm:pt>
    <dgm:pt modelId="{08D93B9A-0F33-419E-93CC-EDB4F561EF16}" type="pres">
      <dgm:prSet presAssocID="{AC9210F1-D04F-4CF5-B0CC-9463BB52373D}" presName="L1TextContainer" presStyleLbl="revTx" presStyleIdx="7" presStyleCnt="12">
        <dgm:presLayoutVars>
          <dgm:chMax val="1"/>
          <dgm:chPref val="1"/>
          <dgm:bulletEnabled val="1"/>
        </dgm:presLayoutVars>
      </dgm:prSet>
      <dgm:spPr/>
    </dgm:pt>
    <dgm:pt modelId="{7C3AB013-7FD9-4B39-8DED-CCCFBD588FB3}" type="pres">
      <dgm:prSet presAssocID="{AC9210F1-D04F-4CF5-B0CC-9463BB52373D}" presName="ConnectLine" presStyleLbl="sibTrans1D1" presStyleIdx="3" presStyleCnt="6"/>
      <dgm:spPr>
        <a:noFill/>
        <a:ln w="12700" cap="flat" cmpd="sng" algn="ctr">
          <a:solidFill>
            <a:schemeClr val="accent6">
              <a:hueOff val="0"/>
              <a:satOff val="0"/>
              <a:lumOff val="0"/>
              <a:alphaOff val="0"/>
            </a:schemeClr>
          </a:solidFill>
          <a:prstDash val="dash"/>
        </a:ln>
        <a:effectLst/>
      </dgm:spPr>
    </dgm:pt>
    <dgm:pt modelId="{0E779E6B-8839-4B56-9729-822D6D84F3E7}" type="pres">
      <dgm:prSet presAssocID="{AC9210F1-D04F-4CF5-B0CC-9463BB52373D}" presName="EmptyPlaceHolder" presStyleCnt="0"/>
      <dgm:spPr/>
    </dgm:pt>
    <dgm:pt modelId="{E110C74F-80AE-4097-AF2E-2B6DFF87B684}" type="pres">
      <dgm:prSet presAssocID="{A6B3DE64-1684-4FCF-BD78-7956C38C5D0F}" presName="spaceBetweenRectangles" presStyleCnt="0"/>
      <dgm:spPr/>
    </dgm:pt>
    <dgm:pt modelId="{A8B642B8-C4BB-481C-B0D8-9CD7F18875BB}" type="pres">
      <dgm:prSet presAssocID="{66900C60-AEEF-454C-97CF-EC2695B62CEB}" presName="composite" presStyleCnt="0"/>
      <dgm:spPr/>
    </dgm:pt>
    <dgm:pt modelId="{DD0C0EF9-B8EF-4F9B-8851-03720362242D}" type="pres">
      <dgm:prSet presAssocID="{66900C60-AEEF-454C-97CF-EC2695B62CEB}" presName="ConnectorPoint" presStyleLbl="lnNode1" presStyleIdx="4" presStyleCnt="6"/>
      <dgm:spPr>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dgm:spPr>
    </dgm:pt>
    <dgm:pt modelId="{8AEB3316-8513-43D5-946C-98A53DF0C224}" type="pres">
      <dgm:prSet presAssocID="{66900C60-AEEF-454C-97CF-EC2695B62CEB}" presName="DropPinPlaceHolder" presStyleCnt="0"/>
      <dgm:spPr/>
    </dgm:pt>
    <dgm:pt modelId="{4BB030ED-A4F0-4D62-B631-5D08E6FF4598}" type="pres">
      <dgm:prSet presAssocID="{66900C60-AEEF-454C-97CF-EC2695B62CEB}" presName="DropPin" presStyleLbl="alignNode1" presStyleIdx="4" presStyleCnt="6"/>
      <dgm:spPr/>
    </dgm:pt>
    <dgm:pt modelId="{35049602-7401-403D-AFE6-08EE152BE936}" type="pres">
      <dgm:prSet presAssocID="{66900C60-AEEF-454C-97CF-EC2695B62CEB}" presName="Ellipse" presStyleLbl="fgAcc1" presStyleIdx="5" presStyleCnt="7"/>
      <dgm:spPr>
        <a:solidFill>
          <a:schemeClr val="lt1">
            <a:alpha val="90000"/>
            <a:hueOff val="0"/>
            <a:satOff val="0"/>
            <a:lumOff val="0"/>
            <a:alphaOff val="0"/>
          </a:schemeClr>
        </a:solidFill>
        <a:ln w="12700" cap="flat" cmpd="sng" algn="ctr">
          <a:noFill/>
          <a:prstDash val="solid"/>
        </a:ln>
        <a:effectLst/>
      </dgm:spPr>
    </dgm:pt>
    <dgm:pt modelId="{4A9EA231-7EBB-4556-A689-61FF406D3477}" type="pres">
      <dgm:prSet presAssocID="{66900C60-AEEF-454C-97CF-EC2695B62CEB}" presName="L2TextContainer" presStyleLbl="revTx" presStyleIdx="8" presStyleCnt="12">
        <dgm:presLayoutVars>
          <dgm:bulletEnabled val="1"/>
        </dgm:presLayoutVars>
      </dgm:prSet>
      <dgm:spPr/>
    </dgm:pt>
    <dgm:pt modelId="{586A58F8-253F-4B04-AA32-A7E6988E68A6}" type="pres">
      <dgm:prSet presAssocID="{66900C60-AEEF-454C-97CF-EC2695B62CEB}" presName="L1TextContainer" presStyleLbl="revTx" presStyleIdx="9" presStyleCnt="12">
        <dgm:presLayoutVars>
          <dgm:chMax val="1"/>
          <dgm:chPref val="1"/>
          <dgm:bulletEnabled val="1"/>
        </dgm:presLayoutVars>
      </dgm:prSet>
      <dgm:spPr/>
    </dgm:pt>
    <dgm:pt modelId="{C2F5AE55-A119-4939-A659-3697B95C4688}" type="pres">
      <dgm:prSet presAssocID="{66900C60-AEEF-454C-97CF-EC2695B62CEB}" presName="ConnectLine" presStyleLbl="sibTrans1D1" presStyleIdx="4" presStyleCnt="6"/>
      <dgm:spPr>
        <a:noFill/>
        <a:ln w="12700" cap="flat" cmpd="sng" algn="ctr">
          <a:solidFill>
            <a:schemeClr val="accent6">
              <a:hueOff val="0"/>
              <a:satOff val="0"/>
              <a:lumOff val="0"/>
              <a:alphaOff val="0"/>
            </a:schemeClr>
          </a:solidFill>
          <a:prstDash val="dash"/>
        </a:ln>
        <a:effectLst/>
      </dgm:spPr>
    </dgm:pt>
    <dgm:pt modelId="{DF6A721E-BD24-49C3-B121-808986E49128}" type="pres">
      <dgm:prSet presAssocID="{66900C60-AEEF-454C-97CF-EC2695B62CEB}" presName="EmptyPlaceHolder" presStyleCnt="0"/>
      <dgm:spPr/>
    </dgm:pt>
    <dgm:pt modelId="{220BE234-8B13-4CAA-8843-E52B11B16F10}" type="pres">
      <dgm:prSet presAssocID="{01AEA60E-58FB-4AB1-870F-76DCCAD6CA5F}" presName="spaceBetweenRectangles" presStyleCnt="0"/>
      <dgm:spPr/>
    </dgm:pt>
    <dgm:pt modelId="{7F7EE147-68FA-4F0F-9E69-D87E39847206}" type="pres">
      <dgm:prSet presAssocID="{0487F866-A6E6-4A13-A149-F90E5BAF855E}" presName="composite" presStyleCnt="0"/>
      <dgm:spPr/>
    </dgm:pt>
    <dgm:pt modelId="{594F095D-AF1E-4874-B17F-1E05A3EF37E8}" type="pres">
      <dgm:prSet presAssocID="{0487F866-A6E6-4A13-A149-F90E5BAF855E}" presName="ConnectorPoint" presStyleLbl="lnNode1" presStyleIdx="5" presStyleCnt="6"/>
      <dgm:spPr>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dgm:spPr>
    </dgm:pt>
    <dgm:pt modelId="{4F916AE6-0373-4EE2-8C67-1B5C26C92847}" type="pres">
      <dgm:prSet presAssocID="{0487F866-A6E6-4A13-A149-F90E5BAF855E}" presName="DropPinPlaceHolder" presStyleCnt="0"/>
      <dgm:spPr/>
    </dgm:pt>
    <dgm:pt modelId="{D9928B46-9880-4A05-BE88-830813CF0645}" type="pres">
      <dgm:prSet presAssocID="{0487F866-A6E6-4A13-A149-F90E5BAF855E}" presName="DropPin" presStyleLbl="alignNode1" presStyleIdx="5" presStyleCnt="6"/>
      <dgm:spPr/>
    </dgm:pt>
    <dgm:pt modelId="{256628B9-A464-4345-939F-786B7CE015AA}" type="pres">
      <dgm:prSet presAssocID="{0487F866-A6E6-4A13-A149-F90E5BAF855E}" presName="Ellipse" presStyleLbl="fgAcc1" presStyleIdx="6" presStyleCnt="7"/>
      <dgm:spPr>
        <a:solidFill>
          <a:schemeClr val="lt1">
            <a:alpha val="90000"/>
            <a:hueOff val="0"/>
            <a:satOff val="0"/>
            <a:lumOff val="0"/>
            <a:alphaOff val="0"/>
          </a:schemeClr>
        </a:solidFill>
        <a:ln w="12700" cap="flat" cmpd="sng" algn="ctr">
          <a:noFill/>
          <a:prstDash val="solid"/>
        </a:ln>
        <a:effectLst/>
      </dgm:spPr>
    </dgm:pt>
    <dgm:pt modelId="{0B404BAA-F010-493B-A303-BF862994ADDF}" type="pres">
      <dgm:prSet presAssocID="{0487F866-A6E6-4A13-A149-F90E5BAF855E}" presName="L2TextContainer" presStyleLbl="revTx" presStyleIdx="10" presStyleCnt="12">
        <dgm:presLayoutVars>
          <dgm:bulletEnabled val="1"/>
        </dgm:presLayoutVars>
      </dgm:prSet>
      <dgm:spPr/>
    </dgm:pt>
    <dgm:pt modelId="{C7BD3223-9500-4E15-87AC-1AE0BC3AF888}" type="pres">
      <dgm:prSet presAssocID="{0487F866-A6E6-4A13-A149-F90E5BAF855E}" presName="L1TextContainer" presStyleLbl="revTx" presStyleIdx="11" presStyleCnt="12">
        <dgm:presLayoutVars>
          <dgm:chMax val="1"/>
          <dgm:chPref val="1"/>
          <dgm:bulletEnabled val="1"/>
        </dgm:presLayoutVars>
      </dgm:prSet>
      <dgm:spPr/>
    </dgm:pt>
    <dgm:pt modelId="{5B713D8F-4908-40BB-BEE9-7327334CD010}" type="pres">
      <dgm:prSet presAssocID="{0487F866-A6E6-4A13-A149-F90E5BAF855E}" presName="ConnectLine" presStyleLbl="sibTrans1D1" presStyleIdx="5" presStyleCnt="6"/>
      <dgm:spPr>
        <a:noFill/>
        <a:ln w="12700" cap="flat" cmpd="sng" algn="ctr">
          <a:solidFill>
            <a:schemeClr val="accent6">
              <a:hueOff val="0"/>
              <a:satOff val="0"/>
              <a:lumOff val="0"/>
              <a:alphaOff val="0"/>
            </a:schemeClr>
          </a:solidFill>
          <a:prstDash val="dash"/>
        </a:ln>
        <a:effectLst/>
      </dgm:spPr>
    </dgm:pt>
    <dgm:pt modelId="{868601CC-A607-4D29-B54C-C184F3E17338}" type="pres">
      <dgm:prSet presAssocID="{0487F866-A6E6-4A13-A149-F90E5BAF855E}" presName="EmptyPlaceHolder" presStyleCnt="0"/>
      <dgm:spPr/>
    </dgm:pt>
  </dgm:ptLst>
  <dgm:cxnLst>
    <dgm:cxn modelId="{FFF89304-A665-4530-B8E0-1CD59DB07258}" type="presOf" srcId="{501CF5AA-A2BE-4708-85B6-AB70284882A1}" destId="{701B0F5B-F3E4-4C18-A05A-BD9E6C5BA158}" srcOrd="0" destOrd="0" presId="urn:microsoft.com/office/officeart/2017/3/layout/DropPinTimeline"/>
    <dgm:cxn modelId="{59974A0C-2CCE-4A50-9975-C79BBB10BCEF}" srcId="{259A0551-A6A5-4D9E-8D84-D790B00113A1}" destId="{14BFD93B-F922-44C0-949E-FB9E195C4914}" srcOrd="1" destOrd="0" parTransId="{BB086016-AECC-4E2B-A123-23D4046C4DFB}" sibTransId="{64504485-5FA4-42E1-AB91-BEF886CF44CC}"/>
    <dgm:cxn modelId="{2DD2FB0C-6B0E-4167-AB6F-D67A54A2E1CA}" type="presOf" srcId="{14BFD93B-F922-44C0-949E-FB9E195C4914}" destId="{47BE6751-002D-4288-87A3-00E9B5578B64}" srcOrd="0" destOrd="0" presId="urn:microsoft.com/office/officeart/2017/3/layout/DropPinTimeline"/>
    <dgm:cxn modelId="{2C832E12-C505-4C39-BB7C-F30C37827D5F}" type="presOf" srcId="{55A2BEA2-1229-403B-9A0E-8B770E658DBE}" destId="{3D23B583-C61C-4EFB-B646-80D75FDCC3C2}" srcOrd="0" destOrd="0" presId="urn:microsoft.com/office/officeart/2017/3/layout/DropPinTimeline"/>
    <dgm:cxn modelId="{E7026615-B988-45E3-9D37-DF074B953169}" srcId="{55A2BEA2-1229-403B-9A0E-8B770E658DBE}" destId="{501CF5AA-A2BE-4708-85B6-AB70284882A1}" srcOrd="0" destOrd="0" parTransId="{F03E513D-E241-429D-8CD8-8706BAE39A86}" sibTransId="{5FCEC471-3746-469C-87CE-7ADB2AE634B2}"/>
    <dgm:cxn modelId="{5D737F16-4AD5-4110-A860-2892F8A18C2B}" srcId="{66900C60-AEEF-454C-97CF-EC2695B62CEB}" destId="{0F11F7AF-3C6A-48E1-AD0C-FD2028E9BD62}" srcOrd="0" destOrd="0" parTransId="{9CAE013E-4ACD-4BB6-830E-9CBFD5192309}" sibTransId="{98171F3C-5D18-49AD-B59E-3A4157BC5B8A}"/>
    <dgm:cxn modelId="{2AAE5B21-1D6C-4213-89EA-C5FE00ECF90E}" srcId="{259A0551-A6A5-4D9E-8D84-D790B00113A1}" destId="{5F427240-3E10-48AE-82F3-14391692A2DA}" srcOrd="0" destOrd="0" parTransId="{80068173-5011-4167-A4C6-24CF4B85DB34}" sibTransId="{414EF487-C018-47F2-8041-80026DAB509B}"/>
    <dgm:cxn modelId="{B10DB426-AE1F-4FB9-86C4-1E0CDDD41543}" type="presOf" srcId="{AC9210F1-D04F-4CF5-B0CC-9463BB52373D}" destId="{08D93B9A-0F33-419E-93CC-EDB4F561EF16}" srcOrd="0" destOrd="0" presId="urn:microsoft.com/office/officeart/2017/3/layout/DropPinTimeline"/>
    <dgm:cxn modelId="{389C515F-3CBA-4891-B747-F95CFF810D6E}" type="presOf" srcId="{66900C60-AEEF-454C-97CF-EC2695B62CEB}" destId="{586A58F8-253F-4B04-AA32-A7E6988E68A6}" srcOrd="0" destOrd="0" presId="urn:microsoft.com/office/officeart/2017/3/layout/DropPinTimeline"/>
    <dgm:cxn modelId="{A99F646A-15BE-4FC3-9A65-88392D4C4166}" type="presOf" srcId="{EF779C88-1526-4759-BCED-CA7704FD2CA8}" destId="{0B404BAA-F010-493B-A303-BF862994ADDF}" srcOrd="0" destOrd="0" presId="urn:microsoft.com/office/officeart/2017/3/layout/DropPinTimeline"/>
    <dgm:cxn modelId="{86CA9F4D-A24A-4DB2-A09C-3594EC315088}" type="presOf" srcId="{0487F866-A6E6-4A13-A149-F90E5BAF855E}" destId="{C7BD3223-9500-4E15-87AC-1AE0BC3AF888}" srcOrd="0" destOrd="0" presId="urn:microsoft.com/office/officeart/2017/3/layout/DropPinTimeline"/>
    <dgm:cxn modelId="{6F64E14F-43C7-4C07-8B49-BC40BF3DDC0E}" srcId="{0487F866-A6E6-4A13-A149-F90E5BAF855E}" destId="{EF779C88-1526-4759-BCED-CA7704FD2CA8}" srcOrd="0" destOrd="0" parTransId="{B89D8E89-5541-46A4-871C-442AE2FA4874}" sibTransId="{898AC670-9295-45FB-95C0-8FD923B65ADC}"/>
    <dgm:cxn modelId="{70982255-6159-4B2C-A02E-9F3B1C9B082E}" type="presOf" srcId="{9B706A21-85D6-4098-8C03-ADC4D0A81D68}" destId="{41AC4957-5688-463F-923C-3EA2A147316C}" srcOrd="0" destOrd="0" presId="urn:microsoft.com/office/officeart/2017/3/layout/DropPinTimeline"/>
    <dgm:cxn modelId="{A4BB1C57-AC85-4BE4-B00D-EEF1FD36CE6B}" type="presOf" srcId="{0F11F7AF-3C6A-48E1-AD0C-FD2028E9BD62}" destId="{4A9EA231-7EBB-4556-A689-61FF406D3477}" srcOrd="0" destOrd="0" presId="urn:microsoft.com/office/officeart/2017/3/layout/DropPinTimeline"/>
    <dgm:cxn modelId="{33E7087A-8237-4A20-B028-5CB7F9820238}" srcId="{14BFD93B-F922-44C0-949E-FB9E195C4914}" destId="{6147A309-F703-40FB-9D0C-E8934A3B8C35}" srcOrd="0" destOrd="0" parTransId="{138159AB-E219-49F5-BF31-E6F30271BCFF}" sibTransId="{0BC96E06-A8D9-4F6A-ADDD-1431AB50D3D0}"/>
    <dgm:cxn modelId="{E390898A-70EC-445A-BF5D-0AFCFEA67E32}" srcId="{259A0551-A6A5-4D9E-8D84-D790B00113A1}" destId="{0487F866-A6E6-4A13-A149-F90E5BAF855E}" srcOrd="5" destOrd="0" parTransId="{D4422380-D43B-419B-A9A1-88D9E5916A95}" sibTransId="{EFCC40EB-1818-4136-9081-78A02FB86F96}"/>
    <dgm:cxn modelId="{1796E49C-C5CD-44CC-8A9D-6461D9CCC9E8}" type="presOf" srcId="{7E569F71-A127-4CC1-9729-BCD2F8B017FF}" destId="{374A8653-EF6C-45A6-B114-4FA3BC7A4640}" srcOrd="0" destOrd="0" presId="urn:microsoft.com/office/officeart/2017/3/layout/DropPinTimeline"/>
    <dgm:cxn modelId="{573150A9-793F-4FC2-92EE-592A6B252D60}" srcId="{259A0551-A6A5-4D9E-8D84-D790B00113A1}" destId="{55A2BEA2-1229-403B-9A0E-8B770E658DBE}" srcOrd="2" destOrd="0" parTransId="{C2B24D90-09FC-48BB-BDC5-9020758993EE}" sibTransId="{C73F2147-36F4-4405-A8FD-4D7D13F95F67}"/>
    <dgm:cxn modelId="{B05483B1-06A5-4B69-8563-29AD9511253B}" type="presOf" srcId="{259A0551-A6A5-4D9E-8D84-D790B00113A1}" destId="{7FC728C3-9196-41E8-9ABE-F0A68807CC81}" srcOrd="0" destOrd="0" presId="urn:microsoft.com/office/officeart/2017/3/layout/DropPinTimeline"/>
    <dgm:cxn modelId="{463B9EB9-9E1C-44DF-9559-295EBDE371D7}" srcId="{AC9210F1-D04F-4CF5-B0CC-9463BB52373D}" destId="{9B706A21-85D6-4098-8C03-ADC4D0A81D68}" srcOrd="0" destOrd="0" parTransId="{BB76B033-E5D0-4E7F-B51D-FA84DCBE5112}" sibTransId="{6B9007CD-6D77-41E6-A687-286A1AC9D085}"/>
    <dgm:cxn modelId="{94FC6BCC-75A9-4E62-9A34-86354BEDA0FB}" srcId="{259A0551-A6A5-4D9E-8D84-D790B00113A1}" destId="{AC9210F1-D04F-4CF5-B0CC-9463BB52373D}" srcOrd="3" destOrd="0" parTransId="{D24DBE51-6855-4A76-B5B8-2513471411DD}" sibTransId="{A6B3DE64-1684-4FCF-BD78-7956C38C5D0F}"/>
    <dgm:cxn modelId="{1B35F4E1-EF85-4A07-AD03-4A8171C94ACA}" srcId="{5F427240-3E10-48AE-82F3-14391692A2DA}" destId="{7E569F71-A127-4CC1-9729-BCD2F8B017FF}" srcOrd="0" destOrd="0" parTransId="{8E53EDFD-3704-45A4-9C42-8376322508CA}" sibTransId="{A5A7963A-6926-4576-B5AF-7865565F9563}"/>
    <dgm:cxn modelId="{7CCD45EB-4105-4D80-BBA2-7F8C02BDA90D}" type="presOf" srcId="{6147A309-F703-40FB-9D0C-E8934A3B8C35}" destId="{3ABC1A66-A5A9-441D-BD18-CE778359B95D}" srcOrd="0" destOrd="0" presId="urn:microsoft.com/office/officeart/2017/3/layout/DropPinTimeline"/>
    <dgm:cxn modelId="{62D717EF-1E18-4FAB-AEF5-F7F97C464E65}" srcId="{259A0551-A6A5-4D9E-8D84-D790B00113A1}" destId="{66900C60-AEEF-454C-97CF-EC2695B62CEB}" srcOrd="4" destOrd="0" parTransId="{A732826F-5CF2-40D0-97B3-DD56F38439B4}" sibTransId="{01AEA60E-58FB-4AB1-870F-76DCCAD6CA5F}"/>
    <dgm:cxn modelId="{9BD77EF1-D1B1-4118-B075-5466C327AE90}" type="presOf" srcId="{5F427240-3E10-48AE-82F3-14391692A2DA}" destId="{B374B617-C051-4FA1-83C8-63180FE1AAA1}" srcOrd="0" destOrd="0" presId="urn:microsoft.com/office/officeart/2017/3/layout/DropPinTimeline"/>
    <dgm:cxn modelId="{2E191F72-2244-4B16-8576-DC517A32542D}" type="presParOf" srcId="{7FC728C3-9196-41E8-9ABE-F0A68807CC81}" destId="{E0F8662C-9CC6-43FF-9AA4-A5100913FEA4}" srcOrd="0" destOrd="0" presId="urn:microsoft.com/office/officeart/2017/3/layout/DropPinTimeline"/>
    <dgm:cxn modelId="{BF3865B7-E298-4092-8FF5-3330E57C8B12}" type="presParOf" srcId="{7FC728C3-9196-41E8-9ABE-F0A68807CC81}" destId="{47EF05AC-96E9-42E6-B593-CB437F175261}" srcOrd="1" destOrd="0" presId="urn:microsoft.com/office/officeart/2017/3/layout/DropPinTimeline"/>
    <dgm:cxn modelId="{7A39AB24-C2D9-4B67-868C-15AE54BA99EA}" type="presParOf" srcId="{47EF05AC-96E9-42E6-B593-CB437F175261}" destId="{A9B6D5C9-E66B-42C7-B388-7C8D92EE0165}" srcOrd="0" destOrd="0" presId="urn:microsoft.com/office/officeart/2017/3/layout/DropPinTimeline"/>
    <dgm:cxn modelId="{CF5E3248-3F63-4F30-8523-D8D4539C4258}" type="presParOf" srcId="{A9B6D5C9-E66B-42C7-B388-7C8D92EE0165}" destId="{75DB93E1-54C5-4326-A209-BB038F95DEC6}" srcOrd="0" destOrd="0" presId="urn:microsoft.com/office/officeart/2017/3/layout/DropPinTimeline"/>
    <dgm:cxn modelId="{C4C531E3-BBD5-4348-9EE1-2A22D1CAE60D}" type="presParOf" srcId="{A9B6D5C9-E66B-42C7-B388-7C8D92EE0165}" destId="{CDEF5139-9690-4810-BA29-CDA17AACA80A}" srcOrd="1" destOrd="0" presId="urn:microsoft.com/office/officeart/2017/3/layout/DropPinTimeline"/>
    <dgm:cxn modelId="{26D8D419-25D9-4ECE-9837-2B2BE2561B90}" type="presParOf" srcId="{CDEF5139-9690-4810-BA29-CDA17AACA80A}" destId="{9EBADA91-B4E1-449A-8D7D-0814D9218D6E}" srcOrd="0" destOrd="0" presId="urn:microsoft.com/office/officeart/2017/3/layout/DropPinTimeline"/>
    <dgm:cxn modelId="{11170548-4F9D-493B-8C92-1A2611C8C0F6}" type="presParOf" srcId="{CDEF5139-9690-4810-BA29-CDA17AACA80A}" destId="{18AAE82B-77F7-4509-BF53-06DF51E609DE}" srcOrd="1" destOrd="0" presId="urn:microsoft.com/office/officeart/2017/3/layout/DropPinTimeline"/>
    <dgm:cxn modelId="{EAA84896-AA43-476B-8E7F-1C8C051087F4}" type="presParOf" srcId="{A9B6D5C9-E66B-42C7-B388-7C8D92EE0165}" destId="{374A8653-EF6C-45A6-B114-4FA3BC7A4640}" srcOrd="2" destOrd="0" presId="urn:microsoft.com/office/officeart/2017/3/layout/DropPinTimeline"/>
    <dgm:cxn modelId="{956E0DF5-C7C3-4A83-A81A-041482AF4FC2}" type="presParOf" srcId="{A9B6D5C9-E66B-42C7-B388-7C8D92EE0165}" destId="{B374B617-C051-4FA1-83C8-63180FE1AAA1}" srcOrd="3" destOrd="0" presId="urn:microsoft.com/office/officeart/2017/3/layout/DropPinTimeline"/>
    <dgm:cxn modelId="{2052F31A-75F9-4255-9AC8-6AF7EDE5ED87}" type="presParOf" srcId="{A9B6D5C9-E66B-42C7-B388-7C8D92EE0165}" destId="{BA3DC374-075D-406D-A075-9C80B0FA0E11}" srcOrd="4" destOrd="0" presId="urn:microsoft.com/office/officeart/2017/3/layout/DropPinTimeline"/>
    <dgm:cxn modelId="{45A5C203-88CC-4237-903B-929EF758961B}" type="presParOf" srcId="{A9B6D5C9-E66B-42C7-B388-7C8D92EE0165}" destId="{1838B819-7B69-4E85-8300-ACA2569A34A4}" srcOrd="5" destOrd="0" presId="urn:microsoft.com/office/officeart/2017/3/layout/DropPinTimeline"/>
    <dgm:cxn modelId="{E38ED57E-CF9D-4554-AB3B-0E8C6E69487B}" type="presParOf" srcId="{47EF05AC-96E9-42E6-B593-CB437F175261}" destId="{1F61D7FF-C283-4F9C-BFCF-528818B38C33}" srcOrd="1" destOrd="0" presId="urn:microsoft.com/office/officeart/2017/3/layout/DropPinTimeline"/>
    <dgm:cxn modelId="{622413B8-A05E-46BB-A49C-3E816C915310}" type="presParOf" srcId="{47EF05AC-96E9-42E6-B593-CB437F175261}" destId="{05EF197A-4190-4D73-87BA-083B61DA5410}" srcOrd="2" destOrd="0" presId="urn:microsoft.com/office/officeart/2017/3/layout/DropPinTimeline"/>
    <dgm:cxn modelId="{CE289758-56F4-4936-A22E-F1C4B3905E38}" type="presParOf" srcId="{05EF197A-4190-4D73-87BA-083B61DA5410}" destId="{03E32D9C-EA06-4860-B152-EAF7E0195819}" srcOrd="0" destOrd="0" presId="urn:microsoft.com/office/officeart/2017/3/layout/DropPinTimeline"/>
    <dgm:cxn modelId="{57CEDB37-BECC-465F-B0C6-763CBDEA9E81}" type="presParOf" srcId="{05EF197A-4190-4D73-87BA-083B61DA5410}" destId="{02FAE0F6-FF01-4821-A0DE-045B530A0B2C}" srcOrd="1" destOrd="0" presId="urn:microsoft.com/office/officeart/2017/3/layout/DropPinTimeline"/>
    <dgm:cxn modelId="{41E75B0D-1C0F-46E4-9B43-8F42F57249A0}" type="presParOf" srcId="{02FAE0F6-FF01-4821-A0DE-045B530A0B2C}" destId="{CA94CB09-2F34-4BD7-919B-3431B79337B5}" srcOrd="0" destOrd="0" presId="urn:microsoft.com/office/officeart/2017/3/layout/DropPinTimeline"/>
    <dgm:cxn modelId="{A6B593C5-26C4-43B4-ACB1-9544C554C9F0}" type="presParOf" srcId="{02FAE0F6-FF01-4821-A0DE-045B530A0B2C}" destId="{F8ABF350-88AD-4B09-8B6A-1C9544FC6EA4}" srcOrd="1" destOrd="0" presId="urn:microsoft.com/office/officeart/2017/3/layout/DropPinTimeline"/>
    <dgm:cxn modelId="{2EC354D2-DACE-4392-8A6F-96BF75A50612}" type="presParOf" srcId="{05EF197A-4190-4D73-87BA-083B61DA5410}" destId="{3ABC1A66-A5A9-441D-BD18-CE778359B95D}" srcOrd="2" destOrd="0" presId="urn:microsoft.com/office/officeart/2017/3/layout/DropPinTimeline"/>
    <dgm:cxn modelId="{808022CF-084A-46A4-84A6-85F93AE9CD80}" type="presParOf" srcId="{05EF197A-4190-4D73-87BA-083B61DA5410}" destId="{47BE6751-002D-4288-87A3-00E9B5578B64}" srcOrd="3" destOrd="0" presId="urn:microsoft.com/office/officeart/2017/3/layout/DropPinTimeline"/>
    <dgm:cxn modelId="{9E422566-42E5-4616-BFB3-BB3642398301}" type="presParOf" srcId="{05EF197A-4190-4D73-87BA-083B61DA5410}" destId="{84DE4E6F-411F-4D72-AEA3-D87ED7EF4E49}" srcOrd="4" destOrd="0" presId="urn:microsoft.com/office/officeart/2017/3/layout/DropPinTimeline"/>
    <dgm:cxn modelId="{7E22224D-FC9E-49B3-87DD-331228890F8F}" type="presParOf" srcId="{05EF197A-4190-4D73-87BA-083B61DA5410}" destId="{2F5AB58A-50D2-41F8-892C-B2F5B35D2355}" srcOrd="5" destOrd="0" presId="urn:microsoft.com/office/officeart/2017/3/layout/DropPinTimeline"/>
    <dgm:cxn modelId="{67951909-3630-433F-BF5E-5D389EAACAAC}" type="presParOf" srcId="{47EF05AC-96E9-42E6-B593-CB437F175261}" destId="{1DB2B4BF-0880-4F2C-B45A-4A5B4BEC5E4F}" srcOrd="3" destOrd="0" presId="urn:microsoft.com/office/officeart/2017/3/layout/DropPinTimeline"/>
    <dgm:cxn modelId="{ADBFC933-5672-4A9D-8F68-A060A377A1D7}" type="presParOf" srcId="{47EF05AC-96E9-42E6-B593-CB437F175261}" destId="{01B7E128-4165-4CC8-98BF-B03E5909BC44}" srcOrd="4" destOrd="0" presId="urn:microsoft.com/office/officeart/2017/3/layout/DropPinTimeline"/>
    <dgm:cxn modelId="{2E45F59F-9031-45D0-96C4-B11FEE6D404A}" type="presParOf" srcId="{01B7E128-4165-4CC8-98BF-B03E5909BC44}" destId="{F59FA48B-4A32-49FA-9DAD-A66E44325B41}" srcOrd="0" destOrd="0" presId="urn:microsoft.com/office/officeart/2017/3/layout/DropPinTimeline"/>
    <dgm:cxn modelId="{65438B68-D9DA-4DD7-B7BF-735A00F9DFF2}" type="presParOf" srcId="{01B7E128-4165-4CC8-98BF-B03E5909BC44}" destId="{5BEF68D4-62B7-4261-AB0B-4CBB6304F7A3}" srcOrd="1" destOrd="0" presId="urn:microsoft.com/office/officeart/2017/3/layout/DropPinTimeline"/>
    <dgm:cxn modelId="{1D24C36C-A0DE-4D88-A371-42BD159A8FD9}" type="presParOf" srcId="{5BEF68D4-62B7-4261-AB0B-4CBB6304F7A3}" destId="{AAB22CD6-4947-420F-9048-AA3E8C800BA4}" srcOrd="0" destOrd="0" presId="urn:microsoft.com/office/officeart/2017/3/layout/DropPinTimeline"/>
    <dgm:cxn modelId="{F65B862D-A603-43CA-852D-822B6415E7B9}" type="presParOf" srcId="{5BEF68D4-62B7-4261-AB0B-4CBB6304F7A3}" destId="{D24C45E2-932B-461F-BF1A-BE88C1C1B0A7}" srcOrd="1" destOrd="0" presId="urn:microsoft.com/office/officeart/2017/3/layout/DropPinTimeline"/>
    <dgm:cxn modelId="{E3ADF881-779B-4457-813F-3DBD7A9AF829}" type="presParOf" srcId="{01B7E128-4165-4CC8-98BF-B03E5909BC44}" destId="{701B0F5B-F3E4-4C18-A05A-BD9E6C5BA158}" srcOrd="2" destOrd="0" presId="urn:microsoft.com/office/officeart/2017/3/layout/DropPinTimeline"/>
    <dgm:cxn modelId="{81040065-DE34-419C-8DCF-1B94EE027EA7}" type="presParOf" srcId="{01B7E128-4165-4CC8-98BF-B03E5909BC44}" destId="{3D23B583-C61C-4EFB-B646-80D75FDCC3C2}" srcOrd="3" destOrd="0" presId="urn:microsoft.com/office/officeart/2017/3/layout/DropPinTimeline"/>
    <dgm:cxn modelId="{5AF43191-D542-4764-9177-1145B7225CA0}" type="presParOf" srcId="{01B7E128-4165-4CC8-98BF-B03E5909BC44}" destId="{C9947BA0-EA90-4902-B2DF-E499FA962B33}" srcOrd="4" destOrd="0" presId="urn:microsoft.com/office/officeart/2017/3/layout/DropPinTimeline"/>
    <dgm:cxn modelId="{DAB3D331-6F3F-45F6-B495-8D3A323B59FB}" type="presParOf" srcId="{01B7E128-4165-4CC8-98BF-B03E5909BC44}" destId="{851FB8B5-8D9F-494A-9596-937136E5CD6C}" srcOrd="5" destOrd="0" presId="urn:microsoft.com/office/officeart/2017/3/layout/DropPinTimeline"/>
    <dgm:cxn modelId="{1E6DE550-C121-45FD-A105-C09CF0B99528}" type="presParOf" srcId="{47EF05AC-96E9-42E6-B593-CB437F175261}" destId="{E7097713-7423-4E8C-9631-8319D90D4410}" srcOrd="5" destOrd="0" presId="urn:microsoft.com/office/officeart/2017/3/layout/DropPinTimeline"/>
    <dgm:cxn modelId="{8F6E7156-079D-47C1-892F-A343DB1C9082}" type="presParOf" srcId="{47EF05AC-96E9-42E6-B593-CB437F175261}" destId="{73C33E22-13AE-4CFB-A71F-92928126B9CA}" srcOrd="6" destOrd="0" presId="urn:microsoft.com/office/officeart/2017/3/layout/DropPinTimeline"/>
    <dgm:cxn modelId="{ECAB9F19-04BB-4B74-B2FF-5F2B4D454F16}" type="presParOf" srcId="{73C33E22-13AE-4CFB-A71F-92928126B9CA}" destId="{F86CAFF9-E486-4378-89A7-628D805CA2BF}" srcOrd="0" destOrd="0" presId="urn:microsoft.com/office/officeart/2017/3/layout/DropPinTimeline"/>
    <dgm:cxn modelId="{FFCB5ED7-D94E-4A87-B6E6-0FE599B4868A}" type="presParOf" srcId="{73C33E22-13AE-4CFB-A71F-92928126B9CA}" destId="{F3C9BB07-50B8-4A18-A0AE-65215D10EDE0}" srcOrd="1" destOrd="0" presId="urn:microsoft.com/office/officeart/2017/3/layout/DropPinTimeline"/>
    <dgm:cxn modelId="{2C68E271-EE81-4328-933E-ADAB0C031C8A}" type="presParOf" srcId="{F3C9BB07-50B8-4A18-A0AE-65215D10EDE0}" destId="{6DE5646D-0592-41E2-BC80-4DF2E736EF8D}" srcOrd="0" destOrd="0" presId="urn:microsoft.com/office/officeart/2017/3/layout/DropPinTimeline"/>
    <dgm:cxn modelId="{D019E153-8915-4D0F-9851-A3A122257417}" type="presParOf" srcId="{F3C9BB07-50B8-4A18-A0AE-65215D10EDE0}" destId="{247373FE-380C-427B-A620-56DC333A552B}" srcOrd="1" destOrd="0" presId="urn:microsoft.com/office/officeart/2017/3/layout/DropPinTimeline"/>
    <dgm:cxn modelId="{9EB97C7A-63B9-43F8-AEF3-B2B1C2D0E897}" type="presParOf" srcId="{73C33E22-13AE-4CFB-A71F-92928126B9CA}" destId="{41AC4957-5688-463F-923C-3EA2A147316C}" srcOrd="2" destOrd="0" presId="urn:microsoft.com/office/officeart/2017/3/layout/DropPinTimeline"/>
    <dgm:cxn modelId="{5F31B287-6915-49F7-925F-BA314E65B9F0}" type="presParOf" srcId="{73C33E22-13AE-4CFB-A71F-92928126B9CA}" destId="{08D93B9A-0F33-419E-93CC-EDB4F561EF16}" srcOrd="3" destOrd="0" presId="urn:microsoft.com/office/officeart/2017/3/layout/DropPinTimeline"/>
    <dgm:cxn modelId="{F3774BA9-1E30-47CD-AEC5-8E1C86AC38E2}" type="presParOf" srcId="{73C33E22-13AE-4CFB-A71F-92928126B9CA}" destId="{7C3AB013-7FD9-4B39-8DED-CCCFBD588FB3}" srcOrd="4" destOrd="0" presId="urn:microsoft.com/office/officeart/2017/3/layout/DropPinTimeline"/>
    <dgm:cxn modelId="{098306FC-9DB3-4669-9658-B744E84386D1}" type="presParOf" srcId="{73C33E22-13AE-4CFB-A71F-92928126B9CA}" destId="{0E779E6B-8839-4B56-9729-822D6D84F3E7}" srcOrd="5" destOrd="0" presId="urn:microsoft.com/office/officeart/2017/3/layout/DropPinTimeline"/>
    <dgm:cxn modelId="{0D314A5D-0A10-4FDD-8023-6CF0C1519F6E}" type="presParOf" srcId="{47EF05AC-96E9-42E6-B593-CB437F175261}" destId="{E110C74F-80AE-4097-AF2E-2B6DFF87B684}" srcOrd="7" destOrd="0" presId="urn:microsoft.com/office/officeart/2017/3/layout/DropPinTimeline"/>
    <dgm:cxn modelId="{83D5E2B7-36BA-4C6B-82FE-99E427B79A95}" type="presParOf" srcId="{47EF05AC-96E9-42E6-B593-CB437F175261}" destId="{A8B642B8-C4BB-481C-B0D8-9CD7F18875BB}" srcOrd="8" destOrd="0" presId="urn:microsoft.com/office/officeart/2017/3/layout/DropPinTimeline"/>
    <dgm:cxn modelId="{1C1219D9-3261-4BDE-A456-7CA95632D0F0}" type="presParOf" srcId="{A8B642B8-C4BB-481C-B0D8-9CD7F18875BB}" destId="{DD0C0EF9-B8EF-4F9B-8851-03720362242D}" srcOrd="0" destOrd="0" presId="urn:microsoft.com/office/officeart/2017/3/layout/DropPinTimeline"/>
    <dgm:cxn modelId="{BD9AAB6D-DDEB-432F-BB45-6D1DC35E25F0}" type="presParOf" srcId="{A8B642B8-C4BB-481C-B0D8-9CD7F18875BB}" destId="{8AEB3316-8513-43D5-946C-98A53DF0C224}" srcOrd="1" destOrd="0" presId="urn:microsoft.com/office/officeart/2017/3/layout/DropPinTimeline"/>
    <dgm:cxn modelId="{403B0BB0-2FA4-4BF8-A133-7377EEE1B616}" type="presParOf" srcId="{8AEB3316-8513-43D5-946C-98A53DF0C224}" destId="{4BB030ED-A4F0-4D62-B631-5D08E6FF4598}" srcOrd="0" destOrd="0" presId="urn:microsoft.com/office/officeart/2017/3/layout/DropPinTimeline"/>
    <dgm:cxn modelId="{05100757-572B-437E-BF66-5BA696E912F0}" type="presParOf" srcId="{8AEB3316-8513-43D5-946C-98A53DF0C224}" destId="{35049602-7401-403D-AFE6-08EE152BE936}" srcOrd="1" destOrd="0" presId="urn:microsoft.com/office/officeart/2017/3/layout/DropPinTimeline"/>
    <dgm:cxn modelId="{52C04E63-1173-43D1-BCBE-CED9E5084BB0}" type="presParOf" srcId="{A8B642B8-C4BB-481C-B0D8-9CD7F18875BB}" destId="{4A9EA231-7EBB-4556-A689-61FF406D3477}" srcOrd="2" destOrd="0" presId="urn:microsoft.com/office/officeart/2017/3/layout/DropPinTimeline"/>
    <dgm:cxn modelId="{FA771224-81C8-46FB-B8BB-9D7FD4C006F9}" type="presParOf" srcId="{A8B642B8-C4BB-481C-B0D8-9CD7F18875BB}" destId="{586A58F8-253F-4B04-AA32-A7E6988E68A6}" srcOrd="3" destOrd="0" presId="urn:microsoft.com/office/officeart/2017/3/layout/DropPinTimeline"/>
    <dgm:cxn modelId="{C39A8583-3595-4F2D-8E98-07BC9A89EC9A}" type="presParOf" srcId="{A8B642B8-C4BB-481C-B0D8-9CD7F18875BB}" destId="{C2F5AE55-A119-4939-A659-3697B95C4688}" srcOrd="4" destOrd="0" presId="urn:microsoft.com/office/officeart/2017/3/layout/DropPinTimeline"/>
    <dgm:cxn modelId="{7CB29842-19ED-4C9B-AA13-E55DC1490AC2}" type="presParOf" srcId="{A8B642B8-C4BB-481C-B0D8-9CD7F18875BB}" destId="{DF6A721E-BD24-49C3-B121-808986E49128}" srcOrd="5" destOrd="0" presId="urn:microsoft.com/office/officeart/2017/3/layout/DropPinTimeline"/>
    <dgm:cxn modelId="{C2DA8F9B-4D12-490F-93A3-9CC28456ACDE}" type="presParOf" srcId="{47EF05AC-96E9-42E6-B593-CB437F175261}" destId="{220BE234-8B13-4CAA-8843-E52B11B16F10}" srcOrd="9" destOrd="0" presId="urn:microsoft.com/office/officeart/2017/3/layout/DropPinTimeline"/>
    <dgm:cxn modelId="{BBF2F226-ECF4-4BEC-BA8F-9F118760E73E}" type="presParOf" srcId="{47EF05AC-96E9-42E6-B593-CB437F175261}" destId="{7F7EE147-68FA-4F0F-9E69-D87E39847206}" srcOrd="10" destOrd="0" presId="urn:microsoft.com/office/officeart/2017/3/layout/DropPinTimeline"/>
    <dgm:cxn modelId="{55E70198-9B53-4B92-A979-979B4F8A141B}" type="presParOf" srcId="{7F7EE147-68FA-4F0F-9E69-D87E39847206}" destId="{594F095D-AF1E-4874-B17F-1E05A3EF37E8}" srcOrd="0" destOrd="0" presId="urn:microsoft.com/office/officeart/2017/3/layout/DropPinTimeline"/>
    <dgm:cxn modelId="{A62317BD-E6C5-46DD-BFE3-2F0A2B7EE5ED}" type="presParOf" srcId="{7F7EE147-68FA-4F0F-9E69-D87E39847206}" destId="{4F916AE6-0373-4EE2-8C67-1B5C26C92847}" srcOrd="1" destOrd="0" presId="urn:microsoft.com/office/officeart/2017/3/layout/DropPinTimeline"/>
    <dgm:cxn modelId="{116EE450-F33F-4921-BA61-4670D7D27F65}" type="presParOf" srcId="{4F916AE6-0373-4EE2-8C67-1B5C26C92847}" destId="{D9928B46-9880-4A05-BE88-830813CF0645}" srcOrd="0" destOrd="0" presId="urn:microsoft.com/office/officeart/2017/3/layout/DropPinTimeline"/>
    <dgm:cxn modelId="{9771D321-6E16-4DDC-BC10-6CC207870B14}" type="presParOf" srcId="{4F916AE6-0373-4EE2-8C67-1B5C26C92847}" destId="{256628B9-A464-4345-939F-786B7CE015AA}" srcOrd="1" destOrd="0" presId="urn:microsoft.com/office/officeart/2017/3/layout/DropPinTimeline"/>
    <dgm:cxn modelId="{8D318AE8-2B5C-4332-8F17-54C934E02A6D}" type="presParOf" srcId="{7F7EE147-68FA-4F0F-9E69-D87E39847206}" destId="{0B404BAA-F010-493B-A303-BF862994ADDF}" srcOrd="2" destOrd="0" presId="urn:microsoft.com/office/officeart/2017/3/layout/DropPinTimeline"/>
    <dgm:cxn modelId="{F665AA9F-72D4-46D8-9F6E-42D9E0F0D4D4}" type="presParOf" srcId="{7F7EE147-68FA-4F0F-9E69-D87E39847206}" destId="{C7BD3223-9500-4E15-87AC-1AE0BC3AF888}" srcOrd="3" destOrd="0" presId="urn:microsoft.com/office/officeart/2017/3/layout/DropPinTimeline"/>
    <dgm:cxn modelId="{245A80B7-9FB0-4C94-ACE9-17C5EA263C47}" type="presParOf" srcId="{7F7EE147-68FA-4F0F-9E69-D87E39847206}" destId="{5B713D8F-4908-40BB-BEE9-7327334CD010}" srcOrd="4" destOrd="0" presId="urn:microsoft.com/office/officeart/2017/3/layout/DropPinTimeline"/>
    <dgm:cxn modelId="{8BB6D513-3943-4489-A68D-F88538D7D3E0}" type="presParOf" srcId="{7F7EE147-68FA-4F0F-9E69-D87E39847206}" destId="{868601CC-A607-4D29-B54C-C184F3E1733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F0FFD2-F06E-4F77-86E8-12B4270FA507}"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en-US"/>
        </a:p>
      </dgm:t>
    </dgm:pt>
    <dgm:pt modelId="{758744A4-E801-4BE3-8922-3859DD04C061}">
      <dgm:prSet/>
      <dgm:spPr/>
      <dgm:t>
        <a:bodyPr/>
        <a:lstStyle/>
        <a:p>
          <a:r>
            <a:rPr lang="en-US" dirty="0"/>
            <a:t>Robert Shorb, Executive Director and CEO</a:t>
          </a:r>
        </a:p>
      </dgm:t>
    </dgm:pt>
    <dgm:pt modelId="{9683855B-4E07-426F-B552-11A62340BB34}" type="parTrans" cxnId="{9C55CE8C-0FE1-4543-AD08-8DB67504DB2F}">
      <dgm:prSet/>
      <dgm:spPr/>
      <dgm:t>
        <a:bodyPr/>
        <a:lstStyle/>
        <a:p>
          <a:endParaRPr lang="en-US"/>
        </a:p>
      </dgm:t>
    </dgm:pt>
    <dgm:pt modelId="{0A361371-752F-4CCE-B1DC-A471C3C48E88}" type="sibTrans" cxnId="{9C55CE8C-0FE1-4543-AD08-8DB67504DB2F}">
      <dgm:prSet/>
      <dgm:spPr/>
      <dgm:t>
        <a:bodyPr/>
        <a:lstStyle/>
        <a:p>
          <a:endParaRPr lang="en-US"/>
        </a:p>
      </dgm:t>
    </dgm:pt>
    <dgm:pt modelId="{63DCA2CC-EC7F-4F02-89B9-9DFAD0ABD7F7}">
      <dgm:prSet/>
      <dgm:spPr/>
      <dgm:t>
        <a:bodyPr/>
        <a:lstStyle/>
        <a:p>
          <a:r>
            <a:rPr lang="en-US" dirty="0"/>
            <a:t>rshorb@tuitionexchange.org</a:t>
          </a:r>
        </a:p>
      </dgm:t>
    </dgm:pt>
    <dgm:pt modelId="{6EA737C1-44F9-489D-98D8-262766BFB205}" type="parTrans" cxnId="{C89D2813-5135-4BCF-8075-71946BBB4712}">
      <dgm:prSet/>
      <dgm:spPr/>
      <dgm:t>
        <a:bodyPr/>
        <a:lstStyle/>
        <a:p>
          <a:endParaRPr lang="en-US"/>
        </a:p>
      </dgm:t>
    </dgm:pt>
    <dgm:pt modelId="{2825431B-AB3A-4C8E-B0E0-E543AEBC5C0A}" type="sibTrans" cxnId="{C89D2813-5135-4BCF-8075-71946BBB4712}">
      <dgm:prSet/>
      <dgm:spPr/>
      <dgm:t>
        <a:bodyPr/>
        <a:lstStyle/>
        <a:p>
          <a:endParaRPr lang="en-US"/>
        </a:p>
      </dgm:t>
    </dgm:pt>
    <dgm:pt modelId="{6D968F6E-94F4-4A91-BD04-DB14507F3D8A}">
      <dgm:prSet/>
      <dgm:spPr/>
      <dgm:t>
        <a:bodyPr/>
        <a:lstStyle/>
        <a:p>
          <a:r>
            <a:rPr lang="en-US" dirty="0"/>
            <a:t>Janet Dodson,  Associate Director of Communications</a:t>
          </a:r>
        </a:p>
      </dgm:t>
    </dgm:pt>
    <dgm:pt modelId="{5946774E-22B3-46DB-851B-C3BEA62B1848}" type="parTrans" cxnId="{1C6A5DAB-E8FC-4C62-A966-5BA916F3064E}">
      <dgm:prSet/>
      <dgm:spPr/>
      <dgm:t>
        <a:bodyPr/>
        <a:lstStyle/>
        <a:p>
          <a:endParaRPr lang="en-US"/>
        </a:p>
      </dgm:t>
    </dgm:pt>
    <dgm:pt modelId="{B9978C88-4170-4EDA-BC31-387AC0874E0C}" type="sibTrans" cxnId="{1C6A5DAB-E8FC-4C62-A966-5BA916F3064E}">
      <dgm:prSet/>
      <dgm:spPr/>
      <dgm:t>
        <a:bodyPr/>
        <a:lstStyle/>
        <a:p>
          <a:endParaRPr lang="en-US"/>
        </a:p>
      </dgm:t>
    </dgm:pt>
    <dgm:pt modelId="{98E10B3C-24DE-4A9A-A98F-3B9064E91B0A}">
      <dgm:prSet/>
      <dgm:spPr/>
      <dgm:t>
        <a:bodyPr/>
        <a:lstStyle/>
        <a:p>
          <a:r>
            <a:rPr lang="en-US" dirty="0"/>
            <a:t>klev@tuitionexchange.org</a:t>
          </a:r>
        </a:p>
      </dgm:t>
    </dgm:pt>
    <dgm:pt modelId="{391E3394-56AB-4AC1-823B-E3A3F86B2E9A}" type="parTrans" cxnId="{7309A4ED-D4FF-4B85-9C45-0094939163C7}">
      <dgm:prSet/>
      <dgm:spPr/>
      <dgm:t>
        <a:bodyPr/>
        <a:lstStyle/>
        <a:p>
          <a:endParaRPr lang="en-US"/>
        </a:p>
      </dgm:t>
    </dgm:pt>
    <dgm:pt modelId="{121168E9-A952-4595-B62A-2E9AD8FC104C}" type="sibTrans" cxnId="{7309A4ED-D4FF-4B85-9C45-0094939163C7}">
      <dgm:prSet/>
      <dgm:spPr/>
      <dgm:t>
        <a:bodyPr/>
        <a:lstStyle/>
        <a:p>
          <a:endParaRPr lang="en-US"/>
        </a:p>
      </dgm:t>
    </dgm:pt>
    <dgm:pt modelId="{3E31CE96-3232-4760-A140-A1823A14B8DC}">
      <dgm:prSet/>
      <dgm:spPr/>
      <dgm:t>
        <a:bodyPr/>
        <a:lstStyle/>
        <a:p>
          <a:r>
            <a:rPr lang="en-US" dirty="0"/>
            <a:t>Tuition Exchange Central</a:t>
          </a:r>
        </a:p>
      </dgm:t>
    </dgm:pt>
    <dgm:pt modelId="{C1FC0096-670F-4A7B-B31F-901495CD962F}" type="parTrans" cxnId="{5CAF095B-3BE4-453A-9860-5C76126C700B}">
      <dgm:prSet/>
      <dgm:spPr/>
      <dgm:t>
        <a:bodyPr/>
        <a:lstStyle/>
        <a:p>
          <a:endParaRPr lang="en-US"/>
        </a:p>
      </dgm:t>
    </dgm:pt>
    <dgm:pt modelId="{D6D2AD51-1C19-4EAE-93A2-4D6B2D7AD522}" type="sibTrans" cxnId="{5CAF095B-3BE4-453A-9860-5C76126C700B}">
      <dgm:prSet/>
      <dgm:spPr/>
      <dgm:t>
        <a:bodyPr/>
        <a:lstStyle/>
        <a:p>
          <a:endParaRPr lang="en-US"/>
        </a:p>
      </dgm:t>
    </dgm:pt>
    <dgm:pt modelId="{9A32246B-D1A8-457B-8871-450FCF179DA1}">
      <dgm:prSet/>
      <dgm:spPr/>
      <dgm:t>
        <a:bodyPr/>
        <a:lstStyle/>
        <a:p>
          <a:r>
            <a:rPr lang="en-US" dirty="0">
              <a:hlinkClick xmlns:r="http://schemas.openxmlformats.org/officeDocument/2006/relationships" r:id="rId1"/>
            </a:rPr>
            <a:t>info@tuitionexchange.org</a:t>
          </a:r>
          <a:endParaRPr lang="en-US" dirty="0"/>
        </a:p>
      </dgm:t>
    </dgm:pt>
    <dgm:pt modelId="{9F7F5291-2DE1-4ECE-819F-FF4830130581}" type="parTrans" cxnId="{5DA5061D-381E-41E0-95AD-FF843196DE0D}">
      <dgm:prSet/>
      <dgm:spPr/>
      <dgm:t>
        <a:bodyPr/>
        <a:lstStyle/>
        <a:p>
          <a:endParaRPr lang="en-US"/>
        </a:p>
      </dgm:t>
    </dgm:pt>
    <dgm:pt modelId="{B62EE12D-D794-4B11-A018-74465FAC50C9}" type="sibTrans" cxnId="{5DA5061D-381E-41E0-95AD-FF843196DE0D}">
      <dgm:prSet/>
      <dgm:spPr/>
      <dgm:t>
        <a:bodyPr/>
        <a:lstStyle/>
        <a:p>
          <a:endParaRPr lang="en-US"/>
        </a:p>
      </dgm:t>
    </dgm:pt>
    <dgm:pt modelId="{C5E7F6F8-7721-4AD8-91F7-2674D8C59930}">
      <dgm:prSet/>
      <dgm:spPr/>
      <dgm:t>
        <a:bodyPr/>
        <a:lstStyle/>
        <a:p>
          <a:r>
            <a:rPr lang="en-US" dirty="0"/>
            <a:t>301.941.1827</a:t>
          </a:r>
        </a:p>
      </dgm:t>
    </dgm:pt>
    <dgm:pt modelId="{E9BA3104-95B5-4DE4-9344-FF8A7DEAF2DC}" type="parTrans" cxnId="{DAA10690-5090-46CF-AB47-E411565DBDFA}">
      <dgm:prSet/>
      <dgm:spPr/>
      <dgm:t>
        <a:bodyPr/>
        <a:lstStyle/>
        <a:p>
          <a:endParaRPr lang="en-US"/>
        </a:p>
      </dgm:t>
    </dgm:pt>
    <dgm:pt modelId="{8E685C30-947F-4DF6-9BAD-7AC446156013}" type="sibTrans" cxnId="{DAA10690-5090-46CF-AB47-E411565DBDFA}">
      <dgm:prSet/>
      <dgm:spPr/>
      <dgm:t>
        <a:bodyPr/>
        <a:lstStyle/>
        <a:p>
          <a:endParaRPr lang="en-US"/>
        </a:p>
      </dgm:t>
    </dgm:pt>
    <dgm:pt modelId="{73B43687-A8AA-4F1D-820E-B610DBFFC45D}">
      <dgm:prSet/>
      <dgm:spPr/>
      <dgm:t>
        <a:bodyPr/>
        <a:lstStyle/>
        <a:p>
          <a:r>
            <a:rPr lang="en-US" dirty="0">
              <a:hlinkClick xmlns:r="http://schemas.openxmlformats.org/officeDocument/2006/relationships" r:id="rId2"/>
            </a:rPr>
            <a:t>jdodson@tuitionexchange.org</a:t>
          </a:r>
          <a:endParaRPr lang="en-US" dirty="0"/>
        </a:p>
      </dgm:t>
    </dgm:pt>
    <dgm:pt modelId="{5867602B-0F03-47BD-9146-10CFCFDA74C4}" type="parTrans" cxnId="{74DB21DF-126D-4FD0-A85E-0D740B8DE1B8}">
      <dgm:prSet/>
      <dgm:spPr/>
      <dgm:t>
        <a:bodyPr/>
        <a:lstStyle/>
        <a:p>
          <a:endParaRPr lang="en-US"/>
        </a:p>
      </dgm:t>
    </dgm:pt>
    <dgm:pt modelId="{CD2F06C4-926D-4D75-8446-B61F9B2F9C1B}" type="sibTrans" cxnId="{74DB21DF-126D-4FD0-A85E-0D740B8DE1B8}">
      <dgm:prSet/>
      <dgm:spPr/>
      <dgm:t>
        <a:bodyPr/>
        <a:lstStyle/>
        <a:p>
          <a:endParaRPr lang="en-US"/>
        </a:p>
      </dgm:t>
    </dgm:pt>
    <dgm:pt modelId="{B6C4E643-C897-4E05-AD85-7E10127010EA}">
      <dgm:prSet/>
      <dgm:spPr/>
      <dgm:t>
        <a:bodyPr/>
        <a:lstStyle/>
        <a:p>
          <a:r>
            <a:rPr lang="en-US" dirty="0"/>
            <a:t>402.418.1081  </a:t>
          </a:r>
        </a:p>
      </dgm:t>
    </dgm:pt>
    <dgm:pt modelId="{C614ECCB-E600-451E-A843-6D44E14FB514}" type="parTrans" cxnId="{99C68F43-ABDD-47A3-A116-15F72852A83E}">
      <dgm:prSet/>
      <dgm:spPr/>
      <dgm:t>
        <a:bodyPr/>
        <a:lstStyle/>
        <a:p>
          <a:endParaRPr lang="en-US"/>
        </a:p>
      </dgm:t>
    </dgm:pt>
    <dgm:pt modelId="{3205379F-273E-4644-A0BB-F6F9A091C94E}" type="sibTrans" cxnId="{99C68F43-ABDD-47A3-A116-15F72852A83E}">
      <dgm:prSet/>
      <dgm:spPr/>
      <dgm:t>
        <a:bodyPr/>
        <a:lstStyle/>
        <a:p>
          <a:endParaRPr lang="en-US"/>
        </a:p>
      </dgm:t>
    </dgm:pt>
    <dgm:pt modelId="{427E2019-29A6-4AA6-BCFF-C05CC63DD9A3}">
      <dgm:prSet/>
      <dgm:spPr/>
      <dgm:t>
        <a:bodyPr/>
        <a:lstStyle/>
        <a:p>
          <a:r>
            <a:rPr lang="en-US" dirty="0"/>
            <a:t>Kristine Lev, Assistant Director of Administration</a:t>
          </a:r>
        </a:p>
      </dgm:t>
    </dgm:pt>
    <dgm:pt modelId="{68E8B044-4E3B-4D04-8434-F4F8FB52F3FD}" type="parTrans" cxnId="{91C6D281-A760-4F90-9CD6-C26FDDD7AD8E}">
      <dgm:prSet/>
      <dgm:spPr/>
    </dgm:pt>
    <dgm:pt modelId="{C1C524BD-7DAE-4AF2-AAF9-AE7436713A25}" type="sibTrans" cxnId="{91C6D281-A760-4F90-9CD6-C26FDDD7AD8E}">
      <dgm:prSet/>
      <dgm:spPr/>
    </dgm:pt>
    <dgm:pt modelId="{2ECE7402-61C7-44C7-AD04-AE69E6B63AC5}">
      <dgm:prSet/>
      <dgm:spPr/>
      <dgm:t>
        <a:bodyPr/>
        <a:lstStyle/>
        <a:p>
          <a:r>
            <a:rPr lang="en-US" dirty="0"/>
            <a:t>On line at </a:t>
          </a:r>
          <a:r>
            <a:rPr lang="en-US" dirty="0">
              <a:hlinkClick xmlns:r="http://schemas.openxmlformats.org/officeDocument/2006/relationships" r:id="rId3"/>
            </a:rPr>
            <a:t>www.tuitionexchange.org</a:t>
          </a:r>
          <a:endParaRPr lang="en-US" dirty="0"/>
        </a:p>
      </dgm:t>
    </dgm:pt>
    <dgm:pt modelId="{77204E9B-F8F4-475F-B732-D60A9E36ADB0}" type="parTrans" cxnId="{D82C02E0-EBD3-40ED-A6A1-8B9DF8293846}">
      <dgm:prSet/>
      <dgm:spPr/>
    </dgm:pt>
    <dgm:pt modelId="{23E4AC3D-593A-4419-8F52-201E3F81D0EE}" type="sibTrans" cxnId="{D82C02E0-EBD3-40ED-A6A1-8B9DF8293846}">
      <dgm:prSet/>
      <dgm:spPr/>
    </dgm:pt>
    <dgm:pt modelId="{FA86A037-59C3-485E-89B9-3381DDE6C0B4}" type="pres">
      <dgm:prSet presAssocID="{E8F0FFD2-F06E-4F77-86E8-12B4270FA507}" presName="Name0" presStyleCnt="0">
        <dgm:presLayoutVars>
          <dgm:dir/>
          <dgm:animLvl val="lvl"/>
          <dgm:resizeHandles val="exact"/>
        </dgm:presLayoutVars>
      </dgm:prSet>
      <dgm:spPr/>
    </dgm:pt>
    <dgm:pt modelId="{4B4542DD-2FD1-4903-9BAC-0A88C8B588D2}" type="pres">
      <dgm:prSet presAssocID="{758744A4-E801-4BE3-8922-3859DD04C061}" presName="linNode" presStyleCnt="0"/>
      <dgm:spPr/>
    </dgm:pt>
    <dgm:pt modelId="{7CAED889-EA8B-4055-AC01-A3721EE91823}" type="pres">
      <dgm:prSet presAssocID="{758744A4-E801-4BE3-8922-3859DD04C061}" presName="parentText" presStyleLbl="node1" presStyleIdx="0" presStyleCnt="4">
        <dgm:presLayoutVars>
          <dgm:chMax val="1"/>
          <dgm:bulletEnabled val="1"/>
        </dgm:presLayoutVars>
      </dgm:prSet>
      <dgm:spPr/>
    </dgm:pt>
    <dgm:pt modelId="{45BE280B-2303-499C-9822-42F0B0E67AB9}" type="pres">
      <dgm:prSet presAssocID="{758744A4-E801-4BE3-8922-3859DD04C061}" presName="descendantText" presStyleLbl="alignAccFollowNode1" presStyleIdx="0" presStyleCnt="4">
        <dgm:presLayoutVars>
          <dgm:bulletEnabled val="1"/>
        </dgm:presLayoutVars>
      </dgm:prSet>
      <dgm:spPr/>
    </dgm:pt>
    <dgm:pt modelId="{3BC6A0DF-F6F9-4F4E-BC07-6158FE50D4AE}" type="pres">
      <dgm:prSet presAssocID="{0A361371-752F-4CCE-B1DC-A471C3C48E88}" presName="sp" presStyleCnt="0"/>
      <dgm:spPr/>
    </dgm:pt>
    <dgm:pt modelId="{BC2A5203-35FD-4696-9D5B-F654B6C0C65B}" type="pres">
      <dgm:prSet presAssocID="{6D968F6E-94F4-4A91-BD04-DB14507F3D8A}" presName="linNode" presStyleCnt="0"/>
      <dgm:spPr/>
    </dgm:pt>
    <dgm:pt modelId="{68A855ED-368B-4B6F-A83F-806423CAC266}" type="pres">
      <dgm:prSet presAssocID="{6D968F6E-94F4-4A91-BD04-DB14507F3D8A}" presName="parentText" presStyleLbl="node1" presStyleIdx="1" presStyleCnt="4">
        <dgm:presLayoutVars>
          <dgm:chMax val="1"/>
          <dgm:bulletEnabled val="1"/>
        </dgm:presLayoutVars>
      </dgm:prSet>
      <dgm:spPr/>
    </dgm:pt>
    <dgm:pt modelId="{25B22229-FC40-4FCD-B495-F115641181C1}" type="pres">
      <dgm:prSet presAssocID="{6D968F6E-94F4-4A91-BD04-DB14507F3D8A}" presName="descendantText" presStyleLbl="alignAccFollowNode1" presStyleIdx="1" presStyleCnt="4">
        <dgm:presLayoutVars>
          <dgm:bulletEnabled val="1"/>
        </dgm:presLayoutVars>
      </dgm:prSet>
      <dgm:spPr/>
    </dgm:pt>
    <dgm:pt modelId="{9DB0DDAA-C121-40C7-BA97-16D6C8E536E3}" type="pres">
      <dgm:prSet presAssocID="{B9978C88-4170-4EDA-BC31-387AC0874E0C}" presName="sp" presStyleCnt="0"/>
      <dgm:spPr/>
    </dgm:pt>
    <dgm:pt modelId="{F8CFDF90-74E6-414F-B36B-F2351E60E6FE}" type="pres">
      <dgm:prSet presAssocID="{427E2019-29A6-4AA6-BCFF-C05CC63DD9A3}" presName="linNode" presStyleCnt="0"/>
      <dgm:spPr/>
    </dgm:pt>
    <dgm:pt modelId="{39430B44-A4F5-4EEE-8F7F-0836891D516E}" type="pres">
      <dgm:prSet presAssocID="{427E2019-29A6-4AA6-BCFF-C05CC63DD9A3}" presName="parentText" presStyleLbl="node1" presStyleIdx="2" presStyleCnt="4">
        <dgm:presLayoutVars>
          <dgm:chMax val="1"/>
          <dgm:bulletEnabled val="1"/>
        </dgm:presLayoutVars>
      </dgm:prSet>
      <dgm:spPr/>
    </dgm:pt>
    <dgm:pt modelId="{8A50ADDB-A409-4A0D-915F-AB5EB0C90A9E}" type="pres">
      <dgm:prSet presAssocID="{427E2019-29A6-4AA6-BCFF-C05CC63DD9A3}" presName="descendantText" presStyleLbl="alignAccFollowNode1" presStyleIdx="2" presStyleCnt="4">
        <dgm:presLayoutVars>
          <dgm:bulletEnabled val="1"/>
        </dgm:presLayoutVars>
      </dgm:prSet>
      <dgm:spPr/>
    </dgm:pt>
    <dgm:pt modelId="{8AB080F0-6666-4F45-BC6E-07904A44174A}" type="pres">
      <dgm:prSet presAssocID="{C1C524BD-7DAE-4AF2-AAF9-AE7436713A25}" presName="sp" presStyleCnt="0"/>
      <dgm:spPr/>
    </dgm:pt>
    <dgm:pt modelId="{BDA30C1E-1327-48C5-BDE8-C94FD52DCE92}" type="pres">
      <dgm:prSet presAssocID="{3E31CE96-3232-4760-A140-A1823A14B8DC}" presName="linNode" presStyleCnt="0"/>
      <dgm:spPr/>
    </dgm:pt>
    <dgm:pt modelId="{0804DD8B-F912-4B08-8B28-7082FC55C698}" type="pres">
      <dgm:prSet presAssocID="{3E31CE96-3232-4760-A140-A1823A14B8DC}" presName="parentText" presStyleLbl="node1" presStyleIdx="3" presStyleCnt="4">
        <dgm:presLayoutVars>
          <dgm:chMax val="1"/>
          <dgm:bulletEnabled val="1"/>
        </dgm:presLayoutVars>
      </dgm:prSet>
      <dgm:spPr/>
    </dgm:pt>
    <dgm:pt modelId="{0BD683DE-97EE-408E-823E-270D38977E5F}" type="pres">
      <dgm:prSet presAssocID="{3E31CE96-3232-4760-A140-A1823A14B8DC}" presName="descendantText" presStyleLbl="alignAccFollowNode1" presStyleIdx="3" presStyleCnt="4">
        <dgm:presLayoutVars>
          <dgm:bulletEnabled val="1"/>
        </dgm:presLayoutVars>
      </dgm:prSet>
      <dgm:spPr/>
    </dgm:pt>
  </dgm:ptLst>
  <dgm:cxnLst>
    <dgm:cxn modelId="{11894502-E266-47A3-8C4B-AF9F7C697C9A}" type="presOf" srcId="{98E10B3C-24DE-4A9A-A98F-3B9064E91B0A}" destId="{8A50ADDB-A409-4A0D-915F-AB5EB0C90A9E}" srcOrd="0" destOrd="0" presId="urn:microsoft.com/office/officeart/2005/8/layout/vList5"/>
    <dgm:cxn modelId="{5D1A810A-7350-4F63-85A9-4A2B196DEA37}" type="presOf" srcId="{E8F0FFD2-F06E-4F77-86E8-12B4270FA507}" destId="{FA86A037-59C3-485E-89B9-3381DDE6C0B4}" srcOrd="0" destOrd="0" presId="urn:microsoft.com/office/officeart/2005/8/layout/vList5"/>
    <dgm:cxn modelId="{DDE71F0D-7EB9-4B98-8835-9877E0EE4867}" type="presOf" srcId="{C5E7F6F8-7721-4AD8-91F7-2674D8C59930}" destId="{0BD683DE-97EE-408E-823E-270D38977E5F}" srcOrd="0" destOrd="1" presId="urn:microsoft.com/office/officeart/2005/8/layout/vList5"/>
    <dgm:cxn modelId="{C89D2813-5135-4BCF-8075-71946BBB4712}" srcId="{758744A4-E801-4BE3-8922-3859DD04C061}" destId="{63DCA2CC-EC7F-4F02-89B9-9DFAD0ABD7F7}" srcOrd="0" destOrd="0" parTransId="{6EA737C1-44F9-489D-98D8-262766BFB205}" sibTransId="{2825431B-AB3A-4C8E-B0E0-E543AEBC5C0A}"/>
    <dgm:cxn modelId="{5DA5061D-381E-41E0-95AD-FF843196DE0D}" srcId="{3E31CE96-3232-4760-A140-A1823A14B8DC}" destId="{9A32246B-D1A8-457B-8871-450FCF179DA1}" srcOrd="0" destOrd="0" parTransId="{9F7F5291-2DE1-4ECE-819F-FF4830130581}" sibTransId="{B62EE12D-D794-4B11-A018-74465FAC50C9}"/>
    <dgm:cxn modelId="{5CAF095B-3BE4-453A-9860-5C76126C700B}" srcId="{E8F0FFD2-F06E-4F77-86E8-12B4270FA507}" destId="{3E31CE96-3232-4760-A140-A1823A14B8DC}" srcOrd="3" destOrd="0" parTransId="{C1FC0096-670F-4A7B-B31F-901495CD962F}" sibTransId="{D6D2AD51-1C19-4EAE-93A2-4D6B2D7AD522}"/>
    <dgm:cxn modelId="{372C5662-CB03-4B3A-A14D-31DDE6EB5929}" type="presOf" srcId="{B6C4E643-C897-4E05-AD85-7E10127010EA}" destId="{25B22229-FC40-4FCD-B495-F115641181C1}" srcOrd="0" destOrd="1" presId="urn:microsoft.com/office/officeart/2005/8/layout/vList5"/>
    <dgm:cxn modelId="{99C68F43-ABDD-47A3-A116-15F72852A83E}" srcId="{6D968F6E-94F4-4A91-BD04-DB14507F3D8A}" destId="{B6C4E643-C897-4E05-AD85-7E10127010EA}" srcOrd="1" destOrd="0" parTransId="{C614ECCB-E600-451E-A843-6D44E14FB514}" sibTransId="{3205379F-273E-4644-A0BB-F6F9A091C94E}"/>
    <dgm:cxn modelId="{792B4765-2556-4BEB-9441-B7E591A58102}" type="presOf" srcId="{2ECE7402-61C7-44C7-AD04-AE69E6B63AC5}" destId="{0BD683DE-97EE-408E-823E-270D38977E5F}" srcOrd="0" destOrd="2" presId="urn:microsoft.com/office/officeart/2005/8/layout/vList5"/>
    <dgm:cxn modelId="{B47AB94C-5EF4-404D-A828-05C07FF423FC}" type="presOf" srcId="{9A32246B-D1A8-457B-8871-450FCF179DA1}" destId="{0BD683DE-97EE-408E-823E-270D38977E5F}" srcOrd="0" destOrd="0" presId="urn:microsoft.com/office/officeart/2005/8/layout/vList5"/>
    <dgm:cxn modelId="{DBCC856F-806C-4BC0-8C6E-E37E86F3F811}" type="presOf" srcId="{6D968F6E-94F4-4A91-BD04-DB14507F3D8A}" destId="{68A855ED-368B-4B6F-A83F-806423CAC266}" srcOrd="0" destOrd="0" presId="urn:microsoft.com/office/officeart/2005/8/layout/vList5"/>
    <dgm:cxn modelId="{91C6D281-A760-4F90-9CD6-C26FDDD7AD8E}" srcId="{E8F0FFD2-F06E-4F77-86E8-12B4270FA507}" destId="{427E2019-29A6-4AA6-BCFF-C05CC63DD9A3}" srcOrd="2" destOrd="0" parTransId="{68E8B044-4E3B-4D04-8434-F4F8FB52F3FD}" sibTransId="{C1C524BD-7DAE-4AF2-AAF9-AE7436713A25}"/>
    <dgm:cxn modelId="{9C55CE8C-0FE1-4543-AD08-8DB67504DB2F}" srcId="{E8F0FFD2-F06E-4F77-86E8-12B4270FA507}" destId="{758744A4-E801-4BE3-8922-3859DD04C061}" srcOrd="0" destOrd="0" parTransId="{9683855B-4E07-426F-B552-11A62340BB34}" sibTransId="{0A361371-752F-4CCE-B1DC-A471C3C48E88}"/>
    <dgm:cxn modelId="{DAA10690-5090-46CF-AB47-E411565DBDFA}" srcId="{3E31CE96-3232-4760-A140-A1823A14B8DC}" destId="{C5E7F6F8-7721-4AD8-91F7-2674D8C59930}" srcOrd="1" destOrd="0" parTransId="{E9BA3104-95B5-4DE4-9344-FF8A7DEAF2DC}" sibTransId="{8E685C30-947F-4DF6-9BAD-7AC446156013}"/>
    <dgm:cxn modelId="{CC842F9D-D4BE-40CF-A504-44D53254E5CB}" type="presOf" srcId="{63DCA2CC-EC7F-4F02-89B9-9DFAD0ABD7F7}" destId="{45BE280B-2303-499C-9822-42F0B0E67AB9}" srcOrd="0" destOrd="0" presId="urn:microsoft.com/office/officeart/2005/8/layout/vList5"/>
    <dgm:cxn modelId="{3591C9A4-18F6-4530-8ABC-118D8A6DC195}" type="presOf" srcId="{73B43687-A8AA-4F1D-820E-B610DBFFC45D}" destId="{25B22229-FC40-4FCD-B495-F115641181C1}" srcOrd="0" destOrd="0" presId="urn:microsoft.com/office/officeart/2005/8/layout/vList5"/>
    <dgm:cxn modelId="{1C6A5DAB-E8FC-4C62-A966-5BA916F3064E}" srcId="{E8F0FFD2-F06E-4F77-86E8-12B4270FA507}" destId="{6D968F6E-94F4-4A91-BD04-DB14507F3D8A}" srcOrd="1" destOrd="0" parTransId="{5946774E-22B3-46DB-851B-C3BEA62B1848}" sibTransId="{B9978C88-4170-4EDA-BC31-387AC0874E0C}"/>
    <dgm:cxn modelId="{8C7803BD-7B00-47F4-B61B-593CCBDAC3E5}" type="presOf" srcId="{758744A4-E801-4BE3-8922-3859DD04C061}" destId="{7CAED889-EA8B-4055-AC01-A3721EE91823}" srcOrd="0" destOrd="0" presId="urn:microsoft.com/office/officeart/2005/8/layout/vList5"/>
    <dgm:cxn modelId="{7B4F96C7-D78E-4EBA-88E2-3E21455342C1}" type="presOf" srcId="{3E31CE96-3232-4760-A140-A1823A14B8DC}" destId="{0804DD8B-F912-4B08-8B28-7082FC55C698}" srcOrd="0" destOrd="0" presId="urn:microsoft.com/office/officeart/2005/8/layout/vList5"/>
    <dgm:cxn modelId="{74DB21DF-126D-4FD0-A85E-0D740B8DE1B8}" srcId="{6D968F6E-94F4-4A91-BD04-DB14507F3D8A}" destId="{73B43687-A8AA-4F1D-820E-B610DBFFC45D}" srcOrd="0" destOrd="0" parTransId="{5867602B-0F03-47BD-9146-10CFCFDA74C4}" sibTransId="{CD2F06C4-926D-4D75-8446-B61F9B2F9C1B}"/>
    <dgm:cxn modelId="{D82C02E0-EBD3-40ED-A6A1-8B9DF8293846}" srcId="{3E31CE96-3232-4760-A140-A1823A14B8DC}" destId="{2ECE7402-61C7-44C7-AD04-AE69E6B63AC5}" srcOrd="2" destOrd="0" parTransId="{77204E9B-F8F4-475F-B732-D60A9E36ADB0}" sibTransId="{23E4AC3D-593A-4419-8F52-201E3F81D0EE}"/>
    <dgm:cxn modelId="{79C9E3E7-A68B-4230-B8C0-C58BEAFADF2D}" type="presOf" srcId="{427E2019-29A6-4AA6-BCFF-C05CC63DD9A3}" destId="{39430B44-A4F5-4EEE-8F7F-0836891D516E}" srcOrd="0" destOrd="0" presId="urn:microsoft.com/office/officeart/2005/8/layout/vList5"/>
    <dgm:cxn modelId="{7309A4ED-D4FF-4B85-9C45-0094939163C7}" srcId="{427E2019-29A6-4AA6-BCFF-C05CC63DD9A3}" destId="{98E10B3C-24DE-4A9A-A98F-3B9064E91B0A}" srcOrd="0" destOrd="0" parTransId="{391E3394-56AB-4AC1-823B-E3A3F86B2E9A}" sibTransId="{121168E9-A952-4595-B62A-2E9AD8FC104C}"/>
    <dgm:cxn modelId="{77D1E1CE-CE82-4846-AFB3-9876D157B77D}" type="presParOf" srcId="{FA86A037-59C3-485E-89B9-3381DDE6C0B4}" destId="{4B4542DD-2FD1-4903-9BAC-0A88C8B588D2}" srcOrd="0" destOrd="0" presId="urn:microsoft.com/office/officeart/2005/8/layout/vList5"/>
    <dgm:cxn modelId="{C4374273-9BAB-49EF-866A-5D7E6A2C587F}" type="presParOf" srcId="{4B4542DD-2FD1-4903-9BAC-0A88C8B588D2}" destId="{7CAED889-EA8B-4055-AC01-A3721EE91823}" srcOrd="0" destOrd="0" presId="urn:microsoft.com/office/officeart/2005/8/layout/vList5"/>
    <dgm:cxn modelId="{586D5157-53C5-495D-95E6-BD1672932DD4}" type="presParOf" srcId="{4B4542DD-2FD1-4903-9BAC-0A88C8B588D2}" destId="{45BE280B-2303-499C-9822-42F0B0E67AB9}" srcOrd="1" destOrd="0" presId="urn:microsoft.com/office/officeart/2005/8/layout/vList5"/>
    <dgm:cxn modelId="{C2916849-562F-4540-8D36-63725B4968E1}" type="presParOf" srcId="{FA86A037-59C3-485E-89B9-3381DDE6C0B4}" destId="{3BC6A0DF-F6F9-4F4E-BC07-6158FE50D4AE}" srcOrd="1" destOrd="0" presId="urn:microsoft.com/office/officeart/2005/8/layout/vList5"/>
    <dgm:cxn modelId="{F1C35BBF-B566-4E6C-AE0B-DBB238CE0751}" type="presParOf" srcId="{FA86A037-59C3-485E-89B9-3381DDE6C0B4}" destId="{BC2A5203-35FD-4696-9D5B-F654B6C0C65B}" srcOrd="2" destOrd="0" presId="urn:microsoft.com/office/officeart/2005/8/layout/vList5"/>
    <dgm:cxn modelId="{D80B2724-09C1-43D0-9CB8-14B8FAAB8C7D}" type="presParOf" srcId="{BC2A5203-35FD-4696-9D5B-F654B6C0C65B}" destId="{68A855ED-368B-4B6F-A83F-806423CAC266}" srcOrd="0" destOrd="0" presId="urn:microsoft.com/office/officeart/2005/8/layout/vList5"/>
    <dgm:cxn modelId="{61CD3560-98AB-4ED1-819E-D31BD582F48F}" type="presParOf" srcId="{BC2A5203-35FD-4696-9D5B-F654B6C0C65B}" destId="{25B22229-FC40-4FCD-B495-F115641181C1}" srcOrd="1" destOrd="0" presId="urn:microsoft.com/office/officeart/2005/8/layout/vList5"/>
    <dgm:cxn modelId="{230F2413-C726-4042-ACDB-6DF4E4A9B789}" type="presParOf" srcId="{FA86A037-59C3-485E-89B9-3381DDE6C0B4}" destId="{9DB0DDAA-C121-40C7-BA97-16D6C8E536E3}" srcOrd="3" destOrd="0" presId="urn:microsoft.com/office/officeart/2005/8/layout/vList5"/>
    <dgm:cxn modelId="{DD7D16DA-B96F-40E9-B09D-11DB32266422}" type="presParOf" srcId="{FA86A037-59C3-485E-89B9-3381DDE6C0B4}" destId="{F8CFDF90-74E6-414F-B36B-F2351E60E6FE}" srcOrd="4" destOrd="0" presId="urn:microsoft.com/office/officeart/2005/8/layout/vList5"/>
    <dgm:cxn modelId="{E84F38CF-F0AA-4493-8D7B-C9F0B9847526}" type="presParOf" srcId="{F8CFDF90-74E6-414F-B36B-F2351E60E6FE}" destId="{39430B44-A4F5-4EEE-8F7F-0836891D516E}" srcOrd="0" destOrd="0" presId="urn:microsoft.com/office/officeart/2005/8/layout/vList5"/>
    <dgm:cxn modelId="{F77FD96D-E615-417C-8258-3D9141585519}" type="presParOf" srcId="{F8CFDF90-74E6-414F-B36B-F2351E60E6FE}" destId="{8A50ADDB-A409-4A0D-915F-AB5EB0C90A9E}" srcOrd="1" destOrd="0" presId="urn:microsoft.com/office/officeart/2005/8/layout/vList5"/>
    <dgm:cxn modelId="{B2065539-1777-49BA-A915-7D453D5CD287}" type="presParOf" srcId="{FA86A037-59C3-485E-89B9-3381DDE6C0B4}" destId="{8AB080F0-6666-4F45-BC6E-07904A44174A}" srcOrd="5" destOrd="0" presId="urn:microsoft.com/office/officeart/2005/8/layout/vList5"/>
    <dgm:cxn modelId="{9A039F81-0CFF-4F83-8625-55A59D9BA38A}" type="presParOf" srcId="{FA86A037-59C3-485E-89B9-3381DDE6C0B4}" destId="{BDA30C1E-1327-48C5-BDE8-C94FD52DCE92}" srcOrd="6" destOrd="0" presId="urn:microsoft.com/office/officeart/2005/8/layout/vList5"/>
    <dgm:cxn modelId="{8E8978AE-254C-4B2C-A07C-6C57FD6E2325}" type="presParOf" srcId="{BDA30C1E-1327-48C5-BDE8-C94FD52DCE92}" destId="{0804DD8B-F912-4B08-8B28-7082FC55C698}" srcOrd="0" destOrd="0" presId="urn:microsoft.com/office/officeart/2005/8/layout/vList5"/>
    <dgm:cxn modelId="{FD8A89A8-F084-4F08-9E74-9C518028B52B}" type="presParOf" srcId="{BDA30C1E-1327-48C5-BDE8-C94FD52DCE92}" destId="{0BD683DE-97EE-408E-823E-270D38977E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F8226-8852-4E10-B2F8-B30CDC3D31C8}">
      <dsp:nvSpPr>
        <dsp:cNvPr id="0" name=""/>
        <dsp:cNvSpPr/>
      </dsp:nvSpPr>
      <dsp:spPr>
        <a:xfrm>
          <a:off x="0" y="689"/>
          <a:ext cx="5098256" cy="0"/>
        </a:xfrm>
        <a:prstGeom prst="lin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32E476A-1608-499B-9B0B-B2BDE93BD965}">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Marketing Tuition Exchange</a:t>
          </a:r>
        </a:p>
      </dsp:txBody>
      <dsp:txXfrm>
        <a:off x="0" y="689"/>
        <a:ext cx="5098256" cy="1129706"/>
      </dsp:txXfrm>
    </dsp:sp>
    <dsp:sp modelId="{24520B1C-3EC7-4286-828A-435EBEFCF411}">
      <dsp:nvSpPr>
        <dsp:cNvPr id="0" name=""/>
        <dsp:cNvSpPr/>
      </dsp:nvSpPr>
      <dsp:spPr>
        <a:xfrm>
          <a:off x="0" y="1130396"/>
          <a:ext cx="5098256" cy="0"/>
        </a:xfrm>
        <a:prstGeom prst="lin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37BDA8-D9BF-4E8E-87C7-045F2C8CDCAF}">
      <dsp:nvSpPr>
        <dsp:cNvPr id="0" name=""/>
        <dsp:cNvSpPr/>
      </dsp:nvSpPr>
      <dsp:spPr>
        <a:xfrm>
          <a:off x="0" y="112612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Tuition Exchange Officer’s Duties and Responsibilities</a:t>
          </a:r>
        </a:p>
      </dsp:txBody>
      <dsp:txXfrm>
        <a:off x="0" y="1126125"/>
        <a:ext cx="5098256" cy="1129706"/>
      </dsp:txXfrm>
    </dsp:sp>
    <dsp:sp modelId="{7D204B9E-9FED-4BCC-965F-C417255C9A3B}">
      <dsp:nvSpPr>
        <dsp:cNvPr id="0" name=""/>
        <dsp:cNvSpPr/>
      </dsp:nvSpPr>
      <dsp:spPr>
        <a:xfrm>
          <a:off x="0" y="2260102"/>
          <a:ext cx="5098256" cy="0"/>
        </a:xfrm>
        <a:prstGeom prst="lin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F63380C-BAC8-41D1-A84D-58678681E9CF}">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Communication and Documentation</a:t>
          </a:r>
        </a:p>
      </dsp:txBody>
      <dsp:txXfrm>
        <a:off x="0" y="2260102"/>
        <a:ext cx="5098256" cy="1129706"/>
      </dsp:txXfrm>
    </dsp:sp>
    <dsp:sp modelId="{0A1176AC-0924-401B-BE63-B756367F07CE}">
      <dsp:nvSpPr>
        <dsp:cNvPr id="0" name=""/>
        <dsp:cNvSpPr/>
      </dsp:nvSpPr>
      <dsp:spPr>
        <a:xfrm>
          <a:off x="0" y="3389809"/>
          <a:ext cx="5098256" cy="0"/>
        </a:xfrm>
        <a:prstGeom prst="lin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36C9B3D-EE26-4EF6-A968-115F8DD467DB}">
      <dsp:nvSpPr>
        <dsp:cNvPr id="0" name=""/>
        <dsp:cNvSpPr/>
      </dsp:nvSpPr>
      <dsp:spPr>
        <a:xfrm>
          <a:off x="0" y="3389809"/>
          <a:ext cx="1461957"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TE Program options </a:t>
          </a:r>
        </a:p>
      </dsp:txBody>
      <dsp:txXfrm>
        <a:off x="0" y="3389809"/>
        <a:ext cx="1461957" cy="1129706"/>
      </dsp:txXfrm>
    </dsp:sp>
    <dsp:sp modelId="{F9F4882F-E2A6-4D13-8372-F067ABD5C151}">
      <dsp:nvSpPr>
        <dsp:cNvPr id="0" name=""/>
        <dsp:cNvSpPr/>
      </dsp:nvSpPr>
      <dsp:spPr>
        <a:xfrm>
          <a:off x="1526217" y="3398836"/>
          <a:ext cx="3564397" cy="353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Export/Import 3  (E/I 3)</a:t>
          </a:r>
        </a:p>
      </dsp:txBody>
      <dsp:txXfrm>
        <a:off x="1526217" y="3398836"/>
        <a:ext cx="3564397" cy="353033"/>
      </dsp:txXfrm>
    </dsp:sp>
    <dsp:sp modelId="{E40371E7-AFB9-4C79-9C10-3EBA4C5FD37F}">
      <dsp:nvSpPr>
        <dsp:cNvPr id="0" name=""/>
        <dsp:cNvSpPr/>
      </dsp:nvSpPr>
      <dsp:spPr>
        <a:xfrm>
          <a:off x="1461957" y="3760494"/>
          <a:ext cx="3632507" cy="0"/>
        </a:xfrm>
        <a:prstGeom prst="lin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DBC035BD-07FA-475B-BE59-FF528D528B04}">
      <dsp:nvSpPr>
        <dsp:cNvPr id="0" name=""/>
        <dsp:cNvSpPr/>
      </dsp:nvSpPr>
      <dsp:spPr>
        <a:xfrm>
          <a:off x="1526217" y="3779836"/>
          <a:ext cx="3564397" cy="353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Double Credit 3   (DC3)</a:t>
          </a:r>
        </a:p>
      </dsp:txBody>
      <dsp:txXfrm>
        <a:off x="1526217" y="3779836"/>
        <a:ext cx="3564397" cy="353033"/>
      </dsp:txXfrm>
    </dsp:sp>
    <dsp:sp modelId="{9B226901-1D65-446A-BCE2-F77CDFE6F22E}">
      <dsp:nvSpPr>
        <dsp:cNvPr id="0" name=""/>
        <dsp:cNvSpPr/>
      </dsp:nvSpPr>
      <dsp:spPr>
        <a:xfrm>
          <a:off x="1461957" y="4131179"/>
          <a:ext cx="3632507" cy="0"/>
        </a:xfrm>
        <a:prstGeom prst="lin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8D57EA94-8238-4F25-AFA0-1F55F09D9C60}">
      <dsp:nvSpPr>
        <dsp:cNvPr id="0" name=""/>
        <dsp:cNvSpPr/>
      </dsp:nvSpPr>
      <dsp:spPr>
        <a:xfrm>
          <a:off x="1526217" y="4160837"/>
          <a:ext cx="3564397" cy="353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EZ App reminders</a:t>
          </a:r>
        </a:p>
      </dsp:txBody>
      <dsp:txXfrm>
        <a:off x="1526217" y="4160837"/>
        <a:ext cx="3564397" cy="353033"/>
      </dsp:txXfrm>
    </dsp:sp>
    <dsp:sp modelId="{A7A3F00A-74EA-4C9F-9221-1536F62099B0}">
      <dsp:nvSpPr>
        <dsp:cNvPr id="0" name=""/>
        <dsp:cNvSpPr/>
      </dsp:nvSpPr>
      <dsp:spPr>
        <a:xfrm>
          <a:off x="1461957" y="4501864"/>
          <a:ext cx="3632507" cy="0"/>
        </a:xfrm>
        <a:prstGeom prst="lin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0CB843DA-7057-4E6E-BF8A-A66AEEE9BB8E}">
      <dsp:nvSpPr>
        <dsp:cNvPr id="0" name=""/>
        <dsp:cNvSpPr/>
      </dsp:nvSpPr>
      <dsp:spPr>
        <a:xfrm>
          <a:off x="0" y="4519515"/>
          <a:ext cx="5098256" cy="0"/>
        </a:xfrm>
        <a:prstGeom prst="lin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9E391C6-7432-4D51-ACAD-39876A947621}">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TE Central update</a:t>
          </a:r>
        </a:p>
      </dsp:txBody>
      <dsp:txXfrm>
        <a:off x="0" y="4519515"/>
        <a:ext cx="5098256" cy="1129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AFFD8-8336-4325-9CDB-9A929364B3D3}">
      <dsp:nvSpPr>
        <dsp:cNvPr id="0" name=""/>
        <dsp:cNvSpPr/>
      </dsp:nvSpPr>
      <dsp:spPr>
        <a:xfrm>
          <a:off x="0" y="689"/>
          <a:ext cx="5098256" cy="0"/>
        </a:xfrm>
        <a:prstGeom prst="line">
          <a:avLst/>
        </a:prstGeom>
        <a:gradFill rotWithShape="0">
          <a:gsLst>
            <a:gs pos="0">
              <a:schemeClr val="accent2">
                <a:shade val="80000"/>
                <a:hueOff val="0"/>
                <a:satOff val="0"/>
                <a:lumOff val="0"/>
                <a:alphaOff val="0"/>
                <a:tint val="65000"/>
                <a:shade val="92000"/>
                <a:satMod val="130000"/>
              </a:schemeClr>
            </a:gs>
            <a:gs pos="45000">
              <a:schemeClr val="accent2">
                <a:shade val="80000"/>
                <a:hueOff val="0"/>
                <a:satOff val="0"/>
                <a:lumOff val="0"/>
                <a:alphaOff val="0"/>
                <a:tint val="60000"/>
                <a:shade val="99000"/>
                <a:satMod val="120000"/>
              </a:schemeClr>
            </a:gs>
            <a:gs pos="100000">
              <a:schemeClr val="accent2">
                <a:shade val="80000"/>
                <a:hueOff val="0"/>
                <a:satOff val="0"/>
                <a:lumOff val="0"/>
                <a:alphaOff val="0"/>
                <a:tint val="55000"/>
                <a:satMod val="140000"/>
              </a:schemeClr>
            </a:gs>
          </a:gsLst>
          <a:path path="circle">
            <a:fillToRect l="100000" t="100000" r="100000" b="100000"/>
          </a:path>
        </a:gradFill>
        <a:ln w="12700" cap="flat" cmpd="sng" algn="ctr">
          <a:solidFill>
            <a:schemeClr val="accent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837B20-F9E9-4581-9621-FF7DFBC891B4}">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Do you know your internal audience make-up?</a:t>
          </a:r>
        </a:p>
      </dsp:txBody>
      <dsp:txXfrm>
        <a:off x="0" y="689"/>
        <a:ext cx="5098256" cy="1129706"/>
      </dsp:txXfrm>
    </dsp:sp>
    <dsp:sp modelId="{D0DE2C3E-DF93-4DE5-A50D-45F9D46E0578}">
      <dsp:nvSpPr>
        <dsp:cNvPr id="0" name=""/>
        <dsp:cNvSpPr/>
      </dsp:nvSpPr>
      <dsp:spPr>
        <a:xfrm>
          <a:off x="0" y="1130396"/>
          <a:ext cx="5098256" cy="0"/>
        </a:xfrm>
        <a:prstGeom prst="line">
          <a:avLst/>
        </a:prstGeom>
        <a:gradFill rotWithShape="0">
          <a:gsLst>
            <a:gs pos="0">
              <a:schemeClr val="accent2">
                <a:shade val="80000"/>
                <a:hueOff val="-110896"/>
                <a:satOff val="-5624"/>
                <a:lumOff val="7582"/>
                <a:alphaOff val="0"/>
                <a:tint val="65000"/>
                <a:shade val="92000"/>
                <a:satMod val="130000"/>
              </a:schemeClr>
            </a:gs>
            <a:gs pos="45000">
              <a:schemeClr val="accent2">
                <a:shade val="80000"/>
                <a:hueOff val="-110896"/>
                <a:satOff val="-5624"/>
                <a:lumOff val="7582"/>
                <a:alphaOff val="0"/>
                <a:tint val="60000"/>
                <a:shade val="99000"/>
                <a:satMod val="120000"/>
              </a:schemeClr>
            </a:gs>
            <a:gs pos="100000">
              <a:schemeClr val="accent2">
                <a:shade val="80000"/>
                <a:hueOff val="-110896"/>
                <a:satOff val="-5624"/>
                <a:lumOff val="7582"/>
                <a:alphaOff val="0"/>
                <a:tint val="55000"/>
                <a:satMod val="140000"/>
              </a:schemeClr>
            </a:gs>
          </a:gsLst>
          <a:path path="circle">
            <a:fillToRect l="100000" t="100000" r="100000" b="100000"/>
          </a:path>
        </a:gradFill>
        <a:ln w="12700" cap="flat" cmpd="sng" algn="ctr">
          <a:solidFill>
            <a:schemeClr val="accent2">
              <a:shade val="80000"/>
              <a:hueOff val="-110896"/>
              <a:satOff val="-5624"/>
              <a:lumOff val="758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3FC759B-D9B1-4D8B-A5E2-C3C258EF67B8}">
      <dsp:nvSpPr>
        <dsp:cNvPr id="0" name=""/>
        <dsp:cNvSpPr/>
      </dsp:nvSpPr>
      <dsp:spPr>
        <a:xfrm>
          <a:off x="0" y="1130396"/>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Are you familiar with what makes-up your external audience?</a:t>
          </a:r>
        </a:p>
      </dsp:txBody>
      <dsp:txXfrm>
        <a:off x="0" y="1130396"/>
        <a:ext cx="5098256" cy="1129706"/>
      </dsp:txXfrm>
    </dsp:sp>
    <dsp:sp modelId="{07E466D8-BB7B-4FB4-83E2-ED0594EFEE23}">
      <dsp:nvSpPr>
        <dsp:cNvPr id="0" name=""/>
        <dsp:cNvSpPr/>
      </dsp:nvSpPr>
      <dsp:spPr>
        <a:xfrm>
          <a:off x="0" y="2260102"/>
          <a:ext cx="5098256" cy="0"/>
        </a:xfrm>
        <a:prstGeom prst="line">
          <a:avLst/>
        </a:prstGeom>
        <a:gradFill rotWithShape="0">
          <a:gsLst>
            <a:gs pos="0">
              <a:schemeClr val="accent2">
                <a:shade val="80000"/>
                <a:hueOff val="-221791"/>
                <a:satOff val="-11249"/>
                <a:lumOff val="15164"/>
                <a:alphaOff val="0"/>
                <a:tint val="65000"/>
                <a:shade val="92000"/>
                <a:satMod val="130000"/>
              </a:schemeClr>
            </a:gs>
            <a:gs pos="45000">
              <a:schemeClr val="accent2">
                <a:shade val="80000"/>
                <a:hueOff val="-221791"/>
                <a:satOff val="-11249"/>
                <a:lumOff val="15164"/>
                <a:alphaOff val="0"/>
                <a:tint val="60000"/>
                <a:shade val="99000"/>
                <a:satMod val="120000"/>
              </a:schemeClr>
            </a:gs>
            <a:gs pos="100000">
              <a:schemeClr val="accent2">
                <a:shade val="80000"/>
                <a:hueOff val="-221791"/>
                <a:satOff val="-11249"/>
                <a:lumOff val="15164"/>
                <a:alphaOff val="0"/>
                <a:tint val="55000"/>
                <a:satMod val="140000"/>
              </a:schemeClr>
            </a:gs>
          </a:gsLst>
          <a:path path="circle">
            <a:fillToRect l="100000" t="100000" r="100000" b="100000"/>
          </a:path>
        </a:gradFill>
        <a:ln w="12700" cap="flat" cmpd="sng" algn="ctr">
          <a:solidFill>
            <a:schemeClr val="accent2">
              <a:shade val="80000"/>
              <a:hueOff val="-221791"/>
              <a:satOff val="-11249"/>
              <a:lumOff val="1516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50E26CA-6BD0-4E0A-8AE7-C39F1EF2D434}">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What are the audience similarities and differences?</a:t>
          </a:r>
        </a:p>
      </dsp:txBody>
      <dsp:txXfrm>
        <a:off x="0" y="2260102"/>
        <a:ext cx="5098256" cy="1129706"/>
      </dsp:txXfrm>
    </dsp:sp>
    <dsp:sp modelId="{6043EBE7-5CBA-41D2-A735-34D264A62F0B}">
      <dsp:nvSpPr>
        <dsp:cNvPr id="0" name=""/>
        <dsp:cNvSpPr/>
      </dsp:nvSpPr>
      <dsp:spPr>
        <a:xfrm>
          <a:off x="0" y="3389809"/>
          <a:ext cx="5098256" cy="0"/>
        </a:xfrm>
        <a:prstGeom prst="line">
          <a:avLst/>
        </a:prstGeom>
        <a:gradFill rotWithShape="0">
          <a:gsLst>
            <a:gs pos="0">
              <a:schemeClr val="accent2">
                <a:shade val="80000"/>
                <a:hueOff val="-332687"/>
                <a:satOff val="-16873"/>
                <a:lumOff val="22745"/>
                <a:alphaOff val="0"/>
                <a:tint val="65000"/>
                <a:shade val="92000"/>
                <a:satMod val="130000"/>
              </a:schemeClr>
            </a:gs>
            <a:gs pos="45000">
              <a:schemeClr val="accent2">
                <a:shade val="80000"/>
                <a:hueOff val="-332687"/>
                <a:satOff val="-16873"/>
                <a:lumOff val="22745"/>
                <a:alphaOff val="0"/>
                <a:tint val="60000"/>
                <a:shade val="99000"/>
                <a:satMod val="120000"/>
              </a:schemeClr>
            </a:gs>
            <a:gs pos="100000">
              <a:schemeClr val="accent2">
                <a:shade val="80000"/>
                <a:hueOff val="-332687"/>
                <a:satOff val="-16873"/>
                <a:lumOff val="22745"/>
                <a:alphaOff val="0"/>
                <a:tint val="55000"/>
                <a:satMod val="140000"/>
              </a:schemeClr>
            </a:gs>
          </a:gsLst>
          <a:path path="circle">
            <a:fillToRect l="100000" t="100000" r="100000" b="100000"/>
          </a:path>
        </a:gradFill>
        <a:ln w="12700" cap="flat" cmpd="sng" algn="ctr">
          <a:solidFill>
            <a:schemeClr val="accent2">
              <a:shade val="80000"/>
              <a:hueOff val="-332687"/>
              <a:satOff val="-16873"/>
              <a:lumOff val="2274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6B09813-1455-4A07-ACAC-407A2573D40B}">
      <dsp:nvSpPr>
        <dsp:cNvPr id="0" name=""/>
        <dsp:cNvSpPr/>
      </dsp:nvSpPr>
      <dsp:spPr>
        <a:xfrm>
          <a:off x="0" y="338980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What is the one audience burning question?</a:t>
          </a:r>
        </a:p>
      </dsp:txBody>
      <dsp:txXfrm>
        <a:off x="0" y="3389809"/>
        <a:ext cx="5098256" cy="1129706"/>
      </dsp:txXfrm>
    </dsp:sp>
    <dsp:sp modelId="{B6355868-D2FA-4F8F-81D0-9A0B1404CBA5}">
      <dsp:nvSpPr>
        <dsp:cNvPr id="0" name=""/>
        <dsp:cNvSpPr/>
      </dsp:nvSpPr>
      <dsp:spPr>
        <a:xfrm>
          <a:off x="0" y="4519515"/>
          <a:ext cx="5098256" cy="0"/>
        </a:xfrm>
        <a:prstGeom prst="line">
          <a:avLst/>
        </a:prstGeom>
        <a:gradFill rotWithShape="0">
          <a:gsLst>
            <a:gs pos="0">
              <a:schemeClr val="accent2">
                <a:shade val="80000"/>
                <a:hueOff val="-443583"/>
                <a:satOff val="-22497"/>
                <a:lumOff val="30327"/>
                <a:alphaOff val="0"/>
                <a:tint val="65000"/>
                <a:shade val="92000"/>
                <a:satMod val="130000"/>
              </a:schemeClr>
            </a:gs>
            <a:gs pos="45000">
              <a:schemeClr val="accent2">
                <a:shade val="80000"/>
                <a:hueOff val="-443583"/>
                <a:satOff val="-22497"/>
                <a:lumOff val="30327"/>
                <a:alphaOff val="0"/>
                <a:tint val="60000"/>
                <a:shade val="99000"/>
                <a:satMod val="120000"/>
              </a:schemeClr>
            </a:gs>
            <a:gs pos="100000">
              <a:schemeClr val="accent2">
                <a:shade val="80000"/>
                <a:hueOff val="-443583"/>
                <a:satOff val="-22497"/>
                <a:lumOff val="30327"/>
                <a:alphaOff val="0"/>
                <a:tint val="55000"/>
                <a:satMod val="140000"/>
              </a:schemeClr>
            </a:gs>
          </a:gsLst>
          <a:path path="circle">
            <a:fillToRect l="100000" t="100000" r="100000" b="100000"/>
          </a:path>
        </a:gradFill>
        <a:ln w="12700" cap="flat" cmpd="sng" algn="ctr">
          <a:solidFill>
            <a:schemeClr val="accent2">
              <a:shade val="80000"/>
              <a:hueOff val="-443583"/>
              <a:satOff val="-22497"/>
              <a:lumOff val="3032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5F5EF11-6ECC-454C-B2BE-7BDBB52E4CF4}">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How does your school communicate Tuition Exchange information?</a:t>
          </a:r>
        </a:p>
      </dsp:txBody>
      <dsp:txXfrm>
        <a:off x="0" y="4519515"/>
        <a:ext cx="5098256" cy="1129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33A33-BC5A-46B0-9797-FFCCD6FE2929}">
      <dsp:nvSpPr>
        <dsp:cNvPr id="0" name=""/>
        <dsp:cNvSpPr/>
      </dsp:nvSpPr>
      <dsp:spPr>
        <a:xfrm>
          <a:off x="0" y="0"/>
          <a:ext cx="4333517" cy="1694973"/>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Shortly after May 1 TE Central publishes a list of all schools with remaining available TE scholarships on the front page of the public website</a:t>
          </a:r>
        </a:p>
      </dsp:txBody>
      <dsp:txXfrm>
        <a:off x="49644" y="49644"/>
        <a:ext cx="2504509" cy="1595685"/>
      </dsp:txXfrm>
    </dsp:sp>
    <dsp:sp modelId="{A82F2CFF-9811-4806-88FB-D905864C42FE}">
      <dsp:nvSpPr>
        <dsp:cNvPr id="0" name=""/>
        <dsp:cNvSpPr/>
      </dsp:nvSpPr>
      <dsp:spPr>
        <a:xfrm>
          <a:off x="382369" y="1977469"/>
          <a:ext cx="4333517" cy="1694973"/>
        </a:xfrm>
        <a:prstGeom prst="roundRect">
          <a:avLst>
            <a:gd name="adj" fmla="val 10000"/>
          </a:avLst>
        </a:prstGeom>
        <a:gradFill rotWithShape="0">
          <a:gsLst>
            <a:gs pos="0">
              <a:schemeClr val="accent5">
                <a:hueOff val="1063560"/>
                <a:satOff val="-11946"/>
                <a:lumOff val="-2549"/>
                <a:alphaOff val="0"/>
                <a:tint val="65000"/>
                <a:shade val="92000"/>
                <a:satMod val="130000"/>
              </a:schemeClr>
            </a:gs>
            <a:gs pos="45000">
              <a:schemeClr val="accent5">
                <a:hueOff val="1063560"/>
                <a:satOff val="-11946"/>
                <a:lumOff val="-2549"/>
                <a:alphaOff val="0"/>
                <a:tint val="60000"/>
                <a:shade val="99000"/>
                <a:satMod val="120000"/>
              </a:schemeClr>
            </a:gs>
            <a:gs pos="100000">
              <a:schemeClr val="accent5">
                <a:hueOff val="1063560"/>
                <a:satOff val="-11946"/>
                <a:lumOff val="-254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TE Central will contact you around April 20 asking for your response regarding available TE slots </a:t>
          </a:r>
        </a:p>
        <a:p>
          <a:pPr marL="0" lvl="0" indent="0" algn="l" defTabSz="711200">
            <a:lnSpc>
              <a:spcPct val="90000"/>
            </a:lnSpc>
            <a:spcBef>
              <a:spcPct val="0"/>
            </a:spcBef>
            <a:spcAft>
              <a:spcPct val="35000"/>
            </a:spcAft>
            <a:buNone/>
          </a:pPr>
          <a:r>
            <a:rPr lang="en-US" sz="1600" kern="1200" dirty="0"/>
            <a:t>And if you want to be included on our front page list</a:t>
          </a:r>
        </a:p>
      </dsp:txBody>
      <dsp:txXfrm>
        <a:off x="432013" y="2027113"/>
        <a:ext cx="2750127" cy="1595685"/>
      </dsp:txXfrm>
    </dsp:sp>
    <dsp:sp modelId="{DF17F7BE-A5E7-4829-B1CC-15D57E8898DD}">
      <dsp:nvSpPr>
        <dsp:cNvPr id="0" name=""/>
        <dsp:cNvSpPr/>
      </dsp:nvSpPr>
      <dsp:spPr>
        <a:xfrm>
          <a:off x="764738" y="3954938"/>
          <a:ext cx="4333517" cy="1694973"/>
        </a:xfrm>
        <a:prstGeom prst="roundRect">
          <a:avLst>
            <a:gd name="adj" fmla="val 10000"/>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This is similar to the NACAC process.  </a:t>
          </a:r>
        </a:p>
        <a:p>
          <a:pPr marL="0" lvl="0" indent="0" algn="l" defTabSz="711200">
            <a:lnSpc>
              <a:spcPct val="90000"/>
            </a:lnSpc>
            <a:spcBef>
              <a:spcPct val="0"/>
            </a:spcBef>
            <a:spcAft>
              <a:spcPct val="35000"/>
            </a:spcAft>
            <a:buNone/>
          </a:pPr>
          <a:r>
            <a:rPr lang="en-US" sz="1600" kern="1200" dirty="0"/>
            <a:t>Visit with your Director of Admission to see if your school should join the list </a:t>
          </a:r>
        </a:p>
      </dsp:txBody>
      <dsp:txXfrm>
        <a:off x="814382" y="4004582"/>
        <a:ext cx="2750127" cy="1595685"/>
      </dsp:txXfrm>
    </dsp:sp>
    <dsp:sp modelId="{FD2B0951-AFF4-477F-8A98-53B1FF6A61B7}">
      <dsp:nvSpPr>
        <dsp:cNvPr id="0" name=""/>
        <dsp:cNvSpPr/>
      </dsp:nvSpPr>
      <dsp:spPr>
        <a:xfrm>
          <a:off x="3231784" y="1285354"/>
          <a:ext cx="1101732" cy="110173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479674" y="1285354"/>
        <a:ext cx="605952" cy="829053"/>
      </dsp:txXfrm>
    </dsp:sp>
    <dsp:sp modelId="{6817F607-B518-4113-82DA-EFBB57AFE308}">
      <dsp:nvSpPr>
        <dsp:cNvPr id="0" name=""/>
        <dsp:cNvSpPr/>
      </dsp:nvSpPr>
      <dsp:spPr>
        <a:xfrm>
          <a:off x="3614153" y="3251524"/>
          <a:ext cx="1101732" cy="1101732"/>
        </a:xfrm>
        <a:prstGeom prst="downArrow">
          <a:avLst>
            <a:gd name="adj1" fmla="val 55000"/>
            <a:gd name="adj2" fmla="val 45000"/>
          </a:avLst>
        </a:prstGeom>
        <a:solidFill>
          <a:schemeClr val="accent5">
            <a:tint val="40000"/>
            <a:alpha val="90000"/>
            <a:hueOff val="2266664"/>
            <a:satOff val="-19882"/>
            <a:lumOff val="-1583"/>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862043" y="3251524"/>
        <a:ext cx="605952" cy="829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0AECF-C833-4354-AA75-A6382AA31657}">
      <dsp:nvSpPr>
        <dsp:cNvPr id="0" name=""/>
        <dsp:cNvSpPr/>
      </dsp:nvSpPr>
      <dsp:spPr>
        <a:xfrm>
          <a:off x="0" y="0"/>
          <a:ext cx="5130403" cy="0"/>
        </a:xfrm>
        <a:prstGeom prst="line">
          <a:avLst/>
        </a:prstGeom>
        <a:solidFill>
          <a:schemeClr val="accent2">
            <a:shade val="50000"/>
            <a:hueOff val="0"/>
            <a:satOff val="0"/>
            <a:lumOff val="0"/>
            <a:alphaOff val="0"/>
          </a:schemeClr>
        </a:solidFill>
        <a:ln w="15875"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3723DCF-ABAC-4DCB-BCED-529B336EA50A}">
      <dsp:nvSpPr>
        <dsp:cNvPr id="0" name=""/>
        <dsp:cNvSpPr/>
      </dsp:nvSpPr>
      <dsp:spPr>
        <a:xfrm>
          <a:off x="0" y="0"/>
          <a:ext cx="5130403" cy="71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Suggested Tuition Exchange Annual Calendar </a:t>
          </a:r>
        </a:p>
      </dsp:txBody>
      <dsp:txXfrm>
        <a:off x="0" y="0"/>
        <a:ext cx="5130403" cy="710604"/>
      </dsp:txXfrm>
    </dsp:sp>
    <dsp:sp modelId="{D6AB1B61-9AC2-46C3-A4D6-5A1239CFF6BE}">
      <dsp:nvSpPr>
        <dsp:cNvPr id="0" name=""/>
        <dsp:cNvSpPr/>
      </dsp:nvSpPr>
      <dsp:spPr>
        <a:xfrm>
          <a:off x="0" y="710604"/>
          <a:ext cx="5130403" cy="0"/>
        </a:xfrm>
        <a:prstGeom prst="line">
          <a:avLst/>
        </a:prstGeom>
        <a:solidFill>
          <a:schemeClr val="accent2">
            <a:shade val="50000"/>
            <a:hueOff val="-126783"/>
            <a:satOff val="-7017"/>
            <a:lumOff val="12666"/>
            <a:alphaOff val="0"/>
          </a:schemeClr>
        </a:solidFill>
        <a:ln w="15875" cap="flat" cmpd="sng" algn="ctr">
          <a:solidFill>
            <a:schemeClr val="accent2">
              <a:shade val="50000"/>
              <a:hueOff val="-126783"/>
              <a:satOff val="-7017"/>
              <a:lumOff val="1266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8B137C2-2FAB-4E88-AA84-1965EE7C81EE}">
      <dsp:nvSpPr>
        <dsp:cNvPr id="0" name=""/>
        <dsp:cNvSpPr/>
      </dsp:nvSpPr>
      <dsp:spPr>
        <a:xfrm>
          <a:off x="0" y="710604"/>
          <a:ext cx="5130403" cy="71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Ja</a:t>
          </a:r>
          <a:r>
            <a:rPr lang="en-US" sz="1200" kern="1200" dirty="0"/>
            <a:t>nuary - Confirm Enrollment Report is accurate – update expiration dates for student who did not return second semester Confirm all continuing students are recertified.  Update and/or add any new 2nd semester TE students  </a:t>
          </a:r>
        </a:p>
      </dsp:txBody>
      <dsp:txXfrm>
        <a:off x="0" y="710604"/>
        <a:ext cx="5130403" cy="710604"/>
      </dsp:txXfrm>
    </dsp:sp>
    <dsp:sp modelId="{D635ECD0-BAC1-472D-87CD-6F2413BE69E6}">
      <dsp:nvSpPr>
        <dsp:cNvPr id="0" name=""/>
        <dsp:cNvSpPr/>
      </dsp:nvSpPr>
      <dsp:spPr>
        <a:xfrm>
          <a:off x="0" y="1421209"/>
          <a:ext cx="5130403" cy="0"/>
        </a:xfrm>
        <a:prstGeom prst="line">
          <a:avLst/>
        </a:prstGeom>
        <a:solidFill>
          <a:schemeClr val="accent2">
            <a:shade val="50000"/>
            <a:hueOff val="-253566"/>
            <a:satOff val="-14033"/>
            <a:lumOff val="25331"/>
            <a:alphaOff val="0"/>
          </a:schemeClr>
        </a:solidFill>
        <a:ln w="15875" cap="flat" cmpd="sng" algn="ctr">
          <a:solidFill>
            <a:schemeClr val="accent2">
              <a:shade val="50000"/>
              <a:hueOff val="-253566"/>
              <a:satOff val="-14033"/>
              <a:lumOff val="2533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99715B3-0D1E-4D26-BE5C-BE94DC1C1777}">
      <dsp:nvSpPr>
        <dsp:cNvPr id="0" name=""/>
        <dsp:cNvSpPr/>
      </dsp:nvSpPr>
      <dsp:spPr>
        <a:xfrm>
          <a:off x="0" y="1421209"/>
          <a:ext cx="5130403" cy="71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February – Continue reviewing new student applications.  Share all new student application details with Enrollment Management </a:t>
          </a:r>
        </a:p>
      </dsp:txBody>
      <dsp:txXfrm>
        <a:off x="0" y="1421209"/>
        <a:ext cx="5130403" cy="710604"/>
      </dsp:txXfrm>
    </dsp:sp>
    <dsp:sp modelId="{826AFC48-BA4D-4534-A13E-82E921C206D2}">
      <dsp:nvSpPr>
        <dsp:cNvPr id="0" name=""/>
        <dsp:cNvSpPr/>
      </dsp:nvSpPr>
      <dsp:spPr>
        <a:xfrm>
          <a:off x="0" y="2131813"/>
          <a:ext cx="5130403" cy="0"/>
        </a:xfrm>
        <a:prstGeom prst="line">
          <a:avLst/>
        </a:prstGeom>
        <a:solidFill>
          <a:schemeClr val="accent2">
            <a:shade val="50000"/>
            <a:hueOff val="-380348"/>
            <a:satOff val="-21050"/>
            <a:lumOff val="37997"/>
            <a:alphaOff val="0"/>
          </a:schemeClr>
        </a:solidFill>
        <a:ln w="15875" cap="flat" cmpd="sng" algn="ctr">
          <a:solidFill>
            <a:schemeClr val="accent2">
              <a:shade val="50000"/>
              <a:hueOff val="-380348"/>
              <a:satOff val="-21050"/>
              <a:lumOff val="3799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D895A62-31EC-4BD1-944B-CFA6B7F57034}">
      <dsp:nvSpPr>
        <dsp:cNvPr id="0" name=""/>
        <dsp:cNvSpPr/>
      </dsp:nvSpPr>
      <dsp:spPr>
        <a:xfrm>
          <a:off x="0" y="2131813"/>
          <a:ext cx="5130403" cy="71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March – Continue the new student application review.  Share approved IMPORT student details with Financial Aid.  Confirm academic year costs.  Consider using the EZ application.  Confirm with your Financial Aid Office they reviewed and returned the TE Audit</a:t>
          </a:r>
        </a:p>
      </dsp:txBody>
      <dsp:txXfrm>
        <a:off x="0" y="2131813"/>
        <a:ext cx="5130403" cy="710604"/>
      </dsp:txXfrm>
    </dsp:sp>
    <dsp:sp modelId="{AF218BC6-2E4F-4DE2-BB1E-2AC50E96D388}">
      <dsp:nvSpPr>
        <dsp:cNvPr id="0" name=""/>
        <dsp:cNvSpPr/>
      </dsp:nvSpPr>
      <dsp:spPr>
        <a:xfrm>
          <a:off x="0" y="2842418"/>
          <a:ext cx="5130403" cy="0"/>
        </a:xfrm>
        <a:prstGeom prst="line">
          <a:avLst/>
        </a:prstGeom>
        <a:solidFill>
          <a:schemeClr val="accent2">
            <a:shade val="50000"/>
            <a:hueOff val="-507131"/>
            <a:satOff val="-28067"/>
            <a:lumOff val="50662"/>
            <a:alphaOff val="0"/>
          </a:schemeClr>
        </a:solidFill>
        <a:ln w="15875" cap="flat" cmpd="sng" algn="ctr">
          <a:solidFill>
            <a:schemeClr val="accent2">
              <a:shade val="50000"/>
              <a:hueOff val="-507131"/>
              <a:satOff val="-28067"/>
              <a:lumOff val="5066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BA002A6-6010-48D9-A06B-DDF5369F44B5}">
      <dsp:nvSpPr>
        <dsp:cNvPr id="0" name=""/>
        <dsp:cNvSpPr/>
      </dsp:nvSpPr>
      <dsp:spPr>
        <a:xfrm>
          <a:off x="0" y="2842418"/>
          <a:ext cx="5130403" cy="71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April - Finalize Import decisions and start communicating with your Export families confirming their enrollment decisions </a:t>
          </a:r>
        </a:p>
      </dsp:txBody>
      <dsp:txXfrm>
        <a:off x="0" y="2842418"/>
        <a:ext cx="5130403" cy="710604"/>
      </dsp:txXfrm>
    </dsp:sp>
    <dsp:sp modelId="{D0442C7F-6252-4DD9-9708-92194ECCA594}">
      <dsp:nvSpPr>
        <dsp:cNvPr id="0" name=""/>
        <dsp:cNvSpPr/>
      </dsp:nvSpPr>
      <dsp:spPr>
        <a:xfrm>
          <a:off x="0" y="3553023"/>
          <a:ext cx="5130403" cy="0"/>
        </a:xfrm>
        <a:prstGeom prst="line">
          <a:avLst/>
        </a:prstGeom>
        <a:solidFill>
          <a:schemeClr val="accent2">
            <a:shade val="50000"/>
            <a:hueOff val="-380348"/>
            <a:satOff val="-21050"/>
            <a:lumOff val="37997"/>
            <a:alphaOff val="0"/>
          </a:schemeClr>
        </a:solidFill>
        <a:ln w="15875" cap="flat" cmpd="sng" algn="ctr">
          <a:solidFill>
            <a:schemeClr val="accent2">
              <a:shade val="50000"/>
              <a:hueOff val="-380348"/>
              <a:satOff val="-21050"/>
              <a:lumOff val="3799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39A13C9-F402-4EB1-8AE8-BF4286767F75}">
      <dsp:nvSpPr>
        <dsp:cNvPr id="0" name=""/>
        <dsp:cNvSpPr/>
      </dsp:nvSpPr>
      <dsp:spPr>
        <a:xfrm>
          <a:off x="0" y="3553023"/>
          <a:ext cx="5130403" cy="71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May – Final review of the current year’s Annual Report.  All E/I 3 schools confirm you checked yes to three new students.  Confirm your school has paid all participation fees.  Review, print, save and submit  your Annual Report and Balance sheet.  Keep these documents in your TE folder.   </a:t>
          </a:r>
        </a:p>
      </dsp:txBody>
      <dsp:txXfrm>
        <a:off x="0" y="3553023"/>
        <a:ext cx="5130403" cy="710604"/>
      </dsp:txXfrm>
    </dsp:sp>
    <dsp:sp modelId="{01201922-88E7-4F18-B99A-49259654B29D}">
      <dsp:nvSpPr>
        <dsp:cNvPr id="0" name=""/>
        <dsp:cNvSpPr/>
      </dsp:nvSpPr>
      <dsp:spPr>
        <a:xfrm>
          <a:off x="0" y="4263627"/>
          <a:ext cx="5130403" cy="0"/>
        </a:xfrm>
        <a:prstGeom prst="line">
          <a:avLst/>
        </a:prstGeom>
        <a:solidFill>
          <a:schemeClr val="accent2">
            <a:shade val="50000"/>
            <a:hueOff val="-253566"/>
            <a:satOff val="-14033"/>
            <a:lumOff val="25331"/>
            <a:alphaOff val="0"/>
          </a:schemeClr>
        </a:solidFill>
        <a:ln w="15875" cap="flat" cmpd="sng" algn="ctr">
          <a:solidFill>
            <a:schemeClr val="accent2">
              <a:shade val="50000"/>
              <a:hueOff val="-253566"/>
              <a:satOff val="-14033"/>
              <a:lumOff val="2533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111BC54-C7BB-48C9-8973-6EA3767CC7C3}">
      <dsp:nvSpPr>
        <dsp:cNvPr id="0" name=""/>
        <dsp:cNvSpPr/>
      </dsp:nvSpPr>
      <dsp:spPr>
        <a:xfrm>
          <a:off x="0" y="4263627"/>
          <a:ext cx="5130403" cy="71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TE Central publishes annually the available seat lists shortly after May 1.  </a:t>
          </a:r>
        </a:p>
      </dsp:txBody>
      <dsp:txXfrm>
        <a:off x="0" y="4263627"/>
        <a:ext cx="5130403" cy="710604"/>
      </dsp:txXfrm>
    </dsp:sp>
    <dsp:sp modelId="{260AA9A4-AA6F-4CAC-8213-6A7BF0A3430B}">
      <dsp:nvSpPr>
        <dsp:cNvPr id="0" name=""/>
        <dsp:cNvSpPr/>
      </dsp:nvSpPr>
      <dsp:spPr>
        <a:xfrm>
          <a:off x="0" y="4974232"/>
          <a:ext cx="5130403" cy="0"/>
        </a:xfrm>
        <a:prstGeom prst="line">
          <a:avLst/>
        </a:prstGeom>
        <a:solidFill>
          <a:schemeClr val="accent2">
            <a:shade val="50000"/>
            <a:hueOff val="-126783"/>
            <a:satOff val="-7017"/>
            <a:lumOff val="12666"/>
            <a:alphaOff val="0"/>
          </a:schemeClr>
        </a:solidFill>
        <a:ln w="15875" cap="flat" cmpd="sng" algn="ctr">
          <a:solidFill>
            <a:schemeClr val="accent2">
              <a:shade val="50000"/>
              <a:hueOff val="-126783"/>
              <a:satOff val="-7017"/>
              <a:lumOff val="1266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B3264EA-1991-4E43-B836-68919F1BF8D4}">
      <dsp:nvSpPr>
        <dsp:cNvPr id="0" name=""/>
        <dsp:cNvSpPr/>
      </dsp:nvSpPr>
      <dsp:spPr>
        <a:xfrm>
          <a:off x="0" y="4974232"/>
          <a:ext cx="5130403" cy="71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June – Finalize Imports and continue to ask for final decisions from your Export families.   TE Central emails Annual Dues invoice</a:t>
          </a:r>
        </a:p>
      </dsp:txBody>
      <dsp:txXfrm>
        <a:off x="0" y="4974232"/>
        <a:ext cx="5130403" cy="710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A78E7-A35F-48B6-89E9-DBCB30158F1C}">
      <dsp:nvSpPr>
        <dsp:cNvPr id="0" name=""/>
        <dsp:cNvSpPr/>
      </dsp:nvSpPr>
      <dsp:spPr>
        <a:xfrm>
          <a:off x="0" y="689"/>
          <a:ext cx="5098256" cy="0"/>
        </a:xfrm>
        <a:prstGeom prst="lin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E93A2C-D4F9-479D-922D-4EB7D9F530D8}">
      <dsp:nvSpPr>
        <dsp:cNvPr id="0" name=""/>
        <dsp:cNvSpPr/>
      </dsp:nvSpPr>
      <dsp:spPr>
        <a:xfrm>
          <a:off x="0" y="689"/>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Suggested Tuition Exchange Annual Calendar </a:t>
          </a:r>
        </a:p>
      </dsp:txBody>
      <dsp:txXfrm>
        <a:off x="0" y="689"/>
        <a:ext cx="5098256" cy="806933"/>
      </dsp:txXfrm>
    </dsp:sp>
    <dsp:sp modelId="{3DAD6836-E75E-4D79-B8FA-455EC6F1098D}">
      <dsp:nvSpPr>
        <dsp:cNvPr id="0" name=""/>
        <dsp:cNvSpPr/>
      </dsp:nvSpPr>
      <dsp:spPr>
        <a:xfrm>
          <a:off x="0" y="807622"/>
          <a:ext cx="5098256" cy="0"/>
        </a:xfrm>
        <a:prstGeom prst="line">
          <a:avLst/>
        </a:prstGeom>
        <a:gradFill rotWithShape="0">
          <a:gsLst>
            <a:gs pos="0">
              <a:schemeClr val="accent4">
                <a:hueOff val="157220"/>
                <a:satOff val="1168"/>
                <a:lumOff val="2614"/>
                <a:alphaOff val="0"/>
                <a:tint val="65000"/>
                <a:shade val="92000"/>
                <a:satMod val="130000"/>
              </a:schemeClr>
            </a:gs>
            <a:gs pos="45000">
              <a:schemeClr val="accent4">
                <a:hueOff val="157220"/>
                <a:satOff val="1168"/>
                <a:lumOff val="2614"/>
                <a:alphaOff val="0"/>
                <a:tint val="60000"/>
                <a:shade val="99000"/>
                <a:satMod val="120000"/>
              </a:schemeClr>
            </a:gs>
            <a:gs pos="100000">
              <a:schemeClr val="accent4">
                <a:hueOff val="157220"/>
                <a:satOff val="1168"/>
                <a:lumOff val="2614"/>
                <a:alphaOff val="0"/>
                <a:tint val="55000"/>
                <a:satMod val="140000"/>
              </a:schemeClr>
            </a:gs>
          </a:gsLst>
          <a:path path="circle">
            <a:fillToRect l="100000" t="100000" r="100000" b="100000"/>
          </a:path>
        </a:gradFill>
        <a:ln w="12700" cap="flat" cmpd="sng" algn="ctr">
          <a:solidFill>
            <a:schemeClr val="accent4">
              <a:hueOff val="157220"/>
              <a:satOff val="1168"/>
              <a:lumOff val="261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F9E7C63-0083-4F2C-B408-EDA3D423C330}">
      <dsp:nvSpPr>
        <dsp:cNvPr id="0" name=""/>
        <dsp:cNvSpPr/>
      </dsp:nvSpPr>
      <dsp:spPr>
        <a:xfrm>
          <a:off x="0" y="807622"/>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July – Mark all ineligible IMPORTs  rejected.  Approve all eligible IMPORTs. If you did not pay your Annual Dues in June do so now.  A $50 late fee will be accessed September 1.</a:t>
          </a:r>
        </a:p>
      </dsp:txBody>
      <dsp:txXfrm>
        <a:off x="0" y="807622"/>
        <a:ext cx="5098256" cy="806933"/>
      </dsp:txXfrm>
    </dsp:sp>
    <dsp:sp modelId="{643E3506-4769-48EC-BF78-DECE5580DECD}">
      <dsp:nvSpPr>
        <dsp:cNvPr id="0" name=""/>
        <dsp:cNvSpPr/>
      </dsp:nvSpPr>
      <dsp:spPr>
        <a:xfrm>
          <a:off x="0" y="1614556"/>
          <a:ext cx="5098256" cy="0"/>
        </a:xfrm>
        <a:prstGeom prst="line">
          <a:avLst/>
        </a:prstGeom>
        <a:gradFill rotWithShape="0">
          <a:gsLst>
            <a:gs pos="0">
              <a:schemeClr val="accent4">
                <a:hueOff val="314440"/>
                <a:satOff val="2336"/>
                <a:lumOff val="5229"/>
                <a:alphaOff val="0"/>
                <a:tint val="65000"/>
                <a:shade val="92000"/>
                <a:satMod val="130000"/>
              </a:schemeClr>
            </a:gs>
            <a:gs pos="45000">
              <a:schemeClr val="accent4">
                <a:hueOff val="314440"/>
                <a:satOff val="2336"/>
                <a:lumOff val="5229"/>
                <a:alphaOff val="0"/>
                <a:tint val="60000"/>
                <a:shade val="99000"/>
                <a:satMod val="120000"/>
              </a:schemeClr>
            </a:gs>
            <a:gs pos="100000">
              <a:schemeClr val="accent4">
                <a:hueOff val="314440"/>
                <a:satOff val="2336"/>
                <a:lumOff val="5229"/>
                <a:alphaOff val="0"/>
                <a:tint val="55000"/>
                <a:satMod val="140000"/>
              </a:schemeClr>
            </a:gs>
          </a:gsLst>
          <a:path path="circle">
            <a:fillToRect l="100000" t="100000" r="100000" b="100000"/>
          </a:path>
        </a:gradFill>
        <a:ln w="12700" cap="flat" cmpd="sng" algn="ctr">
          <a:solidFill>
            <a:schemeClr val="accent4">
              <a:hueOff val="314440"/>
              <a:satOff val="2336"/>
              <a:lumOff val="522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C8D390C-E95D-4E7C-8247-06EA761EA387}">
      <dsp:nvSpPr>
        <dsp:cNvPr id="0" name=""/>
        <dsp:cNvSpPr/>
      </dsp:nvSpPr>
      <dsp:spPr>
        <a:xfrm>
          <a:off x="0" y="1614556"/>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August – Mark all confirmed IMPORTS enrolled.   Update all outstanding IMPORT records as enrolled or denied.  Confirm all EXPORT students maintain employment eligibility.  Attend the Mandatory TE Annual Training webinar.  </a:t>
          </a:r>
        </a:p>
      </dsp:txBody>
      <dsp:txXfrm>
        <a:off x="0" y="1614556"/>
        <a:ext cx="5098256" cy="806933"/>
      </dsp:txXfrm>
    </dsp:sp>
    <dsp:sp modelId="{06B6695F-AEF3-47CE-B17B-45579A62E5AC}">
      <dsp:nvSpPr>
        <dsp:cNvPr id="0" name=""/>
        <dsp:cNvSpPr/>
      </dsp:nvSpPr>
      <dsp:spPr>
        <a:xfrm>
          <a:off x="0" y="2421489"/>
          <a:ext cx="5098256" cy="0"/>
        </a:xfrm>
        <a:prstGeom prst="line">
          <a:avLst/>
        </a:prstGeom>
        <a:gradFill rotWithShape="0">
          <a:gsLst>
            <a:gs pos="0">
              <a:schemeClr val="accent4">
                <a:hueOff val="471660"/>
                <a:satOff val="3503"/>
                <a:lumOff val="7843"/>
                <a:alphaOff val="0"/>
                <a:tint val="65000"/>
                <a:shade val="92000"/>
                <a:satMod val="130000"/>
              </a:schemeClr>
            </a:gs>
            <a:gs pos="45000">
              <a:schemeClr val="accent4">
                <a:hueOff val="471660"/>
                <a:satOff val="3503"/>
                <a:lumOff val="7843"/>
                <a:alphaOff val="0"/>
                <a:tint val="60000"/>
                <a:shade val="99000"/>
                <a:satMod val="120000"/>
              </a:schemeClr>
            </a:gs>
            <a:gs pos="100000">
              <a:schemeClr val="accent4">
                <a:hueOff val="471660"/>
                <a:satOff val="3503"/>
                <a:lumOff val="7843"/>
                <a:alphaOff val="0"/>
                <a:tint val="55000"/>
                <a:satMod val="140000"/>
              </a:schemeClr>
            </a:gs>
          </a:gsLst>
          <a:path path="circle">
            <a:fillToRect l="100000" t="100000" r="100000" b="100000"/>
          </a:path>
        </a:gradFill>
        <a:ln w="12700" cap="flat" cmpd="sng" algn="ctr">
          <a:solidFill>
            <a:schemeClr val="accent4">
              <a:hueOff val="471660"/>
              <a:satOff val="3503"/>
              <a:lumOff val="784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4FA72B0-B1FA-41DA-8EF3-D6F8A4D63783}">
      <dsp:nvSpPr>
        <dsp:cNvPr id="0" name=""/>
        <dsp:cNvSpPr/>
      </dsp:nvSpPr>
      <dsp:spPr>
        <a:xfrm>
          <a:off x="0" y="2421489"/>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September – Complete your initial Enrollment Report, remit your Participation Fee invoice with payment</a:t>
          </a:r>
        </a:p>
      </dsp:txBody>
      <dsp:txXfrm>
        <a:off x="0" y="2421489"/>
        <a:ext cx="5098256" cy="806933"/>
      </dsp:txXfrm>
    </dsp:sp>
    <dsp:sp modelId="{22656B83-0F5D-4E31-8AFA-9BB48A68C5AE}">
      <dsp:nvSpPr>
        <dsp:cNvPr id="0" name=""/>
        <dsp:cNvSpPr/>
      </dsp:nvSpPr>
      <dsp:spPr>
        <a:xfrm>
          <a:off x="0" y="3228422"/>
          <a:ext cx="5098256" cy="0"/>
        </a:xfrm>
        <a:prstGeom prst="line">
          <a:avLst/>
        </a:prstGeom>
        <a:gradFill rotWithShape="0">
          <a:gsLst>
            <a:gs pos="0">
              <a:schemeClr val="accent4">
                <a:hueOff val="628881"/>
                <a:satOff val="4671"/>
                <a:lumOff val="10457"/>
                <a:alphaOff val="0"/>
                <a:tint val="65000"/>
                <a:shade val="92000"/>
                <a:satMod val="130000"/>
              </a:schemeClr>
            </a:gs>
            <a:gs pos="45000">
              <a:schemeClr val="accent4">
                <a:hueOff val="628881"/>
                <a:satOff val="4671"/>
                <a:lumOff val="10457"/>
                <a:alphaOff val="0"/>
                <a:tint val="60000"/>
                <a:shade val="99000"/>
                <a:satMod val="120000"/>
              </a:schemeClr>
            </a:gs>
            <a:gs pos="100000">
              <a:schemeClr val="accent4">
                <a:hueOff val="628881"/>
                <a:satOff val="4671"/>
                <a:lumOff val="10457"/>
                <a:alphaOff val="0"/>
                <a:tint val="55000"/>
                <a:satMod val="140000"/>
              </a:schemeClr>
            </a:gs>
          </a:gsLst>
          <a:path path="circle">
            <a:fillToRect l="100000" t="100000" r="100000" b="100000"/>
          </a:path>
        </a:gradFill>
        <a:ln w="12700" cap="flat" cmpd="sng" algn="ctr">
          <a:solidFill>
            <a:schemeClr val="accent4">
              <a:hueOff val="628881"/>
              <a:satOff val="4671"/>
              <a:lumOff val="1045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91B935F-F29F-4593-B095-3870F08B406B}">
      <dsp:nvSpPr>
        <dsp:cNvPr id="0" name=""/>
        <dsp:cNvSpPr/>
      </dsp:nvSpPr>
      <dsp:spPr>
        <a:xfrm>
          <a:off x="0" y="3228422"/>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October – offer informational sessions for employees, update Admissions and Financial Aid on any program changes, make sure your Mandatory Overview is up-to-date</a:t>
          </a:r>
        </a:p>
      </dsp:txBody>
      <dsp:txXfrm>
        <a:off x="0" y="3228422"/>
        <a:ext cx="5098256" cy="806933"/>
      </dsp:txXfrm>
    </dsp:sp>
    <dsp:sp modelId="{F0BFE223-3A7E-4B43-9B51-2FC2314A64E7}">
      <dsp:nvSpPr>
        <dsp:cNvPr id="0" name=""/>
        <dsp:cNvSpPr/>
      </dsp:nvSpPr>
      <dsp:spPr>
        <a:xfrm>
          <a:off x="0" y="4035355"/>
          <a:ext cx="5098256" cy="0"/>
        </a:xfrm>
        <a:prstGeom prst="line">
          <a:avLst/>
        </a:prstGeom>
        <a:gradFill rotWithShape="0">
          <a:gsLst>
            <a:gs pos="0">
              <a:schemeClr val="accent4">
                <a:hueOff val="786101"/>
                <a:satOff val="5839"/>
                <a:lumOff val="13072"/>
                <a:alphaOff val="0"/>
                <a:tint val="65000"/>
                <a:shade val="92000"/>
                <a:satMod val="130000"/>
              </a:schemeClr>
            </a:gs>
            <a:gs pos="45000">
              <a:schemeClr val="accent4">
                <a:hueOff val="786101"/>
                <a:satOff val="5839"/>
                <a:lumOff val="13072"/>
                <a:alphaOff val="0"/>
                <a:tint val="60000"/>
                <a:shade val="99000"/>
                <a:satMod val="120000"/>
              </a:schemeClr>
            </a:gs>
            <a:gs pos="100000">
              <a:schemeClr val="accent4">
                <a:hueOff val="786101"/>
                <a:satOff val="5839"/>
                <a:lumOff val="13072"/>
                <a:alphaOff val="0"/>
                <a:tint val="55000"/>
                <a:satMod val="140000"/>
              </a:schemeClr>
            </a:gs>
          </a:gsLst>
          <a:path path="circle">
            <a:fillToRect l="100000" t="100000" r="100000" b="100000"/>
          </a:path>
        </a:gradFill>
        <a:ln w="12700" cap="flat" cmpd="sng" algn="ctr">
          <a:solidFill>
            <a:schemeClr val="accent4">
              <a:hueOff val="786101"/>
              <a:satOff val="5839"/>
              <a:lumOff val="1307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BB85C4A-F61B-4021-B89F-A505036F71EC}">
      <dsp:nvSpPr>
        <dsp:cNvPr id="0" name=""/>
        <dsp:cNvSpPr/>
      </dsp:nvSpPr>
      <dsp:spPr>
        <a:xfrm>
          <a:off x="0" y="4035355"/>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November – New applications require your attention</a:t>
          </a:r>
        </a:p>
      </dsp:txBody>
      <dsp:txXfrm>
        <a:off x="0" y="4035355"/>
        <a:ext cx="5098256" cy="806933"/>
      </dsp:txXfrm>
    </dsp:sp>
    <dsp:sp modelId="{590FC4E1-342B-4103-BFE8-DD3B46706A62}">
      <dsp:nvSpPr>
        <dsp:cNvPr id="0" name=""/>
        <dsp:cNvSpPr/>
      </dsp:nvSpPr>
      <dsp:spPr>
        <a:xfrm>
          <a:off x="0" y="4842289"/>
          <a:ext cx="5098256" cy="0"/>
        </a:xfrm>
        <a:prstGeom prst="line">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w="12700" cap="flat" cmpd="sng" algn="ctr">
          <a:solidFill>
            <a:schemeClr val="accent4">
              <a:hueOff val="943321"/>
              <a:satOff val="7007"/>
              <a:lumOff val="1568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6F36131-2B0F-47A8-AB75-5A9A6A5713CE}">
      <dsp:nvSpPr>
        <dsp:cNvPr id="0" name=""/>
        <dsp:cNvSpPr/>
      </dsp:nvSpPr>
      <dsp:spPr>
        <a:xfrm>
          <a:off x="0" y="4842289"/>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December – review the Enrollment Report for accuracy.  Continue reviewing and sharing new student application information with your Enrollment colleagues</a:t>
          </a:r>
        </a:p>
      </dsp:txBody>
      <dsp:txXfrm>
        <a:off x="0" y="4842289"/>
        <a:ext cx="5098256" cy="806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4F598-A7C5-4D00-A7A7-71482A005EF9}">
      <dsp:nvSpPr>
        <dsp:cNvPr id="0" name=""/>
        <dsp:cNvSpPr/>
      </dsp:nvSpPr>
      <dsp:spPr>
        <a:xfrm>
          <a:off x="3490380" y="745037"/>
          <a:ext cx="574560" cy="91440"/>
        </a:xfrm>
        <a:custGeom>
          <a:avLst/>
          <a:gdLst/>
          <a:ahLst/>
          <a:cxnLst/>
          <a:rect l="0" t="0" r="0" b="0"/>
          <a:pathLst>
            <a:path>
              <a:moveTo>
                <a:pt x="0" y="45720"/>
              </a:moveTo>
              <a:lnTo>
                <a:pt x="574560" y="45720"/>
              </a:lnTo>
            </a:path>
          </a:pathLst>
        </a:custGeom>
        <a:noFill/>
        <a:ln w="12700" cap="flat" cmpd="sng" algn="ctr">
          <a:no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62531" y="787731"/>
        <a:ext cx="30258" cy="6051"/>
      </dsp:txXfrm>
    </dsp:sp>
    <dsp:sp modelId="{D2F71A06-C76B-417D-985E-D81B64232733}">
      <dsp:nvSpPr>
        <dsp:cNvPr id="0" name=""/>
        <dsp:cNvSpPr/>
      </dsp:nvSpPr>
      <dsp:spPr>
        <a:xfrm>
          <a:off x="861047" y="1417"/>
          <a:ext cx="2631132" cy="1578679"/>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928" tIns="135332" rIns="128928" bIns="135332" numCol="1" spcCol="1270" anchor="ctr" anchorCtr="0">
          <a:noAutofit/>
        </a:bodyPr>
        <a:lstStyle/>
        <a:p>
          <a:pPr marL="0" lvl="0" indent="0" algn="ctr" defTabSz="622300">
            <a:lnSpc>
              <a:spcPct val="90000"/>
            </a:lnSpc>
            <a:spcBef>
              <a:spcPct val="0"/>
            </a:spcBef>
            <a:spcAft>
              <a:spcPct val="35000"/>
            </a:spcAft>
            <a:buNone/>
          </a:pPr>
          <a:r>
            <a:rPr lang="en-US" sz="1400" kern="1200" dirty="0"/>
            <a:t>The student submits the EZ app and the TELO approves the app</a:t>
          </a:r>
        </a:p>
      </dsp:txBody>
      <dsp:txXfrm>
        <a:off x="861047" y="1417"/>
        <a:ext cx="2631132" cy="1578679"/>
      </dsp:txXfrm>
    </dsp:sp>
    <dsp:sp modelId="{A151D5CB-9940-4FE9-A807-B0AA9029AE77}">
      <dsp:nvSpPr>
        <dsp:cNvPr id="0" name=""/>
        <dsp:cNvSpPr/>
      </dsp:nvSpPr>
      <dsp:spPr>
        <a:xfrm>
          <a:off x="3738717" y="1578297"/>
          <a:ext cx="1674189" cy="527768"/>
        </a:xfrm>
        <a:custGeom>
          <a:avLst/>
          <a:gdLst/>
          <a:ahLst/>
          <a:cxnLst/>
          <a:rect l="0" t="0" r="0" b="0"/>
          <a:pathLst>
            <a:path>
              <a:moveTo>
                <a:pt x="1674189" y="0"/>
              </a:moveTo>
              <a:lnTo>
                <a:pt x="1674189" y="280984"/>
              </a:lnTo>
              <a:lnTo>
                <a:pt x="0" y="280984"/>
              </a:lnTo>
              <a:lnTo>
                <a:pt x="0" y="527768"/>
              </a:lnTo>
            </a:path>
          </a:pathLst>
        </a:custGeom>
        <a:noFill/>
        <a:ln w="12700" cap="flat" cmpd="sng" algn="ctr">
          <a:solidFill>
            <a:schemeClr val="accent5">
              <a:hueOff val="2127120"/>
              <a:satOff val="-23891"/>
              <a:lumOff val="-5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1691" y="1839155"/>
        <a:ext cx="88242" cy="6051"/>
      </dsp:txXfrm>
    </dsp:sp>
    <dsp:sp modelId="{3705BEFC-4ACD-429E-B00C-895AAB545E16}">
      <dsp:nvSpPr>
        <dsp:cNvPr id="0" name=""/>
        <dsp:cNvSpPr/>
      </dsp:nvSpPr>
      <dsp:spPr>
        <a:xfrm>
          <a:off x="4097340" y="1417"/>
          <a:ext cx="2631132" cy="1578679"/>
        </a:xfrm>
        <a:prstGeom prst="rect">
          <a:avLst/>
        </a:prstGeom>
        <a:gradFill rotWithShape="0">
          <a:gsLst>
            <a:gs pos="0">
              <a:schemeClr val="accent5">
                <a:hueOff val="1063560"/>
                <a:satOff val="-11946"/>
                <a:lumOff val="-2549"/>
                <a:alphaOff val="0"/>
                <a:shade val="85000"/>
                <a:satMod val="130000"/>
              </a:schemeClr>
            </a:gs>
            <a:gs pos="34000">
              <a:schemeClr val="accent5">
                <a:hueOff val="1063560"/>
                <a:satOff val="-11946"/>
                <a:lumOff val="-2549"/>
                <a:alphaOff val="0"/>
                <a:shade val="87000"/>
                <a:satMod val="125000"/>
              </a:schemeClr>
            </a:gs>
            <a:gs pos="70000">
              <a:schemeClr val="accent5">
                <a:hueOff val="1063560"/>
                <a:satOff val="-11946"/>
                <a:lumOff val="-2549"/>
                <a:alphaOff val="0"/>
                <a:tint val="100000"/>
                <a:shade val="90000"/>
                <a:satMod val="130000"/>
              </a:schemeClr>
            </a:gs>
            <a:gs pos="100000">
              <a:schemeClr val="accent5">
                <a:hueOff val="1063560"/>
                <a:satOff val="-11946"/>
                <a:lumOff val="-254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928" tIns="135332" rIns="128928" bIns="135332" numCol="1" spcCol="1270" anchor="ctr" anchorCtr="0">
          <a:noAutofit/>
        </a:bodyPr>
        <a:lstStyle/>
        <a:p>
          <a:pPr marL="0" lvl="0" indent="0" algn="ctr" defTabSz="622300">
            <a:lnSpc>
              <a:spcPct val="90000"/>
            </a:lnSpc>
            <a:spcBef>
              <a:spcPct val="0"/>
            </a:spcBef>
            <a:spcAft>
              <a:spcPct val="35000"/>
            </a:spcAft>
            <a:buNone/>
          </a:pPr>
          <a:r>
            <a:rPr lang="en-US" sz="1400" kern="1200" dirty="0"/>
            <a:t>The student’s TE application is entered and approved by the TELO </a:t>
          </a:r>
        </a:p>
      </dsp:txBody>
      <dsp:txXfrm>
        <a:off x="4097340" y="1417"/>
        <a:ext cx="2631132" cy="1578679"/>
      </dsp:txXfrm>
    </dsp:sp>
    <dsp:sp modelId="{BA7775B8-E174-4D98-95D0-56848F4CD459}">
      <dsp:nvSpPr>
        <dsp:cNvPr id="0" name=""/>
        <dsp:cNvSpPr/>
      </dsp:nvSpPr>
      <dsp:spPr>
        <a:xfrm>
          <a:off x="2423150" y="2138465"/>
          <a:ext cx="2631132" cy="1578679"/>
        </a:xfrm>
        <a:prstGeom prst="rect">
          <a:avLst/>
        </a:prstGeom>
        <a:gradFill rotWithShape="0">
          <a:gsLst>
            <a:gs pos="0">
              <a:schemeClr val="accent5">
                <a:hueOff val="2127120"/>
                <a:satOff val="-23891"/>
                <a:lumOff val="-5098"/>
                <a:alphaOff val="0"/>
                <a:shade val="85000"/>
                <a:satMod val="130000"/>
              </a:schemeClr>
            </a:gs>
            <a:gs pos="34000">
              <a:schemeClr val="accent5">
                <a:hueOff val="2127120"/>
                <a:satOff val="-23891"/>
                <a:lumOff val="-5098"/>
                <a:alphaOff val="0"/>
                <a:shade val="87000"/>
                <a:satMod val="125000"/>
              </a:schemeClr>
            </a:gs>
            <a:gs pos="70000">
              <a:schemeClr val="accent5">
                <a:hueOff val="2127120"/>
                <a:satOff val="-23891"/>
                <a:lumOff val="-5098"/>
                <a:alphaOff val="0"/>
                <a:tint val="100000"/>
                <a:shade val="90000"/>
                <a:satMod val="130000"/>
              </a:schemeClr>
            </a:gs>
            <a:gs pos="100000">
              <a:schemeClr val="accent5">
                <a:hueOff val="2127120"/>
                <a:satOff val="-23891"/>
                <a:lumOff val="-509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928" tIns="135332" rIns="128928" bIns="135332" numCol="1" spcCol="1270" anchor="t" anchorCtr="0">
          <a:noAutofit/>
        </a:bodyPr>
        <a:lstStyle/>
        <a:p>
          <a:pPr marL="0" lvl="0" indent="0" algn="ctr" defTabSz="622300">
            <a:lnSpc>
              <a:spcPct val="90000"/>
            </a:lnSpc>
            <a:spcBef>
              <a:spcPct val="0"/>
            </a:spcBef>
            <a:spcAft>
              <a:spcPct val="35000"/>
            </a:spcAft>
            <a:buNone/>
          </a:pPr>
          <a:r>
            <a:rPr lang="en-US" sz="1400" kern="1200" dirty="0"/>
            <a:t>THIS MEANS YOUR SCHOOL AGREES TO EXPORT THE STUDENT</a:t>
          </a:r>
        </a:p>
        <a:p>
          <a:pPr marL="57150" lvl="1" indent="-57150" algn="l" defTabSz="488950">
            <a:lnSpc>
              <a:spcPct val="90000"/>
            </a:lnSpc>
            <a:spcBef>
              <a:spcPct val="0"/>
            </a:spcBef>
            <a:spcAft>
              <a:spcPct val="15000"/>
            </a:spcAft>
            <a:buChar char="•"/>
          </a:pPr>
          <a:r>
            <a:rPr lang="en-US" sz="1100" kern="1200"/>
            <a:t>You cannot and should not approve a student’s  export application and then determine the application is not eligible later </a:t>
          </a:r>
        </a:p>
      </dsp:txBody>
      <dsp:txXfrm>
        <a:off x="2423150" y="2138465"/>
        <a:ext cx="2631132" cy="15786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16C51-C6E4-4C36-820C-CDA44A115E30}">
      <dsp:nvSpPr>
        <dsp:cNvPr id="0" name=""/>
        <dsp:cNvSpPr/>
      </dsp:nvSpPr>
      <dsp:spPr>
        <a:xfrm rot="5400000">
          <a:off x="2502356" y="-425578"/>
          <a:ext cx="1928915" cy="3262883"/>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Invoices will be emailed mid-June and considered late September 30</a:t>
          </a:r>
        </a:p>
      </dsp:txBody>
      <dsp:txXfrm rot="-5400000">
        <a:off x="1835372" y="335568"/>
        <a:ext cx="3168721" cy="1740591"/>
      </dsp:txXfrm>
    </dsp:sp>
    <dsp:sp modelId="{99F1153C-DC73-48DC-BCD0-85F96FFD77E2}">
      <dsp:nvSpPr>
        <dsp:cNvPr id="0" name=""/>
        <dsp:cNvSpPr/>
      </dsp:nvSpPr>
      <dsp:spPr>
        <a:xfrm>
          <a:off x="0" y="291"/>
          <a:ext cx="1835372" cy="2411144"/>
        </a:xfrm>
        <a:prstGeom prst="roundRect">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July 1 TE dues - $550</a:t>
          </a:r>
        </a:p>
      </dsp:txBody>
      <dsp:txXfrm>
        <a:off x="89595" y="89886"/>
        <a:ext cx="1656182" cy="2231954"/>
      </dsp:txXfrm>
    </dsp:sp>
    <dsp:sp modelId="{65635DAA-C91A-4B9B-ADF0-E0A6211A81B7}">
      <dsp:nvSpPr>
        <dsp:cNvPr id="0" name=""/>
        <dsp:cNvSpPr/>
      </dsp:nvSpPr>
      <dsp:spPr>
        <a:xfrm rot="5400000">
          <a:off x="1849267" y="2401593"/>
          <a:ext cx="3117628" cy="3378425"/>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Participation Fee invoice generates each time you submit the Enrollment Report</a:t>
          </a:r>
        </a:p>
        <a:p>
          <a:pPr marL="171450" lvl="1" indent="-171450" algn="l" defTabSz="711200">
            <a:lnSpc>
              <a:spcPct val="90000"/>
            </a:lnSpc>
            <a:spcBef>
              <a:spcPct val="0"/>
            </a:spcBef>
            <a:spcAft>
              <a:spcPct val="15000"/>
            </a:spcAft>
            <a:buChar char="•"/>
          </a:pPr>
          <a:r>
            <a:rPr lang="en-US" sz="1600" kern="1200" dirty="0"/>
            <a:t>Review your Participation Fee invoice for any balance due</a:t>
          </a:r>
        </a:p>
        <a:p>
          <a:pPr marL="171450" lvl="1" indent="-171450" algn="l" defTabSz="711200">
            <a:lnSpc>
              <a:spcPct val="90000"/>
            </a:lnSpc>
            <a:spcBef>
              <a:spcPct val="0"/>
            </a:spcBef>
            <a:spcAft>
              <a:spcPct val="15000"/>
            </a:spcAft>
            <a:buChar char="•"/>
          </a:pPr>
          <a:r>
            <a:rPr lang="en-US" sz="1600" kern="1200" dirty="0"/>
            <a:t>Participation fees are considered late 45 days after your Enrollment Report is submitted</a:t>
          </a:r>
        </a:p>
        <a:p>
          <a:pPr marL="171450" lvl="1" indent="-171450" algn="l" defTabSz="711200">
            <a:lnSpc>
              <a:spcPct val="90000"/>
            </a:lnSpc>
            <a:spcBef>
              <a:spcPct val="0"/>
            </a:spcBef>
            <a:spcAft>
              <a:spcPct val="15000"/>
            </a:spcAft>
            <a:buChar char="•"/>
          </a:pPr>
          <a:r>
            <a:rPr lang="en-US" sz="1600" kern="1200" dirty="0"/>
            <a:t>TE Central will add a $50 late fee to each school’s statement if payment is not received as detailed above.</a:t>
          </a:r>
        </a:p>
      </dsp:txBody>
      <dsp:txXfrm rot="-5400000">
        <a:off x="1718869" y="2684181"/>
        <a:ext cx="3226235" cy="2813248"/>
      </dsp:txXfrm>
    </dsp:sp>
    <dsp:sp modelId="{E22709B5-34C7-4E03-A129-F382FC05E586}">
      <dsp:nvSpPr>
        <dsp:cNvPr id="0" name=""/>
        <dsp:cNvSpPr/>
      </dsp:nvSpPr>
      <dsp:spPr>
        <a:xfrm>
          <a:off x="0" y="2885234"/>
          <a:ext cx="1718869" cy="2411144"/>
        </a:xfrm>
        <a:prstGeom prst="roundRect">
          <a:avLst/>
        </a:prstGeom>
        <a:solidFill>
          <a:schemeClr val="accent3">
            <a:shade val="80000"/>
            <a:hueOff val="-264732"/>
            <a:satOff val="-21197"/>
            <a:lumOff val="314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2018-19 Participation Fees - $40 per successful EXPORT and all DC 3 Imports</a:t>
          </a:r>
        </a:p>
      </dsp:txBody>
      <dsp:txXfrm>
        <a:off x="83908" y="2969142"/>
        <a:ext cx="1551053" cy="22433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8662C-9CC6-43FF-9AA4-A5100913FEA4}">
      <dsp:nvSpPr>
        <dsp:cNvPr id="0" name=""/>
        <dsp:cNvSpPr/>
      </dsp:nvSpPr>
      <dsp:spPr>
        <a:xfrm>
          <a:off x="0" y="2824956"/>
          <a:ext cx="5098256" cy="0"/>
        </a:xfrm>
        <a:prstGeom prst="line">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tailEnd type="triangle" w="lg" len="lg"/>
        </a:ln>
        <a:effectLst/>
      </dsp:spPr>
      <dsp:style>
        <a:lnRef idx="1">
          <a:scrgbClr r="0" g="0" b="0"/>
        </a:lnRef>
        <a:fillRef idx="1">
          <a:scrgbClr r="0" g="0" b="0"/>
        </a:fillRef>
        <a:effectRef idx="0">
          <a:scrgbClr r="0" g="0" b="0"/>
        </a:effectRef>
        <a:fontRef idx="minor"/>
      </dsp:style>
    </dsp:sp>
    <dsp:sp modelId="{9EBADA91-B4E1-449A-8D7D-0814D9218D6E}">
      <dsp:nvSpPr>
        <dsp:cNvPr id="0" name=""/>
        <dsp:cNvSpPr/>
      </dsp:nvSpPr>
      <dsp:spPr>
        <a:xfrm rot="8100000">
          <a:off x="72590" y="690000"/>
          <a:ext cx="337571" cy="337571"/>
        </a:xfrm>
        <a:prstGeom prst="teardrop">
          <a:avLst>
            <a:gd name="adj" fmla="val 115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8AAE82B-77F7-4509-BF53-06DF51E609DE}">
      <dsp:nvSpPr>
        <dsp:cNvPr id="0" name=""/>
        <dsp:cNvSpPr/>
      </dsp:nvSpPr>
      <dsp:spPr>
        <a:xfrm>
          <a:off x="110091" y="727502"/>
          <a:ext cx="262569" cy="262569"/>
        </a:xfrm>
        <a:prstGeom prst="ellipse">
          <a:avLst/>
        </a:prstGeom>
        <a:solidFill>
          <a:schemeClr val="lt1">
            <a:alpha val="90000"/>
            <a:hueOff val="0"/>
            <a:satOff val="0"/>
            <a:lumOff val="0"/>
            <a:alphaOff val="0"/>
          </a:schemeClr>
        </a:solidFill>
        <a:ln w="12700" cap="flat" cmpd="sng" algn="ctr">
          <a:noFill/>
          <a:prstDash val="solid"/>
        </a:ln>
        <a:effectLst/>
      </dsp:spPr>
      <dsp:style>
        <a:lnRef idx="1">
          <a:scrgbClr r="0" g="0" b="0"/>
        </a:lnRef>
        <a:fillRef idx="1">
          <a:scrgbClr r="0" g="0" b="0"/>
        </a:fillRef>
        <a:effectRef idx="0">
          <a:scrgbClr r="0" g="0" b="0"/>
        </a:effectRef>
        <a:fontRef idx="minor"/>
      </dsp:style>
    </dsp:sp>
    <dsp:sp modelId="{374A8653-EF6C-45A6-B114-4FA3BC7A4640}">
      <dsp:nvSpPr>
        <dsp:cNvPr id="0" name=""/>
        <dsp:cNvSpPr/>
      </dsp:nvSpPr>
      <dsp:spPr>
        <a:xfrm>
          <a:off x="480075" y="1152582"/>
          <a:ext cx="988578"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Be watching for our 2018-19 Training webinar series announcement</a:t>
          </a:r>
        </a:p>
      </dsp:txBody>
      <dsp:txXfrm>
        <a:off x="480075" y="1152582"/>
        <a:ext cx="988578" cy="1672373"/>
      </dsp:txXfrm>
    </dsp:sp>
    <dsp:sp modelId="{B374B617-C051-4FA1-83C8-63180FE1AAA1}">
      <dsp:nvSpPr>
        <dsp:cNvPr id="0" name=""/>
        <dsp:cNvSpPr/>
      </dsp:nvSpPr>
      <dsp:spPr>
        <a:xfrm>
          <a:off x="480075" y="564991"/>
          <a:ext cx="988578"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2018–2019</a:t>
          </a:r>
        </a:p>
      </dsp:txBody>
      <dsp:txXfrm>
        <a:off x="480075" y="564991"/>
        <a:ext cx="988578" cy="587590"/>
      </dsp:txXfrm>
    </dsp:sp>
    <dsp:sp modelId="{BA3DC374-075D-406D-A075-9C80B0FA0E11}">
      <dsp:nvSpPr>
        <dsp:cNvPr id="0" name=""/>
        <dsp:cNvSpPr/>
      </dsp:nvSpPr>
      <dsp:spPr>
        <a:xfrm>
          <a:off x="241376" y="1152582"/>
          <a:ext cx="0" cy="1672373"/>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5DB93E1-54C5-4326-A209-BB038F95DEC6}">
      <dsp:nvSpPr>
        <dsp:cNvPr id="0" name=""/>
        <dsp:cNvSpPr/>
      </dsp:nvSpPr>
      <dsp:spPr>
        <a:xfrm>
          <a:off x="253506" y="2772072"/>
          <a:ext cx="85931" cy="105766"/>
        </a:xfrm>
        <a:prstGeom prst="ellipse">
          <a:avLst/>
        </a:prstGeom>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CA94CB09-2F34-4BD7-919B-3431B79337B5}">
      <dsp:nvSpPr>
        <dsp:cNvPr id="0" name=""/>
        <dsp:cNvSpPr/>
      </dsp:nvSpPr>
      <dsp:spPr>
        <a:xfrm rot="18900000">
          <a:off x="797975" y="4622339"/>
          <a:ext cx="337571" cy="337571"/>
        </a:xfrm>
        <a:prstGeom prst="teardrop">
          <a:avLst>
            <a:gd name="adj" fmla="val 115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8ABF350-88AD-4B09-8B6A-1C9544FC6EA4}">
      <dsp:nvSpPr>
        <dsp:cNvPr id="0" name=""/>
        <dsp:cNvSpPr/>
      </dsp:nvSpPr>
      <dsp:spPr>
        <a:xfrm>
          <a:off x="835476" y="4659840"/>
          <a:ext cx="262569" cy="262569"/>
        </a:xfrm>
        <a:prstGeom prst="ellipse">
          <a:avLst/>
        </a:prstGeom>
        <a:solidFill>
          <a:schemeClr val="lt1">
            <a:alpha val="90000"/>
            <a:hueOff val="0"/>
            <a:satOff val="0"/>
            <a:lumOff val="0"/>
            <a:alphaOff val="0"/>
          </a:schemeClr>
        </a:solidFill>
        <a:ln w="12700" cap="flat" cmpd="sng" algn="ctr">
          <a:noFill/>
          <a:prstDash val="solid"/>
        </a:ln>
        <a:effectLst/>
      </dsp:spPr>
      <dsp:style>
        <a:lnRef idx="1">
          <a:scrgbClr r="0" g="0" b="0"/>
        </a:lnRef>
        <a:fillRef idx="1">
          <a:scrgbClr r="0" g="0" b="0"/>
        </a:fillRef>
        <a:effectRef idx="0">
          <a:scrgbClr r="0" g="0" b="0"/>
        </a:effectRef>
        <a:fontRef idx="minor"/>
      </dsp:style>
    </dsp:sp>
    <dsp:sp modelId="{3ABC1A66-A5A9-441D-BD18-CE778359B95D}">
      <dsp:nvSpPr>
        <dsp:cNvPr id="0" name=""/>
        <dsp:cNvSpPr/>
      </dsp:nvSpPr>
      <dsp:spPr>
        <a:xfrm>
          <a:off x="1205460" y="2824956"/>
          <a:ext cx="988578"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Bob and Janet are attending regional CUPA-HR meetings</a:t>
          </a:r>
        </a:p>
      </dsp:txBody>
      <dsp:txXfrm>
        <a:off x="1205460" y="2824956"/>
        <a:ext cx="988578" cy="1672373"/>
      </dsp:txXfrm>
    </dsp:sp>
    <dsp:sp modelId="{47BE6751-002D-4288-87A3-00E9B5578B64}">
      <dsp:nvSpPr>
        <dsp:cNvPr id="0" name=""/>
        <dsp:cNvSpPr/>
      </dsp:nvSpPr>
      <dsp:spPr>
        <a:xfrm>
          <a:off x="1205460" y="4497329"/>
          <a:ext cx="988578"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April/May</a:t>
          </a:r>
        </a:p>
      </dsp:txBody>
      <dsp:txXfrm>
        <a:off x="1205460" y="4497329"/>
        <a:ext cx="988578" cy="587590"/>
      </dsp:txXfrm>
    </dsp:sp>
    <dsp:sp modelId="{84DE4E6F-411F-4D72-AEA3-D87ED7EF4E49}">
      <dsp:nvSpPr>
        <dsp:cNvPr id="0" name=""/>
        <dsp:cNvSpPr/>
      </dsp:nvSpPr>
      <dsp:spPr>
        <a:xfrm>
          <a:off x="966761" y="2824956"/>
          <a:ext cx="0" cy="1672373"/>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3E32D9C-EA06-4860-B152-EAF7E0195819}">
      <dsp:nvSpPr>
        <dsp:cNvPr id="0" name=""/>
        <dsp:cNvSpPr/>
      </dsp:nvSpPr>
      <dsp:spPr>
        <a:xfrm>
          <a:off x="978891" y="2772072"/>
          <a:ext cx="85931" cy="105766"/>
        </a:xfrm>
        <a:prstGeom prst="ellipse">
          <a:avLst/>
        </a:prstGeom>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AAB22CD6-4947-420F-9048-AA3E8C800BA4}">
      <dsp:nvSpPr>
        <dsp:cNvPr id="0" name=""/>
        <dsp:cNvSpPr/>
      </dsp:nvSpPr>
      <dsp:spPr>
        <a:xfrm rot="8100000">
          <a:off x="1523360" y="690000"/>
          <a:ext cx="337571" cy="337571"/>
        </a:xfrm>
        <a:prstGeom prst="teardrop">
          <a:avLst>
            <a:gd name="adj" fmla="val 115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24C45E2-932B-461F-BF1A-BE88C1C1B0A7}">
      <dsp:nvSpPr>
        <dsp:cNvPr id="0" name=""/>
        <dsp:cNvSpPr/>
      </dsp:nvSpPr>
      <dsp:spPr>
        <a:xfrm>
          <a:off x="1560861" y="727502"/>
          <a:ext cx="262569" cy="262569"/>
        </a:xfrm>
        <a:prstGeom prst="ellipse">
          <a:avLst/>
        </a:prstGeom>
        <a:solidFill>
          <a:schemeClr val="lt1">
            <a:alpha val="90000"/>
            <a:hueOff val="0"/>
            <a:satOff val="0"/>
            <a:lumOff val="0"/>
            <a:alphaOff val="0"/>
          </a:schemeClr>
        </a:solidFill>
        <a:ln w="12700" cap="flat" cmpd="sng" algn="ctr">
          <a:noFill/>
          <a:prstDash val="solid"/>
        </a:ln>
        <a:effectLst/>
      </dsp:spPr>
      <dsp:style>
        <a:lnRef idx="1">
          <a:scrgbClr r="0" g="0" b="0"/>
        </a:lnRef>
        <a:fillRef idx="1">
          <a:scrgbClr r="0" g="0" b="0"/>
        </a:fillRef>
        <a:effectRef idx="0">
          <a:scrgbClr r="0" g="0" b="0"/>
        </a:effectRef>
        <a:fontRef idx="minor"/>
      </dsp:style>
    </dsp:sp>
    <dsp:sp modelId="{701B0F5B-F3E4-4C18-A05A-BD9E6C5BA158}">
      <dsp:nvSpPr>
        <dsp:cNvPr id="0" name=""/>
        <dsp:cNvSpPr/>
      </dsp:nvSpPr>
      <dsp:spPr>
        <a:xfrm>
          <a:off x="1930845" y="1152582"/>
          <a:ext cx="988578"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Janet is attending NASFAA in June</a:t>
          </a:r>
        </a:p>
      </dsp:txBody>
      <dsp:txXfrm>
        <a:off x="1930845" y="1152582"/>
        <a:ext cx="988578" cy="1672373"/>
      </dsp:txXfrm>
    </dsp:sp>
    <dsp:sp modelId="{3D23B583-C61C-4EFB-B646-80D75FDCC3C2}">
      <dsp:nvSpPr>
        <dsp:cNvPr id="0" name=""/>
        <dsp:cNvSpPr/>
      </dsp:nvSpPr>
      <dsp:spPr>
        <a:xfrm>
          <a:off x="1930845" y="564991"/>
          <a:ext cx="988578"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June</a:t>
          </a:r>
        </a:p>
      </dsp:txBody>
      <dsp:txXfrm>
        <a:off x="1930845" y="564991"/>
        <a:ext cx="988578" cy="587590"/>
      </dsp:txXfrm>
    </dsp:sp>
    <dsp:sp modelId="{C9947BA0-EA90-4902-B2DF-E499FA962B33}">
      <dsp:nvSpPr>
        <dsp:cNvPr id="0" name=""/>
        <dsp:cNvSpPr/>
      </dsp:nvSpPr>
      <dsp:spPr>
        <a:xfrm>
          <a:off x="1692146" y="1152582"/>
          <a:ext cx="0" cy="1672373"/>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59FA48B-4A32-49FA-9DAD-A66E44325B41}">
      <dsp:nvSpPr>
        <dsp:cNvPr id="0" name=""/>
        <dsp:cNvSpPr/>
      </dsp:nvSpPr>
      <dsp:spPr>
        <a:xfrm>
          <a:off x="1704276" y="2772072"/>
          <a:ext cx="85931" cy="105766"/>
        </a:xfrm>
        <a:prstGeom prst="ellipse">
          <a:avLst/>
        </a:prstGeom>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6DE5646D-0592-41E2-BC80-4DF2E736EF8D}">
      <dsp:nvSpPr>
        <dsp:cNvPr id="0" name=""/>
        <dsp:cNvSpPr/>
      </dsp:nvSpPr>
      <dsp:spPr>
        <a:xfrm rot="18900000">
          <a:off x="2248745" y="4622339"/>
          <a:ext cx="337571" cy="337571"/>
        </a:xfrm>
        <a:prstGeom prst="teardrop">
          <a:avLst>
            <a:gd name="adj" fmla="val 115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47373FE-380C-427B-A620-56DC333A552B}">
      <dsp:nvSpPr>
        <dsp:cNvPr id="0" name=""/>
        <dsp:cNvSpPr/>
      </dsp:nvSpPr>
      <dsp:spPr>
        <a:xfrm>
          <a:off x="2286246" y="4659840"/>
          <a:ext cx="262569" cy="262569"/>
        </a:xfrm>
        <a:prstGeom prst="ellipse">
          <a:avLst/>
        </a:prstGeom>
        <a:solidFill>
          <a:schemeClr val="lt1">
            <a:alpha val="90000"/>
            <a:hueOff val="0"/>
            <a:satOff val="0"/>
            <a:lumOff val="0"/>
            <a:alphaOff val="0"/>
          </a:schemeClr>
        </a:solidFill>
        <a:ln w="12700" cap="flat" cmpd="sng" algn="ctr">
          <a:noFill/>
          <a:prstDash val="solid"/>
        </a:ln>
        <a:effectLst/>
      </dsp:spPr>
      <dsp:style>
        <a:lnRef idx="1">
          <a:scrgbClr r="0" g="0" b="0"/>
        </a:lnRef>
        <a:fillRef idx="1">
          <a:scrgbClr r="0" g="0" b="0"/>
        </a:fillRef>
        <a:effectRef idx="0">
          <a:scrgbClr r="0" g="0" b="0"/>
        </a:effectRef>
        <a:fontRef idx="minor"/>
      </dsp:style>
    </dsp:sp>
    <dsp:sp modelId="{41AC4957-5688-463F-923C-3EA2A147316C}">
      <dsp:nvSpPr>
        <dsp:cNvPr id="0" name=""/>
        <dsp:cNvSpPr/>
      </dsp:nvSpPr>
      <dsp:spPr>
        <a:xfrm>
          <a:off x="2656230" y="2824956"/>
          <a:ext cx="988578"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The TE Staff meets in late July for 2018-19 planning.  Should you have any programming suggestions please share with Janet and Bob</a:t>
          </a:r>
        </a:p>
      </dsp:txBody>
      <dsp:txXfrm>
        <a:off x="2656230" y="2824956"/>
        <a:ext cx="988578" cy="1672373"/>
      </dsp:txXfrm>
    </dsp:sp>
    <dsp:sp modelId="{08D93B9A-0F33-419E-93CC-EDB4F561EF16}">
      <dsp:nvSpPr>
        <dsp:cNvPr id="0" name=""/>
        <dsp:cNvSpPr/>
      </dsp:nvSpPr>
      <dsp:spPr>
        <a:xfrm>
          <a:off x="2656230" y="4497329"/>
          <a:ext cx="988578"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 July</a:t>
          </a:r>
        </a:p>
      </dsp:txBody>
      <dsp:txXfrm>
        <a:off x="2656230" y="4497329"/>
        <a:ext cx="988578" cy="587590"/>
      </dsp:txXfrm>
    </dsp:sp>
    <dsp:sp modelId="{7C3AB013-7FD9-4B39-8DED-CCCFBD588FB3}">
      <dsp:nvSpPr>
        <dsp:cNvPr id="0" name=""/>
        <dsp:cNvSpPr/>
      </dsp:nvSpPr>
      <dsp:spPr>
        <a:xfrm>
          <a:off x="2417531" y="2824956"/>
          <a:ext cx="0" cy="1672373"/>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86CAFF9-E486-4378-89A7-628D805CA2BF}">
      <dsp:nvSpPr>
        <dsp:cNvPr id="0" name=""/>
        <dsp:cNvSpPr/>
      </dsp:nvSpPr>
      <dsp:spPr>
        <a:xfrm>
          <a:off x="2429661" y="2772072"/>
          <a:ext cx="85931" cy="105766"/>
        </a:xfrm>
        <a:prstGeom prst="ellipse">
          <a:avLst/>
        </a:prstGeom>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4BB030ED-A4F0-4D62-B631-5D08E6FF4598}">
      <dsp:nvSpPr>
        <dsp:cNvPr id="0" name=""/>
        <dsp:cNvSpPr/>
      </dsp:nvSpPr>
      <dsp:spPr>
        <a:xfrm rot="8100000">
          <a:off x="2974130" y="690000"/>
          <a:ext cx="337571" cy="337571"/>
        </a:xfrm>
        <a:prstGeom prst="teardrop">
          <a:avLst>
            <a:gd name="adj" fmla="val 115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5049602-7401-403D-AFE6-08EE152BE936}">
      <dsp:nvSpPr>
        <dsp:cNvPr id="0" name=""/>
        <dsp:cNvSpPr/>
      </dsp:nvSpPr>
      <dsp:spPr>
        <a:xfrm>
          <a:off x="3011632" y="727502"/>
          <a:ext cx="262569" cy="262569"/>
        </a:xfrm>
        <a:prstGeom prst="ellipse">
          <a:avLst/>
        </a:prstGeom>
        <a:solidFill>
          <a:schemeClr val="lt1">
            <a:alpha val="90000"/>
            <a:hueOff val="0"/>
            <a:satOff val="0"/>
            <a:lumOff val="0"/>
            <a:alphaOff val="0"/>
          </a:schemeClr>
        </a:solidFill>
        <a:ln w="12700" cap="flat" cmpd="sng" algn="ctr">
          <a:noFill/>
          <a:prstDash val="solid"/>
        </a:ln>
        <a:effectLst/>
      </dsp:spPr>
      <dsp:style>
        <a:lnRef idx="1">
          <a:scrgbClr r="0" g="0" b="0"/>
        </a:lnRef>
        <a:fillRef idx="1">
          <a:scrgbClr r="0" g="0" b="0"/>
        </a:fillRef>
        <a:effectRef idx="0">
          <a:scrgbClr r="0" g="0" b="0"/>
        </a:effectRef>
        <a:fontRef idx="minor"/>
      </dsp:style>
    </dsp:sp>
    <dsp:sp modelId="{4A9EA231-7EBB-4556-A689-61FF406D3477}">
      <dsp:nvSpPr>
        <dsp:cNvPr id="0" name=""/>
        <dsp:cNvSpPr/>
      </dsp:nvSpPr>
      <dsp:spPr>
        <a:xfrm>
          <a:off x="3381615" y="1152582"/>
          <a:ext cx="988578"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Mark your calendar, in August TE will host several webinars.  The webinars will review the Enrollment Report requirements.   </a:t>
          </a:r>
        </a:p>
      </dsp:txBody>
      <dsp:txXfrm>
        <a:off x="3381615" y="1152582"/>
        <a:ext cx="988578" cy="1672373"/>
      </dsp:txXfrm>
    </dsp:sp>
    <dsp:sp modelId="{586A58F8-253F-4B04-AA32-A7E6988E68A6}">
      <dsp:nvSpPr>
        <dsp:cNvPr id="0" name=""/>
        <dsp:cNvSpPr/>
      </dsp:nvSpPr>
      <dsp:spPr>
        <a:xfrm>
          <a:off x="3381615" y="564991"/>
          <a:ext cx="988578"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August</a:t>
          </a:r>
          <a:endParaRPr lang="en-US" sz="1500" kern="1200" dirty="0"/>
        </a:p>
      </dsp:txBody>
      <dsp:txXfrm>
        <a:off x="3381615" y="564991"/>
        <a:ext cx="988578" cy="587590"/>
      </dsp:txXfrm>
    </dsp:sp>
    <dsp:sp modelId="{C2F5AE55-A119-4939-A659-3697B95C4688}">
      <dsp:nvSpPr>
        <dsp:cNvPr id="0" name=""/>
        <dsp:cNvSpPr/>
      </dsp:nvSpPr>
      <dsp:spPr>
        <a:xfrm>
          <a:off x="3142916" y="1152582"/>
          <a:ext cx="0" cy="1672373"/>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D0C0EF9-B8EF-4F9B-8851-03720362242D}">
      <dsp:nvSpPr>
        <dsp:cNvPr id="0" name=""/>
        <dsp:cNvSpPr/>
      </dsp:nvSpPr>
      <dsp:spPr>
        <a:xfrm>
          <a:off x="3155046" y="2772072"/>
          <a:ext cx="85931" cy="105766"/>
        </a:xfrm>
        <a:prstGeom prst="ellipse">
          <a:avLst/>
        </a:prstGeom>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D9928B46-9880-4A05-BE88-830813CF0645}">
      <dsp:nvSpPr>
        <dsp:cNvPr id="0" name=""/>
        <dsp:cNvSpPr/>
      </dsp:nvSpPr>
      <dsp:spPr>
        <a:xfrm rot="18900000">
          <a:off x="3699515" y="4622339"/>
          <a:ext cx="337571" cy="337571"/>
        </a:xfrm>
        <a:prstGeom prst="teardrop">
          <a:avLst>
            <a:gd name="adj" fmla="val 115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56628B9-A464-4345-939F-786B7CE015AA}">
      <dsp:nvSpPr>
        <dsp:cNvPr id="0" name=""/>
        <dsp:cNvSpPr/>
      </dsp:nvSpPr>
      <dsp:spPr>
        <a:xfrm>
          <a:off x="3737017" y="4659840"/>
          <a:ext cx="262569" cy="262569"/>
        </a:xfrm>
        <a:prstGeom prst="ellipse">
          <a:avLst/>
        </a:prstGeom>
        <a:solidFill>
          <a:schemeClr val="lt1">
            <a:alpha val="90000"/>
            <a:hueOff val="0"/>
            <a:satOff val="0"/>
            <a:lumOff val="0"/>
            <a:alphaOff val="0"/>
          </a:schemeClr>
        </a:solidFill>
        <a:ln w="12700" cap="flat" cmpd="sng" algn="ctr">
          <a:noFill/>
          <a:prstDash val="solid"/>
        </a:ln>
        <a:effectLst/>
      </dsp:spPr>
      <dsp:style>
        <a:lnRef idx="1">
          <a:scrgbClr r="0" g="0" b="0"/>
        </a:lnRef>
        <a:fillRef idx="1">
          <a:scrgbClr r="0" g="0" b="0"/>
        </a:fillRef>
        <a:effectRef idx="0">
          <a:scrgbClr r="0" g="0" b="0"/>
        </a:effectRef>
        <a:fontRef idx="minor"/>
      </dsp:style>
    </dsp:sp>
    <dsp:sp modelId="{0B404BAA-F010-493B-A303-BF862994ADDF}">
      <dsp:nvSpPr>
        <dsp:cNvPr id="0" name=""/>
        <dsp:cNvSpPr/>
      </dsp:nvSpPr>
      <dsp:spPr>
        <a:xfrm>
          <a:off x="4107000" y="2824956"/>
          <a:ext cx="988578"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You must attend one August webinar in order to have access to your 2018-19 Enrollment Report.  More information to follow</a:t>
          </a:r>
        </a:p>
      </dsp:txBody>
      <dsp:txXfrm>
        <a:off x="4107000" y="2824956"/>
        <a:ext cx="988578" cy="1672373"/>
      </dsp:txXfrm>
    </dsp:sp>
    <dsp:sp modelId="{C7BD3223-9500-4E15-87AC-1AE0BC3AF888}">
      <dsp:nvSpPr>
        <dsp:cNvPr id="0" name=""/>
        <dsp:cNvSpPr/>
      </dsp:nvSpPr>
      <dsp:spPr>
        <a:xfrm>
          <a:off x="4107000" y="4497329"/>
          <a:ext cx="988578"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August</a:t>
          </a:r>
        </a:p>
      </dsp:txBody>
      <dsp:txXfrm>
        <a:off x="4107000" y="4497329"/>
        <a:ext cx="988578" cy="587590"/>
      </dsp:txXfrm>
    </dsp:sp>
    <dsp:sp modelId="{5B713D8F-4908-40BB-BEE9-7327334CD010}">
      <dsp:nvSpPr>
        <dsp:cNvPr id="0" name=""/>
        <dsp:cNvSpPr/>
      </dsp:nvSpPr>
      <dsp:spPr>
        <a:xfrm>
          <a:off x="3868301" y="2824956"/>
          <a:ext cx="0" cy="1672373"/>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4F095D-AF1E-4874-B17F-1E05A3EF37E8}">
      <dsp:nvSpPr>
        <dsp:cNvPr id="0" name=""/>
        <dsp:cNvSpPr/>
      </dsp:nvSpPr>
      <dsp:spPr>
        <a:xfrm>
          <a:off x="3880432" y="2772072"/>
          <a:ext cx="85931" cy="105766"/>
        </a:xfrm>
        <a:prstGeom prst="ellipse">
          <a:avLst/>
        </a:prstGeom>
        <a:gradFill rotWithShape="0">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E280B-2303-499C-9822-42F0B0E67AB9}">
      <dsp:nvSpPr>
        <dsp:cNvPr id="0" name=""/>
        <dsp:cNvSpPr/>
      </dsp:nvSpPr>
      <dsp:spPr>
        <a:xfrm rot="5400000">
          <a:off x="2922789" y="-948583"/>
          <a:ext cx="1088049" cy="3262883"/>
        </a:xfrm>
        <a:prstGeom prst="round2SameRect">
          <a:avLst/>
        </a:prstGeom>
        <a:solidFill>
          <a:schemeClr val="accent2">
            <a:alpha val="90000"/>
            <a:tint val="55000"/>
            <a:hueOff val="0"/>
            <a:satOff val="0"/>
            <a:lumOff val="0"/>
            <a:alphaOff val="0"/>
          </a:schemeClr>
        </a:solidFill>
        <a:ln w="15875"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rshorb@tuitionexchange.org</a:t>
          </a:r>
        </a:p>
      </dsp:txBody>
      <dsp:txXfrm rot="-5400000">
        <a:off x="1835372" y="191948"/>
        <a:ext cx="3209769" cy="981821"/>
      </dsp:txXfrm>
    </dsp:sp>
    <dsp:sp modelId="{7CAED889-EA8B-4055-AC01-A3721EE91823}">
      <dsp:nvSpPr>
        <dsp:cNvPr id="0" name=""/>
        <dsp:cNvSpPr/>
      </dsp:nvSpPr>
      <dsp:spPr>
        <a:xfrm>
          <a:off x="0" y="2827"/>
          <a:ext cx="1835372" cy="1360061"/>
        </a:xfrm>
        <a:prstGeom prst="roundRect">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Robert Shorb, Executive Director and CEO</a:t>
          </a:r>
        </a:p>
      </dsp:txBody>
      <dsp:txXfrm>
        <a:off x="66393" y="69220"/>
        <a:ext cx="1702586" cy="1227275"/>
      </dsp:txXfrm>
    </dsp:sp>
    <dsp:sp modelId="{25B22229-FC40-4FCD-B495-F115641181C1}">
      <dsp:nvSpPr>
        <dsp:cNvPr id="0" name=""/>
        <dsp:cNvSpPr/>
      </dsp:nvSpPr>
      <dsp:spPr>
        <a:xfrm rot="5400000">
          <a:off x="2922789" y="479481"/>
          <a:ext cx="1088049" cy="3262883"/>
        </a:xfrm>
        <a:prstGeom prst="round2SameRect">
          <a:avLst/>
        </a:prstGeom>
        <a:solidFill>
          <a:schemeClr val="accent2">
            <a:alpha val="90000"/>
            <a:tint val="55000"/>
            <a:hueOff val="0"/>
            <a:satOff val="0"/>
            <a:lumOff val="0"/>
            <a:alphaOff val="0"/>
          </a:schemeClr>
        </a:solidFill>
        <a:ln w="15875"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hlinkClick xmlns:r="http://schemas.openxmlformats.org/officeDocument/2006/relationships" r:id="rId1"/>
            </a:rPr>
            <a:t>jdodson@tuitionexchange.org</a:t>
          </a:r>
          <a:endParaRPr lang="en-US" sz="1500" kern="1200" dirty="0"/>
        </a:p>
        <a:p>
          <a:pPr marL="114300" lvl="1" indent="-114300" algn="l" defTabSz="666750">
            <a:lnSpc>
              <a:spcPct val="90000"/>
            </a:lnSpc>
            <a:spcBef>
              <a:spcPct val="0"/>
            </a:spcBef>
            <a:spcAft>
              <a:spcPct val="15000"/>
            </a:spcAft>
            <a:buChar char="•"/>
          </a:pPr>
          <a:r>
            <a:rPr lang="en-US" sz="1500" kern="1200" dirty="0"/>
            <a:t>402.418.1081  </a:t>
          </a:r>
        </a:p>
      </dsp:txBody>
      <dsp:txXfrm rot="-5400000">
        <a:off x="1835372" y="1620012"/>
        <a:ext cx="3209769" cy="981821"/>
      </dsp:txXfrm>
    </dsp:sp>
    <dsp:sp modelId="{68A855ED-368B-4B6F-A83F-806423CAC266}">
      <dsp:nvSpPr>
        <dsp:cNvPr id="0" name=""/>
        <dsp:cNvSpPr/>
      </dsp:nvSpPr>
      <dsp:spPr>
        <a:xfrm>
          <a:off x="0" y="1430892"/>
          <a:ext cx="1835372" cy="1360061"/>
        </a:xfrm>
        <a:prstGeom prst="roundRect">
          <a:avLst/>
        </a:prstGeom>
        <a:solidFill>
          <a:schemeClr val="accent2">
            <a:shade val="50000"/>
            <a:hueOff val="-253566"/>
            <a:satOff val="-14033"/>
            <a:lumOff val="253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Janet Dodson,  Associate Director of Communications</a:t>
          </a:r>
        </a:p>
      </dsp:txBody>
      <dsp:txXfrm>
        <a:off x="66393" y="1497285"/>
        <a:ext cx="1702586" cy="1227275"/>
      </dsp:txXfrm>
    </dsp:sp>
    <dsp:sp modelId="{8A50ADDB-A409-4A0D-915F-AB5EB0C90A9E}">
      <dsp:nvSpPr>
        <dsp:cNvPr id="0" name=""/>
        <dsp:cNvSpPr/>
      </dsp:nvSpPr>
      <dsp:spPr>
        <a:xfrm rot="5400000">
          <a:off x="2922789" y="1907546"/>
          <a:ext cx="1088049" cy="3262883"/>
        </a:xfrm>
        <a:prstGeom prst="round2SameRect">
          <a:avLst/>
        </a:prstGeom>
        <a:solidFill>
          <a:schemeClr val="accent2">
            <a:alpha val="90000"/>
            <a:tint val="55000"/>
            <a:hueOff val="0"/>
            <a:satOff val="0"/>
            <a:lumOff val="0"/>
            <a:alphaOff val="0"/>
          </a:schemeClr>
        </a:solidFill>
        <a:ln w="15875"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klev@tuitionexchange.org</a:t>
          </a:r>
        </a:p>
      </dsp:txBody>
      <dsp:txXfrm rot="-5400000">
        <a:off x="1835372" y="3048077"/>
        <a:ext cx="3209769" cy="981821"/>
      </dsp:txXfrm>
    </dsp:sp>
    <dsp:sp modelId="{39430B44-A4F5-4EEE-8F7F-0836891D516E}">
      <dsp:nvSpPr>
        <dsp:cNvPr id="0" name=""/>
        <dsp:cNvSpPr/>
      </dsp:nvSpPr>
      <dsp:spPr>
        <a:xfrm>
          <a:off x="0" y="2858957"/>
          <a:ext cx="1835372" cy="1360061"/>
        </a:xfrm>
        <a:prstGeom prst="roundRect">
          <a:avLst/>
        </a:prstGeom>
        <a:solidFill>
          <a:schemeClr val="accent2">
            <a:shade val="50000"/>
            <a:hueOff val="-507131"/>
            <a:satOff val="-28067"/>
            <a:lumOff val="506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Kristine Lev, Assistant Director of Administration</a:t>
          </a:r>
        </a:p>
      </dsp:txBody>
      <dsp:txXfrm>
        <a:off x="66393" y="2925350"/>
        <a:ext cx="1702586" cy="1227275"/>
      </dsp:txXfrm>
    </dsp:sp>
    <dsp:sp modelId="{0BD683DE-97EE-408E-823E-270D38977E5F}">
      <dsp:nvSpPr>
        <dsp:cNvPr id="0" name=""/>
        <dsp:cNvSpPr/>
      </dsp:nvSpPr>
      <dsp:spPr>
        <a:xfrm rot="5400000">
          <a:off x="2922789" y="3335611"/>
          <a:ext cx="1088049" cy="3262883"/>
        </a:xfrm>
        <a:prstGeom prst="round2SameRect">
          <a:avLst/>
        </a:prstGeom>
        <a:solidFill>
          <a:schemeClr val="accent2">
            <a:alpha val="90000"/>
            <a:tint val="55000"/>
            <a:hueOff val="0"/>
            <a:satOff val="0"/>
            <a:lumOff val="0"/>
            <a:alphaOff val="0"/>
          </a:schemeClr>
        </a:solidFill>
        <a:ln w="15875"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hlinkClick xmlns:r="http://schemas.openxmlformats.org/officeDocument/2006/relationships" r:id="rId2"/>
            </a:rPr>
            <a:t>info@tuitionexchange.org</a:t>
          </a:r>
          <a:endParaRPr lang="en-US" sz="1500" kern="1200" dirty="0"/>
        </a:p>
        <a:p>
          <a:pPr marL="114300" lvl="1" indent="-114300" algn="l" defTabSz="666750">
            <a:lnSpc>
              <a:spcPct val="90000"/>
            </a:lnSpc>
            <a:spcBef>
              <a:spcPct val="0"/>
            </a:spcBef>
            <a:spcAft>
              <a:spcPct val="15000"/>
            </a:spcAft>
            <a:buChar char="•"/>
          </a:pPr>
          <a:r>
            <a:rPr lang="en-US" sz="1500" kern="1200" dirty="0"/>
            <a:t>301.941.1827</a:t>
          </a:r>
        </a:p>
        <a:p>
          <a:pPr marL="114300" lvl="1" indent="-114300" algn="l" defTabSz="666750">
            <a:lnSpc>
              <a:spcPct val="90000"/>
            </a:lnSpc>
            <a:spcBef>
              <a:spcPct val="0"/>
            </a:spcBef>
            <a:spcAft>
              <a:spcPct val="15000"/>
            </a:spcAft>
            <a:buChar char="•"/>
          </a:pPr>
          <a:r>
            <a:rPr lang="en-US" sz="1500" kern="1200" dirty="0"/>
            <a:t>On line at </a:t>
          </a:r>
          <a:r>
            <a:rPr lang="en-US" sz="1500" kern="1200" dirty="0">
              <a:hlinkClick xmlns:r="http://schemas.openxmlformats.org/officeDocument/2006/relationships" r:id="rId3"/>
            </a:rPr>
            <a:t>www.tuitionexchange.org</a:t>
          </a:r>
          <a:endParaRPr lang="en-US" sz="1500" kern="1200" dirty="0"/>
        </a:p>
      </dsp:txBody>
      <dsp:txXfrm rot="-5400000">
        <a:off x="1835372" y="4476142"/>
        <a:ext cx="3209769" cy="981821"/>
      </dsp:txXfrm>
    </dsp:sp>
    <dsp:sp modelId="{0804DD8B-F912-4B08-8B28-7082FC55C698}">
      <dsp:nvSpPr>
        <dsp:cNvPr id="0" name=""/>
        <dsp:cNvSpPr/>
      </dsp:nvSpPr>
      <dsp:spPr>
        <a:xfrm>
          <a:off x="0" y="4287022"/>
          <a:ext cx="1835372" cy="1360061"/>
        </a:xfrm>
        <a:prstGeom prst="roundRect">
          <a:avLst/>
        </a:prstGeom>
        <a:solidFill>
          <a:schemeClr val="accent2">
            <a:shade val="50000"/>
            <a:hueOff val="-253566"/>
            <a:satOff val="-14033"/>
            <a:lumOff val="253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Tuition Exchange Central</a:t>
          </a:r>
        </a:p>
      </dsp:txBody>
      <dsp:txXfrm>
        <a:off x="66393" y="4353415"/>
        <a:ext cx="1702586" cy="12272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0663" tIns="45331" rIns="90663" bIns="45331"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0663" tIns="45331" rIns="90663" bIns="45331" rtlCol="0"/>
          <a:lstStyle>
            <a:lvl1pPr algn="r">
              <a:defRPr sz="1200"/>
            </a:lvl1pPr>
          </a:lstStyle>
          <a:p>
            <a:fld id="{0DDD2794-9209-4D07-AB8E-42878EFBA31A}" type="datetimeFigureOut">
              <a:rPr lang="en-US" smtClean="0"/>
              <a:t>3/22/2018</a:t>
            </a:fld>
            <a:endParaRPr lang="en-US" dirty="0"/>
          </a:p>
        </p:txBody>
      </p:sp>
      <p:sp>
        <p:nvSpPr>
          <p:cNvPr id="4" name="Footer Placeholder 3"/>
          <p:cNvSpPr>
            <a:spLocks noGrp="1"/>
          </p:cNvSpPr>
          <p:nvPr>
            <p:ph type="ftr" sz="quarter" idx="2"/>
          </p:nvPr>
        </p:nvSpPr>
        <p:spPr>
          <a:xfrm>
            <a:off x="2" y="8829969"/>
            <a:ext cx="3037840" cy="464820"/>
          </a:xfrm>
          <a:prstGeom prst="rect">
            <a:avLst/>
          </a:prstGeom>
        </p:spPr>
        <p:txBody>
          <a:bodyPr vert="horz" lIns="90663" tIns="45331" rIns="90663" bIns="453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9"/>
            <a:ext cx="3037840" cy="464820"/>
          </a:xfrm>
          <a:prstGeom prst="rect">
            <a:avLst/>
          </a:prstGeom>
        </p:spPr>
        <p:txBody>
          <a:bodyPr vert="horz" lIns="90663" tIns="45331" rIns="90663" bIns="45331" rtlCol="0" anchor="b"/>
          <a:lstStyle>
            <a:lvl1pPr algn="r">
              <a:defRPr sz="1200"/>
            </a:lvl1pPr>
          </a:lstStyle>
          <a:p>
            <a:fld id="{1567B3F2-EC78-4E96-9E33-49458142582E}" type="slidenum">
              <a:rPr lang="en-US" smtClean="0"/>
              <a:t>‹#›</a:t>
            </a:fld>
            <a:endParaRPr lang="en-US" dirty="0"/>
          </a:p>
        </p:txBody>
      </p:sp>
    </p:spTree>
    <p:extLst>
      <p:ext uri="{BB962C8B-B14F-4D97-AF65-F5344CB8AC3E}">
        <p14:creationId xmlns:p14="http://schemas.microsoft.com/office/powerpoint/2010/main" val="1935560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0663" tIns="45331" rIns="90663" bIns="45331"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0663" tIns="45331" rIns="90663" bIns="45331" rtlCol="0"/>
          <a:lstStyle>
            <a:lvl1pPr algn="r">
              <a:defRPr sz="1200"/>
            </a:lvl1pPr>
          </a:lstStyle>
          <a:p>
            <a:fld id="{950C942A-D022-4A1F-8CD9-1558EA29FA9A}" type="datetimeFigureOut">
              <a:rPr lang="en-US" smtClean="0"/>
              <a:pPr/>
              <a:t>3/22/2018</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0663" tIns="45331" rIns="90663" bIns="45331"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0663" tIns="45331" rIns="90663" bIns="45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9"/>
            <a:ext cx="3037840" cy="464820"/>
          </a:xfrm>
          <a:prstGeom prst="rect">
            <a:avLst/>
          </a:prstGeom>
        </p:spPr>
        <p:txBody>
          <a:bodyPr vert="horz" lIns="90663" tIns="45331" rIns="90663" bIns="453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4820"/>
          </a:xfrm>
          <a:prstGeom prst="rect">
            <a:avLst/>
          </a:prstGeom>
        </p:spPr>
        <p:txBody>
          <a:bodyPr vert="horz" lIns="90663" tIns="45331" rIns="90663" bIns="45331" rtlCol="0" anchor="b"/>
          <a:lstStyle>
            <a:lvl1pPr algn="r">
              <a:defRPr sz="1200"/>
            </a:lvl1pPr>
          </a:lstStyle>
          <a:p>
            <a:fld id="{EECB7331-E6BD-44ED-95A8-DF0B693C7F3C}" type="slidenum">
              <a:rPr lang="en-US" smtClean="0"/>
              <a:pPr/>
              <a:t>‹#›</a:t>
            </a:fld>
            <a:endParaRPr lang="en-US" dirty="0"/>
          </a:p>
        </p:txBody>
      </p:sp>
    </p:spTree>
    <p:extLst>
      <p:ext uri="{BB962C8B-B14F-4D97-AF65-F5344CB8AC3E}">
        <p14:creationId xmlns:p14="http://schemas.microsoft.com/office/powerpoint/2010/main" val="200943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1</a:t>
            </a:fld>
            <a:endParaRPr lang="en-US" dirty="0"/>
          </a:p>
        </p:txBody>
      </p:sp>
    </p:spTree>
    <p:extLst>
      <p:ext uri="{BB962C8B-B14F-4D97-AF65-F5344CB8AC3E}">
        <p14:creationId xmlns:p14="http://schemas.microsoft.com/office/powerpoint/2010/main" val="80130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10</a:t>
            </a:fld>
            <a:endParaRPr lang="en-US" dirty="0"/>
          </a:p>
        </p:txBody>
      </p:sp>
    </p:spTree>
    <p:extLst>
      <p:ext uri="{BB962C8B-B14F-4D97-AF65-F5344CB8AC3E}">
        <p14:creationId xmlns:p14="http://schemas.microsoft.com/office/powerpoint/2010/main" val="225199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11</a:t>
            </a:fld>
            <a:endParaRPr lang="en-US" dirty="0"/>
          </a:p>
        </p:txBody>
      </p:sp>
    </p:spTree>
    <p:extLst>
      <p:ext uri="{BB962C8B-B14F-4D97-AF65-F5344CB8AC3E}">
        <p14:creationId xmlns:p14="http://schemas.microsoft.com/office/powerpoint/2010/main" val="409593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12</a:t>
            </a:fld>
            <a:endParaRPr lang="en-US" dirty="0"/>
          </a:p>
        </p:txBody>
      </p:sp>
    </p:spTree>
    <p:extLst>
      <p:ext uri="{BB962C8B-B14F-4D97-AF65-F5344CB8AC3E}">
        <p14:creationId xmlns:p14="http://schemas.microsoft.com/office/powerpoint/2010/main" val="268616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13</a:t>
            </a:fld>
            <a:endParaRPr lang="en-US" dirty="0"/>
          </a:p>
        </p:txBody>
      </p:sp>
    </p:spTree>
    <p:extLst>
      <p:ext uri="{BB962C8B-B14F-4D97-AF65-F5344CB8AC3E}">
        <p14:creationId xmlns:p14="http://schemas.microsoft.com/office/powerpoint/2010/main" val="353102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14</a:t>
            </a:fld>
            <a:endParaRPr lang="en-US" dirty="0"/>
          </a:p>
        </p:txBody>
      </p:sp>
    </p:spTree>
    <p:extLst>
      <p:ext uri="{BB962C8B-B14F-4D97-AF65-F5344CB8AC3E}">
        <p14:creationId xmlns:p14="http://schemas.microsoft.com/office/powerpoint/2010/main" val="3867192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15</a:t>
            </a:fld>
            <a:endParaRPr lang="en-US" dirty="0"/>
          </a:p>
        </p:txBody>
      </p:sp>
    </p:spTree>
    <p:extLst>
      <p:ext uri="{BB962C8B-B14F-4D97-AF65-F5344CB8AC3E}">
        <p14:creationId xmlns:p14="http://schemas.microsoft.com/office/powerpoint/2010/main" val="120487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16</a:t>
            </a:fld>
            <a:endParaRPr lang="en-US" dirty="0"/>
          </a:p>
        </p:txBody>
      </p:sp>
    </p:spTree>
    <p:extLst>
      <p:ext uri="{BB962C8B-B14F-4D97-AF65-F5344CB8AC3E}">
        <p14:creationId xmlns:p14="http://schemas.microsoft.com/office/powerpoint/2010/main" val="284794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17</a:t>
            </a:fld>
            <a:endParaRPr lang="en-US" dirty="0"/>
          </a:p>
        </p:txBody>
      </p:sp>
    </p:spTree>
    <p:extLst>
      <p:ext uri="{BB962C8B-B14F-4D97-AF65-F5344CB8AC3E}">
        <p14:creationId xmlns:p14="http://schemas.microsoft.com/office/powerpoint/2010/main" val="228122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18</a:t>
            </a:fld>
            <a:endParaRPr lang="en-US" dirty="0"/>
          </a:p>
        </p:txBody>
      </p:sp>
    </p:spTree>
    <p:extLst>
      <p:ext uri="{BB962C8B-B14F-4D97-AF65-F5344CB8AC3E}">
        <p14:creationId xmlns:p14="http://schemas.microsoft.com/office/powerpoint/2010/main" val="192634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19</a:t>
            </a:fld>
            <a:endParaRPr lang="en-US" dirty="0"/>
          </a:p>
        </p:txBody>
      </p:sp>
    </p:spTree>
    <p:extLst>
      <p:ext uri="{BB962C8B-B14F-4D97-AF65-F5344CB8AC3E}">
        <p14:creationId xmlns:p14="http://schemas.microsoft.com/office/powerpoint/2010/main" val="194063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2</a:t>
            </a:fld>
            <a:endParaRPr lang="en-US" dirty="0"/>
          </a:p>
        </p:txBody>
      </p:sp>
    </p:spTree>
    <p:extLst>
      <p:ext uri="{BB962C8B-B14F-4D97-AF65-F5344CB8AC3E}">
        <p14:creationId xmlns:p14="http://schemas.microsoft.com/office/powerpoint/2010/main" val="20942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20</a:t>
            </a:fld>
            <a:endParaRPr lang="en-US" dirty="0"/>
          </a:p>
        </p:txBody>
      </p:sp>
    </p:spTree>
    <p:extLst>
      <p:ext uri="{BB962C8B-B14F-4D97-AF65-F5344CB8AC3E}">
        <p14:creationId xmlns:p14="http://schemas.microsoft.com/office/powerpoint/2010/main" val="273175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21</a:t>
            </a:fld>
            <a:endParaRPr lang="en-US" dirty="0"/>
          </a:p>
        </p:txBody>
      </p:sp>
    </p:spTree>
    <p:extLst>
      <p:ext uri="{BB962C8B-B14F-4D97-AF65-F5344CB8AC3E}">
        <p14:creationId xmlns:p14="http://schemas.microsoft.com/office/powerpoint/2010/main" val="1594989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22</a:t>
            </a:fld>
            <a:endParaRPr lang="en-US" dirty="0"/>
          </a:p>
        </p:txBody>
      </p:sp>
    </p:spTree>
    <p:extLst>
      <p:ext uri="{BB962C8B-B14F-4D97-AF65-F5344CB8AC3E}">
        <p14:creationId xmlns:p14="http://schemas.microsoft.com/office/powerpoint/2010/main" val="3799572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23</a:t>
            </a:fld>
            <a:endParaRPr lang="en-US" dirty="0"/>
          </a:p>
        </p:txBody>
      </p:sp>
    </p:spTree>
    <p:extLst>
      <p:ext uri="{BB962C8B-B14F-4D97-AF65-F5344CB8AC3E}">
        <p14:creationId xmlns:p14="http://schemas.microsoft.com/office/powerpoint/2010/main" val="3627825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24</a:t>
            </a:fld>
            <a:endParaRPr lang="en-US" dirty="0"/>
          </a:p>
        </p:txBody>
      </p:sp>
    </p:spTree>
    <p:extLst>
      <p:ext uri="{BB962C8B-B14F-4D97-AF65-F5344CB8AC3E}">
        <p14:creationId xmlns:p14="http://schemas.microsoft.com/office/powerpoint/2010/main" val="2592335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25</a:t>
            </a:fld>
            <a:endParaRPr lang="en-US" dirty="0"/>
          </a:p>
        </p:txBody>
      </p:sp>
    </p:spTree>
    <p:extLst>
      <p:ext uri="{BB962C8B-B14F-4D97-AF65-F5344CB8AC3E}">
        <p14:creationId xmlns:p14="http://schemas.microsoft.com/office/powerpoint/2010/main" val="4253810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26</a:t>
            </a:fld>
            <a:endParaRPr lang="en-US" dirty="0"/>
          </a:p>
        </p:txBody>
      </p:sp>
    </p:spTree>
    <p:extLst>
      <p:ext uri="{BB962C8B-B14F-4D97-AF65-F5344CB8AC3E}">
        <p14:creationId xmlns:p14="http://schemas.microsoft.com/office/powerpoint/2010/main" val="1911477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27</a:t>
            </a:fld>
            <a:endParaRPr lang="en-US" dirty="0"/>
          </a:p>
        </p:txBody>
      </p:sp>
    </p:spTree>
    <p:extLst>
      <p:ext uri="{BB962C8B-B14F-4D97-AF65-F5344CB8AC3E}">
        <p14:creationId xmlns:p14="http://schemas.microsoft.com/office/powerpoint/2010/main" val="3894607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28</a:t>
            </a:fld>
            <a:endParaRPr lang="en-US" dirty="0"/>
          </a:p>
        </p:txBody>
      </p:sp>
    </p:spTree>
    <p:extLst>
      <p:ext uri="{BB962C8B-B14F-4D97-AF65-F5344CB8AC3E}">
        <p14:creationId xmlns:p14="http://schemas.microsoft.com/office/powerpoint/2010/main" val="2723157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29</a:t>
            </a:fld>
            <a:endParaRPr lang="en-US" dirty="0"/>
          </a:p>
        </p:txBody>
      </p:sp>
    </p:spTree>
    <p:extLst>
      <p:ext uri="{BB962C8B-B14F-4D97-AF65-F5344CB8AC3E}">
        <p14:creationId xmlns:p14="http://schemas.microsoft.com/office/powerpoint/2010/main" val="424046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3</a:t>
            </a:fld>
            <a:endParaRPr lang="en-US" dirty="0"/>
          </a:p>
        </p:txBody>
      </p:sp>
    </p:spTree>
    <p:extLst>
      <p:ext uri="{BB962C8B-B14F-4D97-AF65-F5344CB8AC3E}">
        <p14:creationId xmlns:p14="http://schemas.microsoft.com/office/powerpoint/2010/main" val="3439832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30</a:t>
            </a:fld>
            <a:endParaRPr lang="en-US" dirty="0"/>
          </a:p>
        </p:txBody>
      </p:sp>
    </p:spTree>
    <p:extLst>
      <p:ext uri="{BB962C8B-B14F-4D97-AF65-F5344CB8AC3E}">
        <p14:creationId xmlns:p14="http://schemas.microsoft.com/office/powerpoint/2010/main" val="2944123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31</a:t>
            </a:fld>
            <a:endParaRPr lang="en-US" dirty="0"/>
          </a:p>
        </p:txBody>
      </p:sp>
    </p:spTree>
    <p:extLst>
      <p:ext uri="{BB962C8B-B14F-4D97-AF65-F5344CB8AC3E}">
        <p14:creationId xmlns:p14="http://schemas.microsoft.com/office/powerpoint/2010/main" val="502904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32</a:t>
            </a:fld>
            <a:endParaRPr lang="en-US" dirty="0"/>
          </a:p>
        </p:txBody>
      </p:sp>
    </p:spTree>
    <p:extLst>
      <p:ext uri="{BB962C8B-B14F-4D97-AF65-F5344CB8AC3E}">
        <p14:creationId xmlns:p14="http://schemas.microsoft.com/office/powerpoint/2010/main" val="892728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33</a:t>
            </a:fld>
            <a:endParaRPr lang="en-US" dirty="0"/>
          </a:p>
        </p:txBody>
      </p:sp>
    </p:spTree>
    <p:extLst>
      <p:ext uri="{BB962C8B-B14F-4D97-AF65-F5344CB8AC3E}">
        <p14:creationId xmlns:p14="http://schemas.microsoft.com/office/powerpoint/2010/main" val="1082282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34</a:t>
            </a:fld>
            <a:endParaRPr lang="en-US" dirty="0"/>
          </a:p>
        </p:txBody>
      </p:sp>
    </p:spTree>
    <p:extLst>
      <p:ext uri="{BB962C8B-B14F-4D97-AF65-F5344CB8AC3E}">
        <p14:creationId xmlns:p14="http://schemas.microsoft.com/office/powerpoint/2010/main" val="441915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35</a:t>
            </a:fld>
            <a:endParaRPr lang="en-US" dirty="0"/>
          </a:p>
        </p:txBody>
      </p:sp>
    </p:spTree>
    <p:extLst>
      <p:ext uri="{BB962C8B-B14F-4D97-AF65-F5344CB8AC3E}">
        <p14:creationId xmlns:p14="http://schemas.microsoft.com/office/powerpoint/2010/main" val="2980474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36</a:t>
            </a:fld>
            <a:endParaRPr lang="en-US" dirty="0"/>
          </a:p>
        </p:txBody>
      </p:sp>
    </p:spTree>
    <p:extLst>
      <p:ext uri="{BB962C8B-B14F-4D97-AF65-F5344CB8AC3E}">
        <p14:creationId xmlns:p14="http://schemas.microsoft.com/office/powerpoint/2010/main" val="2610721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37</a:t>
            </a:fld>
            <a:endParaRPr lang="en-US" dirty="0"/>
          </a:p>
        </p:txBody>
      </p:sp>
    </p:spTree>
    <p:extLst>
      <p:ext uri="{BB962C8B-B14F-4D97-AF65-F5344CB8AC3E}">
        <p14:creationId xmlns:p14="http://schemas.microsoft.com/office/powerpoint/2010/main" val="2601978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38</a:t>
            </a:fld>
            <a:endParaRPr lang="en-US" dirty="0"/>
          </a:p>
        </p:txBody>
      </p:sp>
    </p:spTree>
    <p:extLst>
      <p:ext uri="{BB962C8B-B14F-4D97-AF65-F5344CB8AC3E}">
        <p14:creationId xmlns:p14="http://schemas.microsoft.com/office/powerpoint/2010/main" val="357845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4</a:t>
            </a:fld>
            <a:endParaRPr lang="en-US" dirty="0"/>
          </a:p>
        </p:txBody>
      </p:sp>
    </p:spTree>
    <p:extLst>
      <p:ext uri="{BB962C8B-B14F-4D97-AF65-F5344CB8AC3E}">
        <p14:creationId xmlns:p14="http://schemas.microsoft.com/office/powerpoint/2010/main" val="83652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5</a:t>
            </a:fld>
            <a:endParaRPr lang="en-US" dirty="0"/>
          </a:p>
        </p:txBody>
      </p:sp>
    </p:spTree>
    <p:extLst>
      <p:ext uri="{BB962C8B-B14F-4D97-AF65-F5344CB8AC3E}">
        <p14:creationId xmlns:p14="http://schemas.microsoft.com/office/powerpoint/2010/main" val="361968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B7331-E6BD-44ED-95A8-DF0B693C7F3C}" type="slidenum">
              <a:rPr lang="en-US" smtClean="0"/>
              <a:pPr/>
              <a:t>6</a:t>
            </a:fld>
            <a:endParaRPr lang="en-US" dirty="0"/>
          </a:p>
        </p:txBody>
      </p:sp>
    </p:spTree>
    <p:extLst>
      <p:ext uri="{BB962C8B-B14F-4D97-AF65-F5344CB8AC3E}">
        <p14:creationId xmlns:p14="http://schemas.microsoft.com/office/powerpoint/2010/main" val="196251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7</a:t>
            </a:fld>
            <a:endParaRPr lang="en-US" dirty="0"/>
          </a:p>
        </p:txBody>
      </p:sp>
    </p:spTree>
    <p:extLst>
      <p:ext uri="{BB962C8B-B14F-4D97-AF65-F5344CB8AC3E}">
        <p14:creationId xmlns:p14="http://schemas.microsoft.com/office/powerpoint/2010/main" val="204803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8</a:t>
            </a:fld>
            <a:endParaRPr lang="en-US" dirty="0"/>
          </a:p>
        </p:txBody>
      </p:sp>
    </p:spTree>
    <p:extLst>
      <p:ext uri="{BB962C8B-B14F-4D97-AF65-F5344CB8AC3E}">
        <p14:creationId xmlns:p14="http://schemas.microsoft.com/office/powerpoint/2010/main" val="292063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B7331-E6BD-44ED-95A8-DF0B693C7F3C}" type="slidenum">
              <a:rPr lang="en-US" smtClean="0"/>
              <a:pPr/>
              <a:t>9</a:t>
            </a:fld>
            <a:endParaRPr lang="en-US" dirty="0"/>
          </a:p>
        </p:txBody>
      </p:sp>
    </p:spTree>
    <p:extLst>
      <p:ext uri="{BB962C8B-B14F-4D97-AF65-F5344CB8AC3E}">
        <p14:creationId xmlns:p14="http://schemas.microsoft.com/office/powerpoint/2010/main" val="93882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03/22/2018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49FDA-E613-43D5-98A0-F5BD4D26B6BB}"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06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03/22/2018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49FDA-E613-43D5-98A0-F5BD4D26B6BB}" type="slidenum">
              <a:rPr lang="en-US" smtClean="0"/>
              <a:pPr/>
              <a:t>‹#›</a:t>
            </a:fld>
            <a:endParaRPr lang="en-US" dirty="0"/>
          </a:p>
        </p:txBody>
      </p:sp>
    </p:spTree>
    <p:extLst>
      <p:ext uri="{BB962C8B-B14F-4D97-AF65-F5344CB8AC3E}">
        <p14:creationId xmlns:p14="http://schemas.microsoft.com/office/powerpoint/2010/main" val="84399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03/22/2018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49FDA-E613-43D5-98A0-F5BD4D26B6BB}" type="slidenum">
              <a:rPr lang="en-US" smtClean="0"/>
              <a:pPr/>
              <a:t>‹#›</a:t>
            </a:fld>
            <a:endParaRPr lang="en-US" dirty="0"/>
          </a:p>
        </p:txBody>
      </p:sp>
    </p:spTree>
    <p:extLst>
      <p:ext uri="{BB962C8B-B14F-4D97-AF65-F5344CB8AC3E}">
        <p14:creationId xmlns:p14="http://schemas.microsoft.com/office/powerpoint/2010/main" val="405908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03/22/2018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49FDA-E613-43D5-98A0-F5BD4D26B6BB}" type="slidenum">
              <a:rPr lang="en-US" smtClean="0"/>
              <a:pPr/>
              <a:t>‹#›</a:t>
            </a:fld>
            <a:endParaRPr lang="en-US" dirty="0"/>
          </a:p>
        </p:txBody>
      </p:sp>
    </p:spTree>
    <p:extLst>
      <p:ext uri="{BB962C8B-B14F-4D97-AF65-F5344CB8AC3E}">
        <p14:creationId xmlns:p14="http://schemas.microsoft.com/office/powerpoint/2010/main" val="81057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03/22/2018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49FDA-E613-43D5-98A0-F5BD4D26B6BB}"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2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03/22/2018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049FDA-E613-43D5-98A0-F5BD4D26B6BB}" type="slidenum">
              <a:rPr lang="en-US" smtClean="0"/>
              <a:pPr/>
              <a:t>‹#›</a:t>
            </a:fld>
            <a:endParaRPr lang="en-US" dirty="0"/>
          </a:p>
        </p:txBody>
      </p:sp>
    </p:spTree>
    <p:extLst>
      <p:ext uri="{BB962C8B-B14F-4D97-AF65-F5344CB8AC3E}">
        <p14:creationId xmlns:p14="http://schemas.microsoft.com/office/powerpoint/2010/main" val="252148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03/22/2018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049FDA-E613-43D5-98A0-F5BD4D26B6BB}" type="slidenum">
              <a:rPr lang="en-US" smtClean="0"/>
              <a:pPr/>
              <a:t>‹#›</a:t>
            </a:fld>
            <a:endParaRPr lang="en-US" dirty="0"/>
          </a:p>
        </p:txBody>
      </p:sp>
    </p:spTree>
    <p:extLst>
      <p:ext uri="{BB962C8B-B14F-4D97-AF65-F5344CB8AC3E}">
        <p14:creationId xmlns:p14="http://schemas.microsoft.com/office/powerpoint/2010/main" val="84135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03/22/2018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049FDA-E613-43D5-98A0-F5BD4D26B6BB}" type="slidenum">
              <a:rPr lang="en-US" smtClean="0"/>
              <a:pPr/>
              <a:t>‹#›</a:t>
            </a:fld>
            <a:endParaRPr lang="en-US" dirty="0"/>
          </a:p>
        </p:txBody>
      </p:sp>
    </p:spTree>
    <p:extLst>
      <p:ext uri="{BB962C8B-B14F-4D97-AF65-F5344CB8AC3E}">
        <p14:creationId xmlns:p14="http://schemas.microsoft.com/office/powerpoint/2010/main" val="278362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03/22/2018</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C049FDA-E613-43D5-98A0-F5BD4D26B6BB}" type="slidenum">
              <a:rPr lang="en-US" smtClean="0"/>
              <a:pPr/>
              <a:t>‹#›</a:t>
            </a:fld>
            <a:endParaRPr lang="en-US" dirty="0"/>
          </a:p>
        </p:txBody>
      </p:sp>
    </p:spTree>
    <p:extLst>
      <p:ext uri="{BB962C8B-B14F-4D97-AF65-F5344CB8AC3E}">
        <p14:creationId xmlns:p14="http://schemas.microsoft.com/office/powerpoint/2010/main" val="36522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a:t>03/22/2018</a:t>
            </a:r>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049FDA-E613-43D5-98A0-F5BD4D26B6BB}" type="slidenum">
              <a:rPr lang="en-US" smtClean="0"/>
              <a:pPr/>
              <a:t>‹#›</a:t>
            </a:fld>
            <a:endParaRPr lang="en-US" dirty="0"/>
          </a:p>
        </p:txBody>
      </p:sp>
    </p:spTree>
    <p:extLst>
      <p:ext uri="{BB962C8B-B14F-4D97-AF65-F5344CB8AC3E}">
        <p14:creationId xmlns:p14="http://schemas.microsoft.com/office/powerpoint/2010/main" val="83775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03/22/2018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049FDA-E613-43D5-98A0-F5BD4D26B6BB}" type="slidenum">
              <a:rPr lang="en-US" smtClean="0"/>
              <a:pPr/>
              <a:t>‹#›</a:t>
            </a:fld>
            <a:endParaRPr lang="en-US" dirty="0"/>
          </a:p>
        </p:txBody>
      </p:sp>
    </p:spTree>
    <p:extLst>
      <p:ext uri="{BB962C8B-B14F-4D97-AF65-F5344CB8AC3E}">
        <p14:creationId xmlns:p14="http://schemas.microsoft.com/office/powerpoint/2010/main" val="7106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a:t>03/22/2018</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C049FDA-E613-43D5-98A0-F5BD4D26B6BB}"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54035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uitionexchange.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mailto:TELO@tuitionexchang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TE@myschool.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jdodson@tuitionexchange.org" TargetMode="External"/><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amp;ehk=NGVIAcTVsti2QARdFpDwLw&amp;r=0&amp;pid=OfficeInsert"/><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t="10097" r="-1" b="40403"/>
          <a:stretch/>
        </p:blipFill>
        <p:spPr>
          <a:xfrm>
            <a:off x="20" y="10"/>
            <a:ext cx="9143980" cy="6857990"/>
          </a:xfrm>
          <a:prstGeom prst="rect">
            <a:avLst/>
          </a:prstGeom>
        </p:spPr>
      </p:pic>
      <p:sp>
        <p:nvSpPr>
          <p:cNvPr id="31" name="Rectangle 24">
            <a:extLst>
              <a:ext uri="{FF2B5EF4-FFF2-40B4-BE49-F238E27FC236}">
                <a16:creationId xmlns:a16="http://schemas.microsoft.com/office/drawing/2014/main" id="{4618AE32-A526-42FC-A854-732740BD38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26">
            <a:extLst>
              <a:ext uri="{FF2B5EF4-FFF2-40B4-BE49-F238E27FC236}">
                <a16:creationId xmlns:a16="http://schemas.microsoft.com/office/drawing/2014/main" id="{1C520CBD-F82E-44E4-BDA5-128716AD79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28">
            <a:extLst>
              <a:ext uri="{FF2B5EF4-FFF2-40B4-BE49-F238E27FC236}">
                <a16:creationId xmlns:a16="http://schemas.microsoft.com/office/drawing/2014/main" id="{77AB95BF-57D0-4E49-9EF2-408B47C8D40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normAutofit/>
          </a:bodyPr>
          <a:lstStyle/>
          <a:p>
            <a:r>
              <a:rPr lang="en-US" sz="6200" dirty="0">
                <a:latin typeface="Arial" pitchFamily="34" charset="0"/>
                <a:cs typeface="Arial" pitchFamily="34" charset="0"/>
              </a:rPr>
              <a:t>Communication, Marketing and Information Sharing </a:t>
            </a:r>
          </a:p>
        </p:txBody>
      </p:sp>
      <p:sp>
        <p:nvSpPr>
          <p:cNvPr id="3" name="Subtitle 2"/>
          <p:cNvSpPr>
            <a:spLocks noGrp="1"/>
          </p:cNvSpPr>
          <p:nvPr>
            <p:ph type="subTitle" idx="1"/>
          </p:nvPr>
        </p:nvSpPr>
        <p:spPr>
          <a:xfrm>
            <a:off x="825038" y="4455620"/>
            <a:ext cx="7543800" cy="1143000"/>
          </a:xfrm>
        </p:spPr>
        <p:txBody>
          <a:bodyPr>
            <a:normAutofit/>
          </a:bodyPr>
          <a:lstStyle/>
          <a:p>
            <a:r>
              <a:rPr lang="en-US" dirty="0">
                <a:solidFill>
                  <a:schemeClr val="tx1">
                    <a:lumMod val="85000"/>
                    <a:lumOff val="15000"/>
                  </a:schemeClr>
                </a:solidFill>
                <a:latin typeface="+mn-lt"/>
                <a:cs typeface="Arial" pitchFamily="34" charset="0"/>
              </a:rPr>
              <a:t>March, 2018</a:t>
            </a:r>
          </a:p>
          <a:p>
            <a:r>
              <a:rPr lang="en-US" dirty="0">
                <a:solidFill>
                  <a:schemeClr val="tx1">
                    <a:lumMod val="85000"/>
                    <a:lumOff val="15000"/>
                  </a:schemeClr>
                </a:solidFill>
                <a:latin typeface="+mn-lt"/>
                <a:cs typeface="Arial" pitchFamily="34" charset="0"/>
              </a:rPr>
              <a:t>Bob Shorb and Janet Dodson</a:t>
            </a:r>
          </a:p>
        </p:txBody>
      </p:sp>
      <p:sp>
        <p:nvSpPr>
          <p:cNvPr id="5" name="Date Placeholder 4"/>
          <p:cNvSpPr>
            <a:spLocks noGrp="1"/>
          </p:cNvSpPr>
          <p:nvPr>
            <p:ph type="dt" sz="half" idx="10"/>
          </p:nvPr>
        </p:nvSpPr>
        <p:spPr>
          <a:xfrm>
            <a:off x="822960" y="6459785"/>
            <a:ext cx="1854203" cy="365125"/>
          </a:xfrm>
        </p:spPr>
        <p:txBody>
          <a:bodyPr>
            <a:normAutofit/>
          </a:bodyPr>
          <a:lstStyle/>
          <a:p>
            <a:pPr>
              <a:spcAft>
                <a:spcPts val="600"/>
              </a:spcAft>
            </a:pPr>
            <a:r>
              <a:rPr lang="en-US"/>
              <a:t>03/22/2018</a:t>
            </a:r>
            <a:endParaRPr lang="en-US" dirty="0"/>
          </a:p>
        </p:txBody>
      </p:sp>
      <p:sp>
        <p:nvSpPr>
          <p:cNvPr id="6" name="Slide Number Placeholder 5"/>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smtClean="0"/>
              <a:pPr>
                <a:spcAft>
                  <a:spcPts val="600"/>
                </a:spcAft>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5">
            <a:extLst>
              <a:ext uri="{FF2B5EF4-FFF2-40B4-BE49-F238E27FC236}">
                <a16:creationId xmlns:a16="http://schemas.microsoft.com/office/drawing/2014/main" id="{65C1C899-B11A-4D6F-8A8D-7706D82F3D78}"/>
              </a:ext>
            </a:extLst>
          </p:cNvPr>
          <p:cNvPicPr>
            <a:picLocks noChangeAspect="1"/>
          </p:cNvPicPr>
          <p:nvPr/>
        </p:nvPicPr>
        <p:blipFill>
          <a:blip r:embed="rId3"/>
          <a:stretch>
            <a:fillRect/>
          </a:stretch>
        </p:blipFill>
        <p:spPr>
          <a:xfrm>
            <a:off x="3170342" y="855919"/>
            <a:ext cx="5791200" cy="1981200"/>
          </a:xfrm>
          <a:prstGeom prst="rect">
            <a:avLst/>
          </a:prstGeom>
        </p:spPr>
      </p:pic>
      <p:sp>
        <p:nvSpPr>
          <p:cNvPr id="2" name="Title 1">
            <a:extLst>
              <a:ext uri="{FF2B5EF4-FFF2-40B4-BE49-F238E27FC236}">
                <a16:creationId xmlns:a16="http://schemas.microsoft.com/office/drawing/2014/main" id="{BB557549-2ADE-45D0-A668-6D590D0C141B}"/>
              </a:ext>
            </a:extLst>
          </p:cNvPr>
          <p:cNvSpPr>
            <a:spLocks noGrp="1"/>
          </p:cNvSpPr>
          <p:nvPr>
            <p:ph type="title"/>
          </p:nvPr>
        </p:nvSpPr>
        <p:spPr>
          <a:xfrm>
            <a:off x="457200" y="457200"/>
            <a:ext cx="2313633" cy="944310"/>
          </a:xfrm>
        </p:spPr>
        <p:txBody>
          <a:bodyPr>
            <a:normAutofit/>
          </a:bodyPr>
          <a:lstStyle/>
          <a:p>
            <a:r>
              <a:rPr lang="en-US" sz="3100" dirty="0">
                <a:solidFill>
                  <a:srgbClr val="FFFFFF"/>
                </a:solidFill>
              </a:rPr>
              <a:t>Marketing Materials</a:t>
            </a:r>
          </a:p>
        </p:txBody>
      </p:sp>
      <p:sp>
        <p:nvSpPr>
          <p:cNvPr id="4" name="Date Placeholder 3">
            <a:extLst>
              <a:ext uri="{FF2B5EF4-FFF2-40B4-BE49-F238E27FC236}">
                <a16:creationId xmlns:a16="http://schemas.microsoft.com/office/drawing/2014/main" id="{FF4C1E0F-013B-49B8-9D00-7DFEDF227CB3}"/>
              </a:ext>
            </a:extLst>
          </p:cNvPr>
          <p:cNvSpPr>
            <a:spLocks noGrp="1"/>
          </p:cNvSpPr>
          <p:nvPr>
            <p:ph type="dt" sz="half" idx="10"/>
          </p:nvPr>
        </p:nvSpPr>
        <p:spPr>
          <a:xfrm>
            <a:off x="4023151" y="6459785"/>
            <a:ext cx="1301528" cy="365125"/>
          </a:xfrm>
        </p:spPr>
        <p:txBody>
          <a:bodyPr>
            <a:normAutofit/>
          </a:bodyPr>
          <a:lstStyle/>
          <a:p>
            <a:pPr algn="r">
              <a:spcAft>
                <a:spcPts val="600"/>
              </a:spcAft>
            </a:pPr>
            <a:r>
              <a:rPr lang="en-US"/>
              <a:t>03/22/2018</a:t>
            </a:r>
            <a:endParaRPr lang="en-US" dirty="0"/>
          </a:p>
        </p:txBody>
      </p:sp>
      <p:sp>
        <p:nvSpPr>
          <p:cNvPr id="5" name="Slide Number Placeholder 4">
            <a:extLst>
              <a:ext uri="{FF2B5EF4-FFF2-40B4-BE49-F238E27FC236}">
                <a16:creationId xmlns:a16="http://schemas.microsoft.com/office/drawing/2014/main" id="{01639534-A49D-475F-9DFA-A726C23E5F0D}"/>
              </a:ext>
            </a:extLst>
          </p:cNvPr>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a:solidFill>
                  <a:schemeClr val="tx2"/>
                </a:solidFill>
              </a:rPr>
              <a:pPr>
                <a:spcAft>
                  <a:spcPts val="600"/>
                </a:spcAft>
              </a:pPr>
              <a:t>10</a:t>
            </a:fld>
            <a:endParaRPr lang="en-US" dirty="0">
              <a:solidFill>
                <a:schemeClr val="tx2"/>
              </a:solidFill>
            </a:endParaRPr>
          </a:p>
        </p:txBody>
      </p:sp>
      <p:sp>
        <p:nvSpPr>
          <p:cNvPr id="11" name="Content Placeholder 10">
            <a:extLst>
              <a:ext uri="{FF2B5EF4-FFF2-40B4-BE49-F238E27FC236}">
                <a16:creationId xmlns:a16="http://schemas.microsoft.com/office/drawing/2014/main" id="{CA804083-81FD-40B3-BC84-B5206E301893}"/>
              </a:ext>
            </a:extLst>
          </p:cNvPr>
          <p:cNvSpPr>
            <a:spLocks noGrp="1"/>
          </p:cNvSpPr>
          <p:nvPr>
            <p:ph idx="1"/>
          </p:nvPr>
        </p:nvSpPr>
        <p:spPr>
          <a:xfrm>
            <a:off x="362241" y="1600200"/>
            <a:ext cx="2313633" cy="4724400"/>
          </a:xfrm>
        </p:spPr>
        <p:txBody>
          <a:bodyPr>
            <a:noAutofit/>
          </a:bodyPr>
          <a:lstStyle/>
          <a:p>
            <a:r>
              <a:rPr lang="en-US" dirty="0">
                <a:solidFill>
                  <a:srgbClr val="FFFFFF"/>
                </a:solidFill>
              </a:rPr>
              <a:t>Families search for Tuition Exchange information from our website</a:t>
            </a:r>
          </a:p>
          <a:p>
            <a:r>
              <a:rPr lang="en-US" dirty="0">
                <a:solidFill>
                  <a:srgbClr val="FFFFFF"/>
                </a:solidFill>
              </a:rPr>
              <a:t>School 1 has completed their Mandatory Profile </a:t>
            </a:r>
          </a:p>
          <a:p>
            <a:endParaRPr lang="en-US" dirty="0">
              <a:solidFill>
                <a:srgbClr val="FFFFFF"/>
              </a:solidFill>
            </a:endParaRPr>
          </a:p>
          <a:p>
            <a:endParaRPr lang="en-US" dirty="0">
              <a:solidFill>
                <a:srgbClr val="FFFFFF"/>
              </a:solidFill>
            </a:endParaRPr>
          </a:p>
          <a:p>
            <a:r>
              <a:rPr lang="en-US" dirty="0">
                <a:solidFill>
                  <a:srgbClr val="FFFFFF"/>
                </a:solidFill>
              </a:rPr>
              <a:t>School 2 has not</a:t>
            </a:r>
          </a:p>
          <a:p>
            <a:r>
              <a:rPr lang="en-US" dirty="0">
                <a:solidFill>
                  <a:srgbClr val="FFFFFF"/>
                </a:solidFill>
              </a:rPr>
              <a:t>Be like school 1 and review your information soon</a:t>
            </a:r>
          </a:p>
        </p:txBody>
      </p:sp>
      <p:pic>
        <p:nvPicPr>
          <p:cNvPr id="7" name="Picture 6">
            <a:extLst>
              <a:ext uri="{FF2B5EF4-FFF2-40B4-BE49-F238E27FC236}">
                <a16:creationId xmlns:a16="http://schemas.microsoft.com/office/drawing/2014/main" id="{58FA3011-30D2-43B0-9AD9-A4959D46EC2D}"/>
              </a:ext>
            </a:extLst>
          </p:cNvPr>
          <p:cNvPicPr>
            <a:picLocks noChangeAspect="1"/>
          </p:cNvPicPr>
          <p:nvPr/>
        </p:nvPicPr>
        <p:blipFill>
          <a:blip r:embed="rId4"/>
          <a:stretch>
            <a:fillRect/>
          </a:stretch>
        </p:blipFill>
        <p:spPr>
          <a:xfrm>
            <a:off x="3170343" y="2897779"/>
            <a:ext cx="5791200" cy="2087628"/>
          </a:xfrm>
          <a:prstGeom prst="rect">
            <a:avLst/>
          </a:prstGeom>
        </p:spPr>
      </p:pic>
      <p:pic>
        <p:nvPicPr>
          <p:cNvPr id="8" name="Picture 7">
            <a:extLst>
              <a:ext uri="{FF2B5EF4-FFF2-40B4-BE49-F238E27FC236}">
                <a16:creationId xmlns:a16="http://schemas.microsoft.com/office/drawing/2014/main" id="{58CC01A1-44F2-49A6-8E5C-26126CA097B7}"/>
              </a:ext>
            </a:extLst>
          </p:cNvPr>
          <p:cNvPicPr>
            <a:picLocks noChangeAspect="1"/>
          </p:cNvPicPr>
          <p:nvPr/>
        </p:nvPicPr>
        <p:blipFill>
          <a:blip r:embed="rId5"/>
          <a:stretch>
            <a:fillRect/>
          </a:stretch>
        </p:blipFill>
        <p:spPr>
          <a:xfrm>
            <a:off x="3200400" y="5046067"/>
            <a:ext cx="5791200" cy="1751273"/>
          </a:xfrm>
          <a:prstGeom prst="rect">
            <a:avLst/>
          </a:prstGeom>
        </p:spPr>
      </p:pic>
      <p:sp>
        <p:nvSpPr>
          <p:cNvPr id="10" name="Rectangle: Rounded Corners 9">
            <a:extLst>
              <a:ext uri="{FF2B5EF4-FFF2-40B4-BE49-F238E27FC236}">
                <a16:creationId xmlns:a16="http://schemas.microsoft.com/office/drawing/2014/main" id="{5E6DA5B4-A42D-4D9F-ADF6-23010FD0F088}"/>
              </a:ext>
            </a:extLst>
          </p:cNvPr>
          <p:cNvSpPr/>
          <p:nvPr/>
        </p:nvSpPr>
        <p:spPr>
          <a:xfrm>
            <a:off x="7543800" y="32004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Rectangle: Rounded Corners 11">
            <a:extLst>
              <a:ext uri="{FF2B5EF4-FFF2-40B4-BE49-F238E27FC236}">
                <a16:creationId xmlns:a16="http://schemas.microsoft.com/office/drawing/2014/main" id="{426CEC86-959D-414C-9FA5-DE064D3275BB}"/>
              </a:ext>
            </a:extLst>
          </p:cNvPr>
          <p:cNvSpPr/>
          <p:nvPr/>
        </p:nvSpPr>
        <p:spPr>
          <a:xfrm>
            <a:off x="7536525" y="5295726"/>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83143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5">
            <a:extLst>
              <a:ext uri="{FF2B5EF4-FFF2-40B4-BE49-F238E27FC236}">
                <a16:creationId xmlns:a16="http://schemas.microsoft.com/office/drawing/2014/main" id="{4BA8A0DE-D891-47AF-9360-C18B71415A98}"/>
              </a:ext>
            </a:extLst>
          </p:cNvPr>
          <p:cNvPicPr>
            <a:picLocks noChangeAspect="1"/>
          </p:cNvPicPr>
          <p:nvPr/>
        </p:nvPicPr>
        <p:blipFill>
          <a:blip r:embed="rId3"/>
          <a:stretch>
            <a:fillRect/>
          </a:stretch>
        </p:blipFill>
        <p:spPr>
          <a:xfrm>
            <a:off x="3559616" y="3895362"/>
            <a:ext cx="5098562" cy="1219200"/>
          </a:xfrm>
          <a:prstGeom prst="rect">
            <a:avLst/>
          </a:prstGeom>
        </p:spPr>
      </p:pic>
      <p:sp>
        <p:nvSpPr>
          <p:cNvPr id="2" name="Title 1">
            <a:extLst>
              <a:ext uri="{FF2B5EF4-FFF2-40B4-BE49-F238E27FC236}">
                <a16:creationId xmlns:a16="http://schemas.microsoft.com/office/drawing/2014/main" id="{7705D096-1905-4A29-8010-7802B3463F62}"/>
              </a:ext>
            </a:extLst>
          </p:cNvPr>
          <p:cNvSpPr>
            <a:spLocks noGrp="1"/>
          </p:cNvSpPr>
          <p:nvPr>
            <p:ph type="title"/>
          </p:nvPr>
        </p:nvSpPr>
        <p:spPr>
          <a:xfrm>
            <a:off x="457200" y="228600"/>
            <a:ext cx="2313633" cy="1020510"/>
          </a:xfrm>
        </p:spPr>
        <p:txBody>
          <a:bodyPr>
            <a:normAutofit/>
          </a:bodyPr>
          <a:lstStyle/>
          <a:p>
            <a:r>
              <a:rPr lang="en-US" sz="3100" dirty="0">
                <a:solidFill>
                  <a:srgbClr val="FFFFFF"/>
                </a:solidFill>
              </a:rPr>
              <a:t>Marketing Materials</a:t>
            </a:r>
          </a:p>
        </p:txBody>
      </p:sp>
      <p:sp>
        <p:nvSpPr>
          <p:cNvPr id="4" name="Date Placeholder 3">
            <a:extLst>
              <a:ext uri="{FF2B5EF4-FFF2-40B4-BE49-F238E27FC236}">
                <a16:creationId xmlns:a16="http://schemas.microsoft.com/office/drawing/2014/main" id="{E9860502-8D62-47A9-B85F-CBEA4042EB70}"/>
              </a:ext>
            </a:extLst>
          </p:cNvPr>
          <p:cNvSpPr>
            <a:spLocks noGrp="1"/>
          </p:cNvSpPr>
          <p:nvPr>
            <p:ph type="dt" sz="half" idx="10"/>
          </p:nvPr>
        </p:nvSpPr>
        <p:spPr>
          <a:xfrm>
            <a:off x="4023151" y="6459785"/>
            <a:ext cx="1301528" cy="365125"/>
          </a:xfrm>
        </p:spPr>
        <p:txBody>
          <a:bodyPr>
            <a:normAutofit/>
          </a:bodyPr>
          <a:lstStyle/>
          <a:p>
            <a:pPr algn="r">
              <a:spcAft>
                <a:spcPts val="600"/>
              </a:spcAft>
            </a:pPr>
            <a:r>
              <a:rPr lang="en-US"/>
              <a:t>03/22/2018</a:t>
            </a:r>
            <a:endParaRPr lang="en-US" dirty="0"/>
          </a:p>
        </p:txBody>
      </p:sp>
      <p:sp>
        <p:nvSpPr>
          <p:cNvPr id="5" name="Slide Number Placeholder 4">
            <a:extLst>
              <a:ext uri="{FF2B5EF4-FFF2-40B4-BE49-F238E27FC236}">
                <a16:creationId xmlns:a16="http://schemas.microsoft.com/office/drawing/2014/main" id="{05640C1E-1EE2-468C-8085-84BD0DDB9A2D}"/>
              </a:ext>
            </a:extLst>
          </p:cNvPr>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a:solidFill>
                  <a:schemeClr val="tx2"/>
                </a:solidFill>
              </a:rPr>
              <a:pPr>
                <a:spcAft>
                  <a:spcPts val="600"/>
                </a:spcAft>
              </a:pPr>
              <a:t>11</a:t>
            </a:fld>
            <a:endParaRPr lang="en-US" dirty="0">
              <a:solidFill>
                <a:schemeClr val="tx2"/>
              </a:solidFill>
            </a:endParaRPr>
          </a:p>
        </p:txBody>
      </p:sp>
      <p:sp>
        <p:nvSpPr>
          <p:cNvPr id="11" name="Content Placeholder 10">
            <a:extLst>
              <a:ext uri="{FF2B5EF4-FFF2-40B4-BE49-F238E27FC236}">
                <a16:creationId xmlns:a16="http://schemas.microsoft.com/office/drawing/2014/main" id="{6713DD04-BA6A-426B-B987-6EDF2A8CD92E}"/>
              </a:ext>
            </a:extLst>
          </p:cNvPr>
          <p:cNvSpPr>
            <a:spLocks noGrp="1"/>
          </p:cNvSpPr>
          <p:nvPr>
            <p:ph idx="1"/>
          </p:nvPr>
        </p:nvSpPr>
        <p:spPr>
          <a:xfrm>
            <a:off x="348643" y="1444779"/>
            <a:ext cx="2593450" cy="5108421"/>
          </a:xfrm>
        </p:spPr>
        <p:txBody>
          <a:bodyPr>
            <a:normAutofit/>
          </a:bodyPr>
          <a:lstStyle/>
          <a:p>
            <a:r>
              <a:rPr lang="en-US" dirty="0">
                <a:solidFill>
                  <a:srgbClr val="FFFFFF"/>
                </a:solidFill>
              </a:rPr>
              <a:t>Your Annual Membership dues fund Tuition Exchange Marketing materials  </a:t>
            </a:r>
          </a:p>
          <a:p>
            <a:r>
              <a:rPr lang="en-US" dirty="0">
                <a:solidFill>
                  <a:srgbClr val="FFFFFF"/>
                </a:solidFill>
              </a:rPr>
              <a:t>You are encouraged to order TE materials to help publicize the program</a:t>
            </a:r>
          </a:p>
          <a:p>
            <a:r>
              <a:rPr lang="en-US" dirty="0">
                <a:solidFill>
                  <a:srgbClr val="FFFFFF"/>
                </a:solidFill>
              </a:rPr>
              <a:t>Table tents, generic family employee brochures, and post cards are available for the asking</a:t>
            </a:r>
          </a:p>
        </p:txBody>
      </p:sp>
      <p:pic>
        <p:nvPicPr>
          <p:cNvPr id="7" name="Picture 6">
            <a:extLst>
              <a:ext uri="{FF2B5EF4-FFF2-40B4-BE49-F238E27FC236}">
                <a16:creationId xmlns:a16="http://schemas.microsoft.com/office/drawing/2014/main" id="{41C16427-C9AB-4099-AFEE-676CD602C16B}"/>
              </a:ext>
            </a:extLst>
          </p:cNvPr>
          <p:cNvPicPr>
            <a:picLocks noChangeAspect="1"/>
          </p:cNvPicPr>
          <p:nvPr/>
        </p:nvPicPr>
        <p:blipFill>
          <a:blip r:embed="rId4"/>
          <a:stretch>
            <a:fillRect/>
          </a:stretch>
        </p:blipFill>
        <p:spPr>
          <a:xfrm>
            <a:off x="3093758" y="381000"/>
            <a:ext cx="5851938" cy="3388340"/>
          </a:xfrm>
          <a:prstGeom prst="rect">
            <a:avLst/>
          </a:prstGeom>
        </p:spPr>
      </p:pic>
    </p:spTree>
    <p:extLst>
      <p:ext uri="{BB962C8B-B14F-4D97-AF65-F5344CB8AC3E}">
        <p14:creationId xmlns:p14="http://schemas.microsoft.com/office/powerpoint/2010/main" val="24283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4976" y="639763"/>
            <a:ext cx="2313633" cy="2555875"/>
          </a:xfrm>
        </p:spPr>
        <p:txBody>
          <a:bodyPr anchor="ctr">
            <a:normAutofit/>
          </a:bodyPr>
          <a:lstStyle/>
          <a:p>
            <a:r>
              <a:rPr lang="en-US" sz="3100" dirty="0">
                <a:solidFill>
                  <a:srgbClr val="FFFFFF"/>
                </a:solidFill>
              </a:rPr>
              <a:t>Marketing opportunity</a:t>
            </a:r>
            <a:br>
              <a:rPr lang="en-US" sz="3100" dirty="0">
                <a:solidFill>
                  <a:srgbClr val="FFFFFF"/>
                </a:solidFill>
              </a:rPr>
            </a:br>
            <a:br>
              <a:rPr lang="en-US" sz="3100" dirty="0">
                <a:solidFill>
                  <a:srgbClr val="FFFFFF"/>
                </a:solidFill>
              </a:rPr>
            </a:br>
            <a:r>
              <a:rPr lang="en-US" sz="3100" dirty="0">
                <a:solidFill>
                  <a:srgbClr val="FFFFFF"/>
                </a:solidFill>
              </a:rPr>
              <a:t>May 1 Seats Available</a:t>
            </a:r>
          </a:p>
        </p:txBody>
      </p:sp>
      <p:graphicFrame>
        <p:nvGraphicFramePr>
          <p:cNvPr id="7" name="Content Placeholder 2">
            <a:extLst>
              <a:ext uri="{FF2B5EF4-FFF2-40B4-BE49-F238E27FC236}">
                <a16:creationId xmlns:a16="http://schemas.microsoft.com/office/drawing/2014/main" id="{945349FD-8EA1-4967-81C9-8DC20E7DE2F3}"/>
              </a:ext>
            </a:extLst>
          </p:cNvPr>
          <p:cNvGraphicFramePr>
            <a:graphicFrameLocks noGrp="1"/>
          </p:cNvGraphicFramePr>
          <p:nvPr>
            <p:ph idx="1"/>
            <p:extLst>
              <p:ext uri="{D42A27DB-BD31-4B8C-83A1-F6EECF244321}">
                <p14:modId xmlns:p14="http://schemas.microsoft.com/office/powerpoint/2010/main" val="306979673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369277" y="6459785"/>
            <a:ext cx="1301528"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a:solidFill>
                  <a:schemeClr val="tx2"/>
                </a:solidFill>
              </a:rPr>
              <a:pPr>
                <a:spcAft>
                  <a:spcPts val="600"/>
                </a:spcAft>
              </a:pPr>
              <a:t>12</a:t>
            </a:fld>
            <a:endParaRPr lang="en-US" dirty="0">
              <a:solidFill>
                <a:schemeClr val="tx2"/>
              </a:solidFill>
            </a:endParaRPr>
          </a:p>
        </p:txBody>
      </p:sp>
    </p:spTree>
    <p:extLst>
      <p:ext uri="{BB962C8B-B14F-4D97-AF65-F5344CB8AC3E}">
        <p14:creationId xmlns:p14="http://schemas.microsoft.com/office/powerpoint/2010/main" val="27329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43AFC8-D8D0-4784-B08C-6324FA88E6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54B1A56-8AFB-4D4F-8D98-1E832D6FFE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8E828FC-05B4-4BA4-92D3-3DF79D42D8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41496" y="762000"/>
            <a:ext cx="2790265" cy="2774447"/>
          </a:xfrm>
          <a:ln w="25400" cap="sq">
            <a:noFill/>
            <a:miter lim="800000"/>
          </a:ln>
        </p:spPr>
        <p:txBody>
          <a:bodyPr anchor="ctr">
            <a:normAutofit/>
          </a:bodyPr>
          <a:lstStyle/>
          <a:p>
            <a:pPr algn="ctr"/>
            <a:r>
              <a:rPr lang="en-US" sz="2800" dirty="0">
                <a:solidFill>
                  <a:srgbClr val="FFFFFF"/>
                </a:solidFill>
                <a:latin typeface="Arial" pitchFamily="34" charset="0"/>
                <a:cs typeface="Arial" pitchFamily="34" charset="0"/>
              </a:rPr>
              <a:t>Tuition Exchange Officer Duties and Responsibilities</a:t>
            </a:r>
          </a:p>
        </p:txBody>
      </p:sp>
      <p:sp>
        <p:nvSpPr>
          <p:cNvPr id="3" name="Content Placeholder 2"/>
          <p:cNvSpPr>
            <a:spLocks noGrp="1"/>
          </p:cNvSpPr>
          <p:nvPr>
            <p:ph idx="1"/>
          </p:nvPr>
        </p:nvSpPr>
        <p:spPr>
          <a:xfrm>
            <a:off x="4918914" y="685800"/>
            <a:ext cx="3793047" cy="5562600"/>
          </a:xfrm>
        </p:spPr>
        <p:txBody>
          <a:bodyPr anchor="ctr">
            <a:normAutofit/>
          </a:bodyPr>
          <a:lstStyle/>
          <a:p>
            <a:endParaRPr lang="en-US" sz="1500" dirty="0">
              <a:solidFill>
                <a:schemeClr val="tx1">
                  <a:lumMod val="85000"/>
                  <a:lumOff val="15000"/>
                </a:schemeClr>
              </a:solidFill>
              <a:latin typeface="Arial" pitchFamily="34" charset="0"/>
              <a:cs typeface="Arial" pitchFamily="34" charset="0"/>
            </a:endParaRPr>
          </a:p>
          <a:p>
            <a:r>
              <a:rPr lang="en-US" sz="1500" b="1" dirty="0">
                <a:solidFill>
                  <a:schemeClr val="tx1">
                    <a:lumMod val="85000"/>
                    <a:lumOff val="15000"/>
                  </a:schemeClr>
                </a:solidFill>
                <a:latin typeface="Arial" pitchFamily="34" charset="0"/>
                <a:cs typeface="Arial" pitchFamily="34" charset="0"/>
              </a:rPr>
              <a:t>Maintaining TE policies and procedures </a:t>
            </a:r>
          </a:p>
          <a:p>
            <a:pPr lvl="1"/>
            <a:r>
              <a:rPr lang="en-US" sz="1500" dirty="0">
                <a:solidFill>
                  <a:schemeClr val="tx1">
                    <a:lumMod val="85000"/>
                    <a:lumOff val="15000"/>
                  </a:schemeClr>
                </a:solidFill>
                <a:latin typeface="Arial" pitchFamily="34" charset="0"/>
                <a:cs typeface="Arial" pitchFamily="34" charset="0"/>
              </a:rPr>
              <a:t>Explain and share the TE client process</a:t>
            </a:r>
          </a:p>
          <a:p>
            <a:pPr lvl="3"/>
            <a:r>
              <a:rPr lang="en-US" sz="1500" dirty="0">
                <a:solidFill>
                  <a:schemeClr val="tx1">
                    <a:lumMod val="85000"/>
                    <a:lumOff val="15000"/>
                  </a:schemeClr>
                </a:solidFill>
                <a:latin typeface="Arial" pitchFamily="34" charset="0"/>
                <a:cs typeface="Arial" pitchFamily="34" charset="0"/>
              </a:rPr>
              <a:t>Details</a:t>
            </a:r>
          </a:p>
          <a:p>
            <a:pPr lvl="4"/>
            <a:r>
              <a:rPr lang="en-US" sz="1500" dirty="0">
                <a:solidFill>
                  <a:schemeClr val="tx1">
                    <a:lumMod val="85000"/>
                    <a:lumOff val="15000"/>
                  </a:schemeClr>
                </a:solidFill>
                <a:latin typeface="Arial" pitchFamily="34" charset="0"/>
                <a:cs typeface="Arial" pitchFamily="34" charset="0"/>
              </a:rPr>
              <a:t>Communicate </a:t>
            </a:r>
          </a:p>
          <a:p>
            <a:pPr lvl="3"/>
            <a:r>
              <a:rPr lang="en-US" sz="1500" dirty="0">
                <a:solidFill>
                  <a:schemeClr val="tx1">
                    <a:lumMod val="85000"/>
                    <a:lumOff val="15000"/>
                  </a:schemeClr>
                </a:solidFill>
                <a:latin typeface="Arial" pitchFamily="34" charset="0"/>
                <a:cs typeface="Arial" pitchFamily="34" charset="0"/>
              </a:rPr>
              <a:t>Deadlines</a:t>
            </a:r>
          </a:p>
          <a:p>
            <a:pPr lvl="4"/>
            <a:r>
              <a:rPr lang="en-US" sz="1500" dirty="0">
                <a:solidFill>
                  <a:schemeClr val="tx1">
                    <a:lumMod val="85000"/>
                    <a:lumOff val="15000"/>
                  </a:schemeClr>
                </a:solidFill>
                <a:latin typeface="Arial" pitchFamily="34" charset="0"/>
                <a:cs typeface="Arial" pitchFamily="34" charset="0"/>
              </a:rPr>
              <a:t>Communicate </a:t>
            </a:r>
          </a:p>
          <a:p>
            <a:pPr lvl="3"/>
            <a:r>
              <a:rPr lang="en-US" sz="1500" dirty="0">
                <a:solidFill>
                  <a:schemeClr val="tx1">
                    <a:lumMod val="85000"/>
                    <a:lumOff val="15000"/>
                  </a:schemeClr>
                </a:solidFill>
                <a:latin typeface="Arial" pitchFamily="34" charset="0"/>
                <a:cs typeface="Arial" pitchFamily="34" charset="0"/>
              </a:rPr>
              <a:t>Recipients and alternates</a:t>
            </a:r>
          </a:p>
          <a:p>
            <a:pPr lvl="4"/>
            <a:r>
              <a:rPr lang="en-US" sz="1500" dirty="0">
                <a:solidFill>
                  <a:schemeClr val="tx1">
                    <a:lumMod val="85000"/>
                    <a:lumOff val="15000"/>
                  </a:schemeClr>
                </a:solidFill>
                <a:latin typeface="Arial" pitchFamily="34" charset="0"/>
                <a:cs typeface="Arial" pitchFamily="34" charset="0"/>
              </a:rPr>
              <a:t>Communicate</a:t>
            </a:r>
          </a:p>
          <a:p>
            <a:pPr lvl="1"/>
            <a:r>
              <a:rPr lang="en-US" sz="1500" dirty="0">
                <a:solidFill>
                  <a:schemeClr val="tx1">
                    <a:lumMod val="85000"/>
                    <a:lumOff val="15000"/>
                  </a:schemeClr>
                </a:solidFill>
                <a:latin typeface="Arial" pitchFamily="34" charset="0"/>
                <a:cs typeface="Arial" pitchFamily="34" charset="0"/>
              </a:rPr>
              <a:t>Provide a knowledgeable school contact</a:t>
            </a:r>
          </a:p>
          <a:p>
            <a:pPr lvl="4"/>
            <a:r>
              <a:rPr lang="en-US" sz="1500" dirty="0">
                <a:solidFill>
                  <a:schemeClr val="tx1">
                    <a:lumMod val="85000"/>
                    <a:lumOff val="15000"/>
                  </a:schemeClr>
                </a:solidFill>
                <a:latin typeface="Arial" pitchFamily="34" charset="0"/>
                <a:cs typeface="Arial" pitchFamily="34" charset="0"/>
              </a:rPr>
              <a:t>Communicate</a:t>
            </a:r>
          </a:p>
          <a:p>
            <a:pPr lvl="1"/>
            <a:r>
              <a:rPr lang="en-US" sz="1500" dirty="0">
                <a:solidFill>
                  <a:schemeClr val="tx1">
                    <a:lumMod val="85000"/>
                    <a:lumOff val="15000"/>
                  </a:schemeClr>
                </a:solidFill>
                <a:latin typeface="Arial" pitchFamily="34" charset="0"/>
                <a:cs typeface="Arial" pitchFamily="34" charset="0"/>
              </a:rPr>
              <a:t>Submit to TE Central </a:t>
            </a:r>
          </a:p>
          <a:p>
            <a:pPr lvl="3"/>
            <a:r>
              <a:rPr lang="en-US" sz="1500" dirty="0">
                <a:solidFill>
                  <a:schemeClr val="tx1">
                    <a:lumMod val="85000"/>
                    <a:lumOff val="15000"/>
                  </a:schemeClr>
                </a:solidFill>
                <a:latin typeface="Arial" pitchFamily="34" charset="0"/>
                <a:cs typeface="Arial" pitchFamily="34" charset="0"/>
              </a:rPr>
              <a:t>Membership dues</a:t>
            </a:r>
          </a:p>
          <a:p>
            <a:pPr lvl="3"/>
            <a:r>
              <a:rPr lang="en-US" sz="1500" dirty="0">
                <a:solidFill>
                  <a:schemeClr val="tx1">
                    <a:lumMod val="85000"/>
                    <a:lumOff val="15000"/>
                  </a:schemeClr>
                </a:solidFill>
                <a:latin typeface="Arial" pitchFamily="34" charset="0"/>
                <a:cs typeface="Arial" pitchFamily="34" charset="0"/>
              </a:rPr>
              <a:t>Enrollment Report</a:t>
            </a:r>
          </a:p>
          <a:p>
            <a:pPr lvl="3"/>
            <a:r>
              <a:rPr lang="en-US" sz="1500" dirty="0">
                <a:solidFill>
                  <a:schemeClr val="tx1">
                    <a:lumMod val="85000"/>
                    <a:lumOff val="15000"/>
                  </a:schemeClr>
                </a:solidFill>
                <a:latin typeface="Arial" pitchFamily="34" charset="0"/>
                <a:cs typeface="Arial" pitchFamily="34" charset="0"/>
              </a:rPr>
              <a:t>Pay participation fees</a:t>
            </a:r>
          </a:p>
          <a:p>
            <a:pPr lvl="3"/>
            <a:r>
              <a:rPr lang="en-US" sz="1500" dirty="0">
                <a:solidFill>
                  <a:schemeClr val="tx1">
                    <a:lumMod val="85000"/>
                    <a:lumOff val="15000"/>
                  </a:schemeClr>
                </a:solidFill>
                <a:latin typeface="Arial" pitchFamily="34" charset="0"/>
                <a:cs typeface="Arial" pitchFamily="34" charset="0"/>
              </a:rPr>
              <a:t>Keep TE website up-to-date</a:t>
            </a:r>
          </a:p>
          <a:p>
            <a:pPr lvl="3"/>
            <a:endParaRPr lang="en-US" sz="1500" dirty="0">
              <a:solidFill>
                <a:schemeClr val="tx1">
                  <a:lumMod val="85000"/>
                  <a:lumOff val="15000"/>
                </a:schemeClr>
              </a:solidFill>
              <a:latin typeface="Arial" pitchFamily="34" charset="0"/>
              <a:cs typeface="Arial" pitchFamily="34" charset="0"/>
            </a:endParaRPr>
          </a:p>
          <a:p>
            <a:pPr lvl="2"/>
            <a:endParaRPr lang="en-US" sz="1500" dirty="0">
              <a:solidFill>
                <a:schemeClr val="tx1">
                  <a:lumMod val="85000"/>
                  <a:lumOff val="15000"/>
                </a:schemeClr>
              </a:solidFill>
            </a:endParaRPr>
          </a:p>
        </p:txBody>
      </p:sp>
      <p:sp>
        <p:nvSpPr>
          <p:cNvPr id="6" name="Date Placeholder 5"/>
          <p:cNvSpPr>
            <a:spLocks noGrp="1"/>
          </p:cNvSpPr>
          <p:nvPr>
            <p:ph type="dt" sz="half" idx="10"/>
          </p:nvPr>
        </p:nvSpPr>
        <p:spPr>
          <a:xfrm>
            <a:off x="1439724" y="6316857"/>
            <a:ext cx="1885170" cy="323968"/>
          </a:xfrm>
        </p:spPr>
        <p:txBody>
          <a:bodyPr>
            <a:normAutofit/>
          </a:bodyPr>
          <a:lstStyle/>
          <a:p>
            <a:pPr>
              <a:spcAft>
                <a:spcPts val="600"/>
              </a:spcAft>
            </a:pPr>
            <a:r>
              <a:rPr lang="en-US">
                <a:solidFill>
                  <a:srgbClr val="FFFFFF">
                    <a:alpha val="70000"/>
                  </a:srgbClr>
                </a:solidFill>
              </a:rPr>
              <a:t>03/22/2018</a:t>
            </a:r>
            <a:endParaRPr lang="en-US" dirty="0">
              <a:solidFill>
                <a:srgbClr val="FFFFFF">
                  <a:alpha val="70000"/>
                </a:srgbClr>
              </a:solidFill>
            </a:endParaRPr>
          </a:p>
        </p:txBody>
      </p:sp>
      <p:sp>
        <p:nvSpPr>
          <p:cNvPr id="5" name="Slide Number Placeholder 4"/>
          <p:cNvSpPr>
            <a:spLocks noGrp="1"/>
          </p:cNvSpPr>
          <p:nvPr>
            <p:ph type="sldNum" sz="quarter" idx="12"/>
          </p:nvPr>
        </p:nvSpPr>
        <p:spPr>
          <a:xfrm>
            <a:off x="8042115" y="6296279"/>
            <a:ext cx="473235" cy="365125"/>
          </a:xfrm>
        </p:spPr>
        <p:txBody>
          <a:bodyPr>
            <a:normAutofit/>
          </a:bodyPr>
          <a:lstStyle/>
          <a:p>
            <a:pPr algn="l">
              <a:spcAft>
                <a:spcPts val="600"/>
              </a:spcAft>
            </a:pPr>
            <a:fld id="{8C049FDA-E613-43D5-98A0-F5BD4D26B6BB}" type="slidenum">
              <a:rPr lang="en-US" sz="900">
                <a:solidFill>
                  <a:schemeClr val="tx1">
                    <a:lumMod val="65000"/>
                    <a:lumOff val="35000"/>
                  </a:schemeClr>
                </a:solidFill>
              </a:rPr>
              <a:pPr algn="l">
                <a:spcAft>
                  <a:spcPts val="600"/>
                </a:spcAft>
              </a:pPr>
              <a:t>13</a:t>
            </a:fld>
            <a:endParaRPr lang="en-US" sz="900" dirty="0">
              <a:solidFill>
                <a:schemeClr val="tx1">
                  <a:lumMod val="65000"/>
                  <a:lumOff val="3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43AFC8-D8D0-4784-B08C-6324FA88E6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54B1A56-8AFB-4D4F-8D98-1E832D6FFE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8E828FC-05B4-4BA4-92D3-3DF79D42D8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47800" y="381000"/>
            <a:ext cx="2790265" cy="3079247"/>
          </a:xfrm>
          <a:ln w="25400" cap="sq">
            <a:noFill/>
            <a:miter lim="800000"/>
          </a:ln>
        </p:spPr>
        <p:txBody>
          <a:bodyPr anchor="ctr">
            <a:normAutofit/>
          </a:bodyPr>
          <a:lstStyle/>
          <a:p>
            <a:pPr algn="ctr"/>
            <a:r>
              <a:rPr lang="en-US" sz="2800" dirty="0">
                <a:solidFill>
                  <a:srgbClr val="FFFFFF"/>
                </a:solidFill>
                <a:latin typeface="Arial" pitchFamily="34" charset="0"/>
                <a:cs typeface="Arial" pitchFamily="34" charset="0"/>
              </a:rPr>
              <a:t>Tuition Exchange Officer Duties and Responsibilities</a:t>
            </a:r>
          </a:p>
        </p:txBody>
      </p:sp>
      <p:sp>
        <p:nvSpPr>
          <p:cNvPr id="3" name="Content Placeholder 2"/>
          <p:cNvSpPr>
            <a:spLocks noGrp="1"/>
          </p:cNvSpPr>
          <p:nvPr>
            <p:ph idx="1"/>
          </p:nvPr>
        </p:nvSpPr>
        <p:spPr>
          <a:xfrm>
            <a:off x="4927654" y="1111753"/>
            <a:ext cx="3793047" cy="4908047"/>
          </a:xfrm>
        </p:spPr>
        <p:txBody>
          <a:bodyPr anchor="ctr">
            <a:normAutofit/>
          </a:bodyPr>
          <a:lstStyle/>
          <a:p>
            <a:pPr lvl="1"/>
            <a:r>
              <a:rPr lang="en-US" dirty="0">
                <a:solidFill>
                  <a:schemeClr val="tx1">
                    <a:lumMod val="85000"/>
                    <a:lumOff val="15000"/>
                  </a:schemeClr>
                </a:solidFill>
                <a:latin typeface="Arial" pitchFamily="34" charset="0"/>
                <a:cs typeface="Arial" pitchFamily="34" charset="0"/>
              </a:rPr>
              <a:t>Eligibility issues to consider:</a:t>
            </a:r>
          </a:p>
          <a:p>
            <a:pPr lvl="2"/>
            <a:r>
              <a:rPr lang="en-US" dirty="0">
                <a:solidFill>
                  <a:schemeClr val="tx1">
                    <a:lumMod val="85000"/>
                    <a:lumOff val="15000"/>
                  </a:schemeClr>
                </a:solidFill>
                <a:latin typeface="Arial" pitchFamily="34" charset="0"/>
                <a:cs typeface="Arial" pitchFamily="34" charset="0"/>
              </a:rPr>
              <a:t>Students </a:t>
            </a:r>
          </a:p>
          <a:p>
            <a:pPr lvl="3"/>
            <a:r>
              <a:rPr lang="en-US" dirty="0">
                <a:solidFill>
                  <a:schemeClr val="tx1">
                    <a:lumMod val="85000"/>
                    <a:lumOff val="15000"/>
                  </a:schemeClr>
                </a:solidFill>
                <a:latin typeface="Arial" pitchFamily="34" charset="0"/>
                <a:cs typeface="Arial" pitchFamily="34" charset="0"/>
              </a:rPr>
              <a:t>New students or any full-time student?</a:t>
            </a:r>
          </a:p>
          <a:p>
            <a:pPr lvl="3"/>
            <a:r>
              <a:rPr lang="en-US" dirty="0">
                <a:solidFill>
                  <a:schemeClr val="tx1">
                    <a:lumMod val="85000"/>
                    <a:lumOff val="15000"/>
                  </a:schemeClr>
                </a:solidFill>
                <a:latin typeface="Arial" pitchFamily="34" charset="0"/>
                <a:cs typeface="Arial" pitchFamily="34" charset="0"/>
              </a:rPr>
              <a:t>Undergraduates only or any full-time student?</a:t>
            </a:r>
          </a:p>
          <a:p>
            <a:pPr lvl="3"/>
            <a:r>
              <a:rPr lang="en-US" dirty="0">
                <a:solidFill>
                  <a:schemeClr val="tx1">
                    <a:lumMod val="85000"/>
                    <a:lumOff val="15000"/>
                  </a:schemeClr>
                </a:solidFill>
                <a:latin typeface="Arial" pitchFamily="34" charset="0"/>
                <a:cs typeface="Arial" pitchFamily="34" charset="0"/>
              </a:rPr>
              <a:t>Don’t forget about graduate or professional students</a:t>
            </a:r>
          </a:p>
          <a:p>
            <a:pPr lvl="3"/>
            <a:r>
              <a:rPr lang="en-US" dirty="0">
                <a:solidFill>
                  <a:schemeClr val="tx1">
                    <a:lumMod val="85000"/>
                    <a:lumOff val="15000"/>
                  </a:schemeClr>
                </a:solidFill>
                <a:latin typeface="Arial" pitchFamily="34" charset="0"/>
                <a:cs typeface="Arial" pitchFamily="34" charset="0"/>
              </a:rPr>
              <a:t>Don’t forget about your online students</a:t>
            </a:r>
          </a:p>
          <a:p>
            <a:pPr lvl="2"/>
            <a:r>
              <a:rPr lang="en-US" dirty="0">
                <a:solidFill>
                  <a:schemeClr val="tx1">
                    <a:lumMod val="85000"/>
                    <a:lumOff val="15000"/>
                  </a:schemeClr>
                </a:solidFill>
                <a:latin typeface="Arial" pitchFamily="34" charset="0"/>
                <a:cs typeface="Arial" pitchFamily="34" charset="0"/>
              </a:rPr>
              <a:t>Free Application for Federal Student  Aid (FAFSA) </a:t>
            </a:r>
          </a:p>
          <a:p>
            <a:pPr lvl="3"/>
            <a:r>
              <a:rPr lang="en-US" dirty="0">
                <a:solidFill>
                  <a:schemeClr val="tx1">
                    <a:lumMod val="85000"/>
                    <a:lumOff val="15000"/>
                  </a:schemeClr>
                </a:solidFill>
                <a:latin typeface="Arial" pitchFamily="34" charset="0"/>
                <a:cs typeface="Arial" pitchFamily="34" charset="0"/>
              </a:rPr>
              <a:t>Required?</a:t>
            </a:r>
          </a:p>
          <a:p>
            <a:pPr lvl="4"/>
            <a:r>
              <a:rPr lang="en-US" dirty="0">
                <a:solidFill>
                  <a:schemeClr val="tx1">
                    <a:lumMod val="85000"/>
                    <a:lumOff val="15000"/>
                  </a:schemeClr>
                </a:solidFill>
                <a:latin typeface="Arial" pitchFamily="34" charset="0"/>
                <a:cs typeface="Arial" pitchFamily="34" charset="0"/>
              </a:rPr>
              <a:t>Annually or just once?</a:t>
            </a:r>
          </a:p>
          <a:p>
            <a:pPr lvl="2"/>
            <a:r>
              <a:rPr lang="en-US" dirty="0">
                <a:solidFill>
                  <a:schemeClr val="tx1">
                    <a:lumMod val="85000"/>
                    <a:lumOff val="15000"/>
                  </a:schemeClr>
                </a:solidFill>
                <a:latin typeface="Arial" pitchFamily="34" charset="0"/>
                <a:cs typeface="Arial" pitchFamily="34" charset="0"/>
              </a:rPr>
              <a:t>Treatment of other financial aid</a:t>
            </a:r>
          </a:p>
          <a:p>
            <a:pPr lvl="3"/>
            <a:r>
              <a:rPr lang="en-US" dirty="0">
                <a:solidFill>
                  <a:schemeClr val="tx1">
                    <a:lumMod val="85000"/>
                    <a:lumOff val="15000"/>
                  </a:schemeClr>
                </a:solidFill>
                <a:latin typeface="Arial" pitchFamily="34" charset="0"/>
                <a:cs typeface="Arial" pitchFamily="34" charset="0"/>
              </a:rPr>
              <a:t>Federal grants</a:t>
            </a:r>
          </a:p>
          <a:p>
            <a:pPr lvl="3"/>
            <a:r>
              <a:rPr lang="en-US" dirty="0">
                <a:solidFill>
                  <a:schemeClr val="tx1">
                    <a:lumMod val="85000"/>
                    <a:lumOff val="15000"/>
                  </a:schemeClr>
                </a:solidFill>
                <a:latin typeface="Arial" pitchFamily="34" charset="0"/>
                <a:cs typeface="Arial" pitchFamily="34" charset="0"/>
              </a:rPr>
              <a:t>State grants</a:t>
            </a:r>
          </a:p>
          <a:p>
            <a:pPr lvl="3"/>
            <a:r>
              <a:rPr lang="en-US" dirty="0">
                <a:solidFill>
                  <a:schemeClr val="tx1">
                    <a:lumMod val="85000"/>
                    <a:lumOff val="15000"/>
                  </a:schemeClr>
                </a:solidFill>
                <a:latin typeface="Arial" pitchFamily="34" charset="0"/>
                <a:cs typeface="Arial" pitchFamily="34" charset="0"/>
              </a:rPr>
              <a:t>Institutional scholarships</a:t>
            </a:r>
          </a:p>
          <a:p>
            <a:pPr lvl="3"/>
            <a:r>
              <a:rPr lang="en-US" dirty="0">
                <a:solidFill>
                  <a:schemeClr val="tx1">
                    <a:lumMod val="85000"/>
                    <a:lumOff val="15000"/>
                  </a:schemeClr>
                </a:solidFill>
                <a:latin typeface="Arial" pitchFamily="34" charset="0"/>
                <a:cs typeface="Arial" pitchFamily="34" charset="0"/>
              </a:rPr>
              <a:t>Outside scholarships</a:t>
            </a:r>
          </a:p>
          <a:p>
            <a:endParaRPr lang="en-US" dirty="0">
              <a:solidFill>
                <a:schemeClr val="tx1">
                  <a:lumMod val="85000"/>
                  <a:lumOff val="15000"/>
                </a:schemeClr>
              </a:solidFill>
              <a:latin typeface="Arial" pitchFamily="34" charset="0"/>
              <a:cs typeface="Arial" pitchFamily="34" charset="0"/>
            </a:endParaRPr>
          </a:p>
        </p:txBody>
      </p:sp>
      <p:sp>
        <p:nvSpPr>
          <p:cNvPr id="7" name="Date Placeholder 6"/>
          <p:cNvSpPr>
            <a:spLocks noGrp="1"/>
          </p:cNvSpPr>
          <p:nvPr>
            <p:ph type="dt" sz="half" idx="10"/>
          </p:nvPr>
        </p:nvSpPr>
        <p:spPr>
          <a:xfrm>
            <a:off x="1439724" y="6316857"/>
            <a:ext cx="1885170" cy="323968"/>
          </a:xfrm>
        </p:spPr>
        <p:txBody>
          <a:bodyPr>
            <a:normAutofit/>
          </a:bodyPr>
          <a:lstStyle/>
          <a:p>
            <a:pPr>
              <a:spcAft>
                <a:spcPts val="600"/>
              </a:spcAft>
            </a:pPr>
            <a:r>
              <a:rPr lang="en-US">
                <a:solidFill>
                  <a:srgbClr val="FFFFFF">
                    <a:alpha val="70000"/>
                  </a:srgbClr>
                </a:solidFill>
              </a:rPr>
              <a:t>03/22/2018</a:t>
            </a:r>
            <a:endParaRPr lang="en-US" dirty="0">
              <a:solidFill>
                <a:srgbClr val="FFFFFF">
                  <a:alpha val="70000"/>
                </a:srgbClr>
              </a:solidFill>
            </a:endParaRPr>
          </a:p>
        </p:txBody>
      </p:sp>
      <p:sp>
        <p:nvSpPr>
          <p:cNvPr id="6" name="Slide Number Placeholder 5"/>
          <p:cNvSpPr>
            <a:spLocks noGrp="1"/>
          </p:cNvSpPr>
          <p:nvPr>
            <p:ph type="sldNum" sz="quarter" idx="12"/>
          </p:nvPr>
        </p:nvSpPr>
        <p:spPr>
          <a:xfrm>
            <a:off x="8042115" y="6296279"/>
            <a:ext cx="473235" cy="365125"/>
          </a:xfrm>
        </p:spPr>
        <p:txBody>
          <a:bodyPr>
            <a:normAutofit/>
          </a:bodyPr>
          <a:lstStyle/>
          <a:p>
            <a:pPr algn="l">
              <a:spcAft>
                <a:spcPts val="600"/>
              </a:spcAft>
            </a:pPr>
            <a:fld id="{8C049FDA-E613-43D5-98A0-F5BD4D26B6BB}" type="slidenum">
              <a:rPr lang="en-US" sz="900">
                <a:solidFill>
                  <a:schemeClr val="tx1">
                    <a:lumMod val="65000"/>
                    <a:lumOff val="35000"/>
                  </a:schemeClr>
                </a:solidFill>
              </a:rPr>
              <a:pPr algn="l">
                <a:spcAft>
                  <a:spcPts val="600"/>
                </a:spcAft>
              </a:pPr>
              <a:t>14</a:t>
            </a:fld>
            <a:endParaRPr lang="en-US" sz="900" dirty="0">
              <a:solidFill>
                <a:schemeClr val="tx1">
                  <a:lumMod val="65000"/>
                  <a:lumOff val="3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843AFC8-D8D0-4784-B08C-6324FA88E6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54B1A56-8AFB-4D4F-8D98-1E832D6FFE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8E828FC-05B4-4BA4-92D3-3DF79D42D8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25873" y="381001"/>
            <a:ext cx="2765128" cy="4800600"/>
          </a:xfrm>
          <a:ln w="25400" cap="sq">
            <a:noFill/>
            <a:miter lim="800000"/>
          </a:ln>
        </p:spPr>
        <p:txBody>
          <a:bodyPr anchor="ctr">
            <a:normAutofit/>
          </a:bodyPr>
          <a:lstStyle/>
          <a:p>
            <a:pPr algn="ctr"/>
            <a:r>
              <a:rPr lang="en-US" sz="2800" dirty="0">
                <a:solidFill>
                  <a:srgbClr val="FFFFFF"/>
                </a:solidFill>
                <a:latin typeface="Arial" pitchFamily="34" charset="0"/>
                <a:cs typeface="Arial" pitchFamily="34" charset="0"/>
              </a:rPr>
              <a:t>Tuition Exchange Officer Duties and Responsibilities</a:t>
            </a:r>
            <a:br>
              <a:rPr lang="en-US" sz="2800" dirty="0">
                <a:solidFill>
                  <a:srgbClr val="FFFFFF"/>
                </a:solidFill>
                <a:latin typeface="Arial" pitchFamily="34" charset="0"/>
                <a:cs typeface="Arial" pitchFamily="34" charset="0"/>
              </a:rPr>
            </a:br>
            <a:br>
              <a:rPr lang="en-US" sz="2800" dirty="0">
                <a:solidFill>
                  <a:srgbClr val="FFFFFF"/>
                </a:solidFill>
                <a:latin typeface="Arial" pitchFamily="34" charset="0"/>
                <a:cs typeface="Arial" pitchFamily="34" charset="0"/>
              </a:rPr>
            </a:br>
            <a:br>
              <a:rPr lang="en-US" sz="2800" dirty="0">
                <a:solidFill>
                  <a:srgbClr val="FFFFFF"/>
                </a:solidFill>
                <a:latin typeface="Arial" pitchFamily="34" charset="0"/>
                <a:cs typeface="Arial" pitchFamily="34" charset="0"/>
              </a:rPr>
            </a:br>
            <a:br>
              <a:rPr lang="en-US" sz="2800" dirty="0">
                <a:solidFill>
                  <a:srgbClr val="FFFFFF"/>
                </a:solidFill>
                <a:latin typeface="Arial" pitchFamily="34" charset="0"/>
                <a:cs typeface="Arial" pitchFamily="34" charset="0"/>
              </a:rPr>
            </a:br>
            <a:br>
              <a:rPr lang="en-US" sz="2800" dirty="0">
                <a:solidFill>
                  <a:srgbClr val="FFFFFF"/>
                </a:solidFill>
                <a:latin typeface="Arial" pitchFamily="34" charset="0"/>
                <a:cs typeface="Arial" pitchFamily="34" charset="0"/>
              </a:rPr>
            </a:br>
            <a:r>
              <a:rPr lang="en-US" sz="2800" dirty="0">
                <a:solidFill>
                  <a:srgbClr val="FFFFFF"/>
                </a:solidFill>
                <a:latin typeface="Arial" pitchFamily="34" charset="0"/>
                <a:cs typeface="Arial" pitchFamily="34" charset="0"/>
              </a:rPr>
              <a:t>Be like the school to the right!</a:t>
            </a:r>
          </a:p>
        </p:txBody>
      </p:sp>
      <p:sp>
        <p:nvSpPr>
          <p:cNvPr id="3" name="Content Placeholder 2"/>
          <p:cNvSpPr>
            <a:spLocks noGrp="1"/>
          </p:cNvSpPr>
          <p:nvPr>
            <p:ph idx="1"/>
          </p:nvPr>
        </p:nvSpPr>
        <p:spPr>
          <a:xfrm>
            <a:off x="4927654" y="1111753"/>
            <a:ext cx="3793047" cy="4628275"/>
          </a:xfrm>
        </p:spPr>
        <p:txBody>
          <a:bodyPr anchor="ctr">
            <a:normAutofit/>
          </a:bodyPr>
          <a:lstStyle/>
          <a:p>
            <a:r>
              <a:rPr lang="en-US" dirty="0">
                <a:solidFill>
                  <a:schemeClr val="tx1">
                    <a:lumMod val="85000"/>
                    <a:lumOff val="15000"/>
                  </a:schemeClr>
                </a:solidFill>
                <a:latin typeface="Arial" pitchFamily="34" charset="0"/>
                <a:cs typeface="Arial" pitchFamily="34" charset="0"/>
              </a:rPr>
              <a:t>Tuition Exchange website	www.tuitionexchange.org</a:t>
            </a:r>
          </a:p>
          <a:p>
            <a:pPr lvl="1"/>
            <a:r>
              <a:rPr lang="en-US" dirty="0">
                <a:solidFill>
                  <a:schemeClr val="tx1">
                    <a:lumMod val="85000"/>
                    <a:lumOff val="15000"/>
                  </a:schemeClr>
                </a:solidFill>
                <a:latin typeface="Arial" pitchFamily="34" charset="0"/>
                <a:cs typeface="Arial" pitchFamily="34" charset="0"/>
              </a:rPr>
              <a:t>Keep your information current </a:t>
            </a:r>
            <a:endParaRPr lang="en-US" dirty="0">
              <a:solidFill>
                <a:schemeClr val="tx1">
                  <a:lumMod val="85000"/>
                  <a:lumOff val="15000"/>
                </a:schemeClr>
              </a:solidFill>
              <a:latin typeface="Arial" pitchFamily="34" charset="0"/>
              <a:cs typeface="Arial" pitchFamily="34" charset="0"/>
              <a:hlinkClick r:id="rId3"/>
            </a:endParaRPr>
          </a:p>
          <a:p>
            <a:pPr lvl="2"/>
            <a:r>
              <a:rPr lang="en-US" sz="2000" dirty="0">
                <a:solidFill>
                  <a:schemeClr val="tx1">
                    <a:lumMod val="85000"/>
                    <a:lumOff val="15000"/>
                  </a:schemeClr>
                </a:solidFill>
                <a:latin typeface="Arial" pitchFamily="34" charset="0"/>
                <a:cs typeface="Arial" pitchFamily="34" charset="0"/>
              </a:rPr>
              <a:t>Liaison Officers tab</a:t>
            </a:r>
          </a:p>
          <a:p>
            <a:pPr lvl="3"/>
            <a:r>
              <a:rPr lang="en-US" sz="2000" dirty="0">
                <a:solidFill>
                  <a:schemeClr val="tx1">
                    <a:lumMod val="85000"/>
                    <a:lumOff val="15000"/>
                  </a:schemeClr>
                </a:solidFill>
                <a:latin typeface="Arial" pitchFamily="34" charset="0"/>
                <a:cs typeface="Arial" pitchFamily="34" charset="0"/>
              </a:rPr>
              <a:t>Mandatory Institutional Profile</a:t>
            </a:r>
            <a:br>
              <a:rPr lang="en-US" sz="2000" dirty="0">
                <a:solidFill>
                  <a:schemeClr val="tx1">
                    <a:lumMod val="85000"/>
                    <a:lumOff val="15000"/>
                  </a:schemeClr>
                </a:solidFill>
                <a:latin typeface="Arial" pitchFamily="34" charset="0"/>
                <a:cs typeface="Arial" pitchFamily="34" charset="0"/>
              </a:rPr>
            </a:br>
            <a:r>
              <a:rPr lang="en-US" sz="2000" dirty="0">
                <a:solidFill>
                  <a:schemeClr val="tx1">
                    <a:lumMod val="85000"/>
                    <a:lumOff val="15000"/>
                  </a:schemeClr>
                </a:solidFill>
                <a:latin typeface="Arial" pitchFamily="34" charset="0"/>
                <a:cs typeface="Arial" pitchFamily="34" charset="0"/>
              </a:rPr>
              <a:t>Confirm and/or add overview information</a:t>
            </a:r>
          </a:p>
          <a:p>
            <a:pPr lvl="3">
              <a:buNone/>
            </a:pPr>
            <a:r>
              <a:rPr lang="en-US" dirty="0">
                <a:solidFill>
                  <a:schemeClr val="tx1">
                    <a:lumMod val="85000"/>
                    <a:lumOff val="15000"/>
                  </a:schemeClr>
                </a:solidFill>
                <a:latin typeface="Arial" pitchFamily="34" charset="0"/>
                <a:cs typeface="Arial" pitchFamily="34" charset="0"/>
              </a:rPr>
              <a:t> </a:t>
            </a:r>
          </a:p>
          <a:p>
            <a:pPr lvl="1">
              <a:buNone/>
            </a:pPr>
            <a:r>
              <a:rPr lang="en-US" dirty="0">
                <a:solidFill>
                  <a:schemeClr val="tx1">
                    <a:lumMod val="85000"/>
                    <a:lumOff val="15000"/>
                  </a:schemeClr>
                </a:solidFill>
                <a:latin typeface="Arial" pitchFamily="34" charset="0"/>
                <a:cs typeface="Arial" pitchFamily="34" charset="0"/>
              </a:rPr>
              <a:t>	</a:t>
            </a:r>
            <a:br>
              <a:rPr lang="en-US" dirty="0">
                <a:solidFill>
                  <a:schemeClr val="tx1">
                    <a:lumMod val="85000"/>
                    <a:lumOff val="15000"/>
                  </a:schemeClr>
                </a:solidFill>
                <a:latin typeface="Arial" pitchFamily="34" charset="0"/>
                <a:cs typeface="Arial" pitchFamily="34" charset="0"/>
              </a:rPr>
            </a:br>
            <a:endParaRPr lang="en-US" dirty="0">
              <a:solidFill>
                <a:schemeClr val="tx1">
                  <a:lumMod val="85000"/>
                  <a:lumOff val="15000"/>
                </a:schemeClr>
              </a:solidFill>
              <a:latin typeface="Arial" pitchFamily="34" charset="0"/>
              <a:cs typeface="Arial" pitchFamily="34" charset="0"/>
            </a:endParaRPr>
          </a:p>
          <a:p>
            <a:pPr lvl="3"/>
            <a:endParaRPr lang="en-US" dirty="0">
              <a:solidFill>
                <a:schemeClr val="tx1">
                  <a:lumMod val="85000"/>
                  <a:lumOff val="15000"/>
                </a:schemeClr>
              </a:solidFill>
              <a:latin typeface="Arial" pitchFamily="34" charset="0"/>
              <a:cs typeface="Arial" pitchFamily="34" charset="0"/>
            </a:endParaRPr>
          </a:p>
          <a:p>
            <a:pPr lvl="3">
              <a:buNone/>
            </a:pPr>
            <a:endParaRPr lang="en-US" dirty="0">
              <a:solidFill>
                <a:schemeClr val="tx1">
                  <a:lumMod val="85000"/>
                  <a:lumOff val="15000"/>
                </a:schemeClr>
              </a:solidFill>
              <a:latin typeface="Arial" pitchFamily="34" charset="0"/>
              <a:cs typeface="Arial" pitchFamily="34" charset="0"/>
            </a:endParaRPr>
          </a:p>
          <a:p>
            <a:pPr lvl="3"/>
            <a:endParaRPr lang="en-US" dirty="0">
              <a:solidFill>
                <a:schemeClr val="tx1">
                  <a:lumMod val="85000"/>
                  <a:lumOff val="15000"/>
                </a:schemeClr>
              </a:solidFill>
              <a:latin typeface="Arial" pitchFamily="34" charset="0"/>
              <a:cs typeface="Arial" pitchFamily="34" charset="0"/>
            </a:endParaRPr>
          </a:p>
        </p:txBody>
      </p:sp>
      <p:sp>
        <p:nvSpPr>
          <p:cNvPr id="7" name="Date Placeholder 6"/>
          <p:cNvSpPr>
            <a:spLocks noGrp="1"/>
          </p:cNvSpPr>
          <p:nvPr>
            <p:ph type="dt" sz="half" idx="10"/>
          </p:nvPr>
        </p:nvSpPr>
        <p:spPr>
          <a:xfrm>
            <a:off x="1439724" y="6316857"/>
            <a:ext cx="1885170" cy="323968"/>
          </a:xfrm>
        </p:spPr>
        <p:txBody>
          <a:bodyPr>
            <a:normAutofit/>
          </a:bodyPr>
          <a:lstStyle/>
          <a:p>
            <a:pPr>
              <a:spcAft>
                <a:spcPts val="600"/>
              </a:spcAft>
            </a:pPr>
            <a:r>
              <a:rPr lang="en-US">
                <a:solidFill>
                  <a:srgbClr val="FFFFFF">
                    <a:alpha val="70000"/>
                  </a:srgbClr>
                </a:solidFill>
              </a:rPr>
              <a:t>03/22/2018</a:t>
            </a:r>
            <a:endParaRPr lang="en-US" dirty="0">
              <a:solidFill>
                <a:srgbClr val="FFFFFF">
                  <a:alpha val="70000"/>
                </a:srgbClr>
              </a:solidFill>
            </a:endParaRPr>
          </a:p>
        </p:txBody>
      </p:sp>
      <p:sp>
        <p:nvSpPr>
          <p:cNvPr id="6" name="Slide Number Placeholder 5"/>
          <p:cNvSpPr>
            <a:spLocks noGrp="1"/>
          </p:cNvSpPr>
          <p:nvPr>
            <p:ph type="sldNum" sz="quarter" idx="12"/>
          </p:nvPr>
        </p:nvSpPr>
        <p:spPr>
          <a:xfrm>
            <a:off x="8042115" y="6296279"/>
            <a:ext cx="473235" cy="365125"/>
          </a:xfrm>
        </p:spPr>
        <p:txBody>
          <a:bodyPr>
            <a:normAutofit/>
          </a:bodyPr>
          <a:lstStyle/>
          <a:p>
            <a:pPr algn="l">
              <a:spcAft>
                <a:spcPts val="600"/>
              </a:spcAft>
            </a:pPr>
            <a:fld id="{8C049FDA-E613-43D5-98A0-F5BD4D26B6BB}" type="slidenum">
              <a:rPr lang="en-US" sz="900">
                <a:solidFill>
                  <a:schemeClr val="tx1">
                    <a:lumMod val="65000"/>
                    <a:lumOff val="35000"/>
                  </a:schemeClr>
                </a:solidFill>
              </a:rPr>
              <a:pPr algn="l">
                <a:spcAft>
                  <a:spcPts val="600"/>
                </a:spcAft>
              </a:pPr>
              <a:t>15</a:t>
            </a:fld>
            <a:endParaRPr lang="en-US" sz="900" dirty="0">
              <a:solidFill>
                <a:schemeClr val="tx1">
                  <a:lumMod val="65000"/>
                  <a:lumOff val="35000"/>
                </a:schemeClr>
              </a:solidFill>
            </a:endParaRPr>
          </a:p>
        </p:txBody>
      </p:sp>
      <p:pic>
        <p:nvPicPr>
          <p:cNvPr id="4" name="Picture 3">
            <a:extLst>
              <a:ext uri="{FF2B5EF4-FFF2-40B4-BE49-F238E27FC236}">
                <a16:creationId xmlns:a16="http://schemas.microsoft.com/office/drawing/2014/main" id="{8F297CE9-6A42-42FA-B2DD-FB40109EE653}"/>
              </a:ext>
            </a:extLst>
          </p:cNvPr>
          <p:cNvPicPr>
            <a:picLocks noChangeAspect="1"/>
          </p:cNvPicPr>
          <p:nvPr/>
        </p:nvPicPr>
        <p:blipFill>
          <a:blip r:embed="rId4"/>
          <a:stretch>
            <a:fillRect/>
          </a:stretch>
        </p:blipFill>
        <p:spPr>
          <a:xfrm>
            <a:off x="4800600" y="4136046"/>
            <a:ext cx="4168090" cy="20911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43AFC8-D8D0-4784-B08C-6324FA88E6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54B1A56-8AFB-4D4F-8D98-1E832D6FFE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8E828FC-05B4-4BA4-92D3-3DF79D42D8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24458" y="76200"/>
            <a:ext cx="2790265" cy="2393447"/>
          </a:xfrm>
          <a:ln w="25400" cap="sq">
            <a:noFill/>
            <a:miter lim="800000"/>
          </a:ln>
        </p:spPr>
        <p:txBody>
          <a:bodyPr anchor="ctr">
            <a:normAutofit/>
          </a:bodyPr>
          <a:lstStyle/>
          <a:p>
            <a:pPr algn="ctr"/>
            <a:r>
              <a:rPr lang="en-US" sz="2800" dirty="0">
                <a:solidFill>
                  <a:srgbClr val="FFFFFF"/>
                </a:solidFill>
              </a:rPr>
              <a:t>Tuition Exchange Officer Duties and Responsibilities</a:t>
            </a:r>
          </a:p>
        </p:txBody>
      </p:sp>
      <p:sp>
        <p:nvSpPr>
          <p:cNvPr id="3" name="Content Placeholder 2"/>
          <p:cNvSpPr>
            <a:spLocks noGrp="1"/>
          </p:cNvSpPr>
          <p:nvPr>
            <p:ph idx="1"/>
          </p:nvPr>
        </p:nvSpPr>
        <p:spPr>
          <a:xfrm>
            <a:off x="4925572" y="533399"/>
            <a:ext cx="3793047" cy="5867401"/>
          </a:xfrm>
        </p:spPr>
        <p:txBody>
          <a:bodyPr anchor="ctr">
            <a:normAutofit lnSpcReduction="10000"/>
          </a:bodyPr>
          <a:lstStyle/>
          <a:p>
            <a:r>
              <a:rPr lang="en-US" sz="1900" b="1" dirty="0">
                <a:solidFill>
                  <a:schemeClr val="tx1">
                    <a:lumMod val="85000"/>
                    <a:lumOff val="15000"/>
                  </a:schemeClr>
                </a:solidFill>
                <a:latin typeface="Arial" panose="020B0604020202020204" pitchFamily="34" charset="0"/>
                <a:cs typeface="Arial" panose="020B0604020202020204" pitchFamily="34" charset="0"/>
              </a:rPr>
              <a:t>Tuition Exchange Student Guidelines template</a:t>
            </a:r>
          </a:p>
          <a:p>
            <a:pPr lvl="1"/>
            <a:r>
              <a:rPr lang="en-US" sz="1700" dirty="0">
                <a:solidFill>
                  <a:schemeClr val="tx1">
                    <a:lumMod val="85000"/>
                    <a:lumOff val="15000"/>
                  </a:schemeClr>
                </a:solidFill>
                <a:latin typeface="Arial" panose="020B0604020202020204" pitchFamily="34" charset="0"/>
                <a:cs typeface="Arial" panose="020B0604020202020204" pitchFamily="34" charset="0"/>
              </a:rPr>
              <a:t>Use the template to confirm your guidelines are up-to-date</a:t>
            </a:r>
          </a:p>
          <a:p>
            <a:pPr lvl="1"/>
            <a:r>
              <a:rPr lang="en-US" sz="1700" dirty="0">
                <a:solidFill>
                  <a:schemeClr val="tx1">
                    <a:lumMod val="85000"/>
                    <a:lumOff val="15000"/>
                  </a:schemeClr>
                </a:solidFill>
                <a:latin typeface="Arial" panose="020B0604020202020204" pitchFamily="34" charset="0"/>
                <a:cs typeface="Arial" panose="020B0604020202020204" pitchFamily="34" charset="0"/>
              </a:rPr>
              <a:t>Use this template to record your guidelines if your guidelines are in your head</a:t>
            </a:r>
          </a:p>
          <a:p>
            <a:r>
              <a:rPr lang="en-US" sz="1700" dirty="0">
                <a:solidFill>
                  <a:schemeClr val="tx1">
                    <a:lumMod val="85000"/>
                    <a:lumOff val="15000"/>
                  </a:schemeClr>
                </a:solidFill>
                <a:latin typeface="Arial" panose="020B0604020202020204" pitchFamily="34" charset="0"/>
                <a:cs typeface="Arial" panose="020B0604020202020204" pitchFamily="34" charset="0"/>
              </a:rPr>
              <a:t>Tuition Exchange Handbook</a:t>
            </a:r>
          </a:p>
          <a:p>
            <a:pPr lvl="1"/>
            <a:r>
              <a:rPr lang="en-US" sz="1700" dirty="0">
                <a:solidFill>
                  <a:schemeClr val="tx1">
                    <a:lumMod val="85000"/>
                    <a:lumOff val="15000"/>
                  </a:schemeClr>
                </a:solidFill>
                <a:latin typeface="Arial" panose="020B0604020202020204" pitchFamily="34" charset="0"/>
                <a:cs typeface="Arial" panose="020B0604020202020204" pitchFamily="34" charset="0"/>
              </a:rPr>
              <a:t>a fluid document </a:t>
            </a:r>
          </a:p>
          <a:p>
            <a:pPr lvl="1"/>
            <a:r>
              <a:rPr lang="en-US" sz="1700" dirty="0">
                <a:solidFill>
                  <a:schemeClr val="tx1">
                    <a:lumMod val="85000"/>
                    <a:lumOff val="15000"/>
                  </a:schemeClr>
                </a:solidFill>
                <a:latin typeface="Arial" panose="020B0604020202020204" pitchFamily="34" charset="0"/>
                <a:cs typeface="Arial" panose="020B0604020202020204" pitchFamily="34" charset="0"/>
              </a:rPr>
              <a:t>refer when in doubt</a:t>
            </a:r>
          </a:p>
          <a:p>
            <a:r>
              <a:rPr lang="en-US" sz="1700" dirty="0">
                <a:solidFill>
                  <a:schemeClr val="tx1">
                    <a:lumMod val="85000"/>
                    <a:lumOff val="15000"/>
                  </a:schemeClr>
                </a:solidFill>
                <a:latin typeface="Arial" panose="020B0604020202020204" pitchFamily="34" charset="0"/>
                <a:cs typeface="Arial" panose="020B0604020202020204" pitchFamily="34" charset="0"/>
              </a:rPr>
              <a:t>If your Business Office requests a new W-9 see TELO Only Resource section.  The completed document is available for download.</a:t>
            </a:r>
          </a:p>
          <a:p>
            <a:r>
              <a:rPr lang="en-US" sz="1700" dirty="0">
                <a:solidFill>
                  <a:schemeClr val="tx1">
                    <a:lumMod val="85000"/>
                    <a:lumOff val="15000"/>
                  </a:schemeClr>
                </a:solidFill>
                <a:latin typeface="Arial" panose="020B0604020202020204" pitchFamily="34" charset="0"/>
                <a:cs typeface="Arial" panose="020B0604020202020204" pitchFamily="34" charset="0"/>
              </a:rPr>
              <a:t>Where do I find this information?</a:t>
            </a:r>
          </a:p>
          <a:p>
            <a:pPr lvl="1"/>
            <a:r>
              <a:rPr lang="en-US" sz="1700" dirty="0">
                <a:solidFill>
                  <a:schemeClr val="tx1">
                    <a:lumMod val="85000"/>
                    <a:lumOff val="15000"/>
                  </a:schemeClr>
                </a:solidFill>
                <a:latin typeface="Arial" panose="020B0604020202020204" pitchFamily="34" charset="0"/>
                <a:cs typeface="Arial" panose="020B0604020202020204" pitchFamily="34" charset="0"/>
              </a:rPr>
              <a:t>TELO Only Resource portal on the website</a:t>
            </a:r>
          </a:p>
          <a:p>
            <a:pPr lvl="2"/>
            <a:r>
              <a:rPr lang="en-US" sz="1600" dirty="0">
                <a:solidFill>
                  <a:schemeClr val="tx1">
                    <a:lumMod val="85000"/>
                    <a:lumOff val="15000"/>
                  </a:schemeClr>
                </a:solidFill>
                <a:latin typeface="Arial" panose="020B0604020202020204" pitchFamily="34" charset="0"/>
                <a:cs typeface="Arial" panose="020B0604020202020204" pitchFamily="34" charset="0"/>
              </a:rPr>
              <a:t>Generic email:  </a:t>
            </a:r>
            <a:r>
              <a:rPr lang="en-US" sz="1600" dirty="0">
                <a:solidFill>
                  <a:schemeClr val="tx1">
                    <a:lumMod val="85000"/>
                    <a:lumOff val="15000"/>
                  </a:schemeClr>
                </a:solidFill>
                <a:latin typeface="Arial" panose="020B0604020202020204" pitchFamily="34" charset="0"/>
                <a:cs typeface="Arial" panose="020B0604020202020204" pitchFamily="34" charset="0"/>
                <a:hlinkClick r:id="rId3"/>
              </a:rPr>
              <a:t>TELO@tuitionexchange.org</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a:p>
            <a:pPr lvl="2"/>
            <a:r>
              <a:rPr lang="en-US" sz="1600" dirty="0">
                <a:solidFill>
                  <a:schemeClr val="tx1">
                    <a:lumMod val="85000"/>
                    <a:lumOff val="15000"/>
                  </a:schemeClr>
                </a:solidFill>
                <a:latin typeface="Arial" panose="020B0604020202020204" pitchFamily="34" charset="0"/>
                <a:cs typeface="Arial" panose="020B0604020202020204" pitchFamily="34" charset="0"/>
              </a:rPr>
              <a:t>Generic password:  TELO14   (just like you see it)</a:t>
            </a:r>
          </a:p>
        </p:txBody>
      </p:sp>
      <p:sp>
        <p:nvSpPr>
          <p:cNvPr id="6" name="Date Placeholder 5"/>
          <p:cNvSpPr>
            <a:spLocks noGrp="1"/>
          </p:cNvSpPr>
          <p:nvPr>
            <p:ph type="dt" sz="half" idx="10"/>
          </p:nvPr>
        </p:nvSpPr>
        <p:spPr>
          <a:xfrm>
            <a:off x="1439724" y="6316857"/>
            <a:ext cx="1885170" cy="323968"/>
          </a:xfrm>
        </p:spPr>
        <p:txBody>
          <a:bodyPr>
            <a:normAutofit/>
          </a:bodyPr>
          <a:lstStyle/>
          <a:p>
            <a:pPr>
              <a:spcAft>
                <a:spcPts val="600"/>
              </a:spcAft>
            </a:pPr>
            <a:r>
              <a:rPr lang="en-US">
                <a:solidFill>
                  <a:srgbClr val="FFFFFF">
                    <a:alpha val="70000"/>
                  </a:srgbClr>
                </a:solidFill>
              </a:rPr>
              <a:t>03/22/2018</a:t>
            </a:r>
            <a:endParaRPr lang="en-US" dirty="0">
              <a:solidFill>
                <a:srgbClr val="FFFFFF">
                  <a:alpha val="70000"/>
                </a:srgbClr>
              </a:solidFill>
            </a:endParaRPr>
          </a:p>
        </p:txBody>
      </p:sp>
      <p:sp>
        <p:nvSpPr>
          <p:cNvPr id="5" name="Slide Number Placeholder 4"/>
          <p:cNvSpPr>
            <a:spLocks noGrp="1"/>
          </p:cNvSpPr>
          <p:nvPr>
            <p:ph type="sldNum" sz="quarter" idx="12"/>
          </p:nvPr>
        </p:nvSpPr>
        <p:spPr>
          <a:xfrm>
            <a:off x="8042115" y="6296279"/>
            <a:ext cx="473235" cy="365125"/>
          </a:xfrm>
        </p:spPr>
        <p:txBody>
          <a:bodyPr>
            <a:normAutofit/>
          </a:bodyPr>
          <a:lstStyle/>
          <a:p>
            <a:pPr algn="l">
              <a:spcAft>
                <a:spcPts val="600"/>
              </a:spcAft>
            </a:pPr>
            <a:fld id="{8C049FDA-E613-43D5-98A0-F5BD4D26B6BB}" type="slidenum">
              <a:rPr lang="en-US" sz="900">
                <a:solidFill>
                  <a:schemeClr val="tx1">
                    <a:lumMod val="65000"/>
                    <a:lumOff val="35000"/>
                  </a:schemeClr>
                </a:solidFill>
              </a:rPr>
              <a:pPr algn="l">
                <a:spcAft>
                  <a:spcPts val="600"/>
                </a:spcAft>
              </a:pPr>
              <a:t>16</a:t>
            </a:fld>
            <a:endParaRPr lang="en-US" sz="900" dirty="0">
              <a:solidFill>
                <a:schemeClr val="tx1">
                  <a:lumMod val="65000"/>
                  <a:lumOff val="35000"/>
                </a:schemeClr>
              </a:solidFill>
            </a:endParaRPr>
          </a:p>
        </p:txBody>
      </p:sp>
    </p:spTree>
    <p:extLst>
      <p:ext uri="{BB962C8B-B14F-4D97-AF65-F5344CB8AC3E}">
        <p14:creationId xmlns:p14="http://schemas.microsoft.com/office/powerpoint/2010/main" val="214875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843AFC8-D8D0-4784-B08C-6324FA88E6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54B1A56-8AFB-4D4F-8D98-1E832D6FFE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8E828FC-05B4-4BA4-92D3-3DF79D42D8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19200" y="304800"/>
            <a:ext cx="2790265" cy="2774447"/>
          </a:xfrm>
          <a:ln w="25400" cap="sq">
            <a:noFill/>
            <a:miter lim="800000"/>
          </a:ln>
        </p:spPr>
        <p:txBody>
          <a:bodyPr anchor="ctr">
            <a:normAutofit/>
          </a:bodyPr>
          <a:lstStyle/>
          <a:p>
            <a:pPr algn="ctr"/>
            <a:r>
              <a:rPr lang="en-US" sz="2800" dirty="0">
                <a:solidFill>
                  <a:srgbClr val="FFFFFF"/>
                </a:solidFill>
                <a:latin typeface="Arial" pitchFamily="34" charset="0"/>
                <a:cs typeface="Arial" pitchFamily="34" charset="0"/>
              </a:rPr>
              <a:t>Tuition Exchange Officer  Duties and Responsibilities</a:t>
            </a:r>
          </a:p>
        </p:txBody>
      </p:sp>
      <p:sp>
        <p:nvSpPr>
          <p:cNvPr id="3" name="Content Placeholder 2"/>
          <p:cNvSpPr>
            <a:spLocks noGrp="1"/>
          </p:cNvSpPr>
          <p:nvPr>
            <p:ph idx="1"/>
          </p:nvPr>
        </p:nvSpPr>
        <p:spPr>
          <a:xfrm>
            <a:off x="4938938" y="457199"/>
            <a:ext cx="3793047" cy="5859657"/>
          </a:xfrm>
        </p:spPr>
        <p:txBody>
          <a:bodyPr anchor="ctr">
            <a:normAutofit fontScale="85000" lnSpcReduction="10000"/>
          </a:bodyPr>
          <a:lstStyle/>
          <a:p>
            <a:r>
              <a:rPr lang="en-US" b="1" dirty="0">
                <a:solidFill>
                  <a:schemeClr val="tx1">
                    <a:lumMod val="85000"/>
                    <a:lumOff val="15000"/>
                  </a:schemeClr>
                </a:solidFill>
                <a:latin typeface="Arial" pitchFamily="34" charset="0"/>
                <a:cs typeface="Arial" pitchFamily="34" charset="0"/>
              </a:rPr>
              <a:t>Policies and Procedures</a:t>
            </a:r>
          </a:p>
          <a:p>
            <a:pPr lvl="1"/>
            <a:r>
              <a:rPr lang="en-US" sz="1900" dirty="0">
                <a:solidFill>
                  <a:schemeClr val="tx1">
                    <a:lumMod val="85000"/>
                    <a:lumOff val="15000"/>
                  </a:schemeClr>
                </a:solidFill>
                <a:latin typeface="Arial" pitchFamily="34" charset="0"/>
                <a:cs typeface="Arial" pitchFamily="34" charset="0"/>
              </a:rPr>
              <a:t>Who is eligible?</a:t>
            </a:r>
          </a:p>
          <a:p>
            <a:pPr lvl="2"/>
            <a:r>
              <a:rPr lang="en-US" sz="1900" dirty="0">
                <a:solidFill>
                  <a:schemeClr val="tx1">
                    <a:lumMod val="85000"/>
                    <a:lumOff val="15000"/>
                  </a:schemeClr>
                </a:solidFill>
                <a:latin typeface="Arial" pitchFamily="34" charset="0"/>
                <a:cs typeface="Arial" pitchFamily="34" charset="0"/>
              </a:rPr>
              <a:t>Refer to your internal tuition remission policy for guidance</a:t>
            </a:r>
          </a:p>
          <a:p>
            <a:pPr lvl="2"/>
            <a:r>
              <a:rPr lang="en-US" sz="1900" dirty="0">
                <a:solidFill>
                  <a:schemeClr val="tx1">
                    <a:lumMod val="85000"/>
                    <a:lumOff val="15000"/>
                  </a:schemeClr>
                </a:solidFill>
                <a:latin typeface="Arial" pitchFamily="34" charset="0"/>
                <a:cs typeface="Arial" pitchFamily="34" charset="0"/>
              </a:rPr>
              <a:t>Employee eligibility considerations</a:t>
            </a:r>
          </a:p>
          <a:p>
            <a:pPr lvl="3"/>
            <a:r>
              <a:rPr lang="en-US" sz="1900" dirty="0">
                <a:solidFill>
                  <a:schemeClr val="tx1">
                    <a:lumMod val="85000"/>
                    <a:lumOff val="15000"/>
                  </a:schemeClr>
                </a:solidFill>
                <a:latin typeface="Arial" pitchFamily="34" charset="0"/>
                <a:cs typeface="Arial" pitchFamily="34" charset="0"/>
              </a:rPr>
              <a:t>Seniority</a:t>
            </a:r>
          </a:p>
          <a:p>
            <a:pPr lvl="3"/>
            <a:r>
              <a:rPr lang="en-US" sz="1900" dirty="0">
                <a:solidFill>
                  <a:schemeClr val="tx1">
                    <a:lumMod val="85000"/>
                    <a:lumOff val="15000"/>
                  </a:schemeClr>
                </a:solidFill>
                <a:latin typeface="Arial" pitchFamily="34" charset="0"/>
                <a:cs typeface="Arial" pitchFamily="34" charset="0"/>
              </a:rPr>
              <a:t>Longevity</a:t>
            </a:r>
          </a:p>
          <a:p>
            <a:pPr lvl="3"/>
            <a:r>
              <a:rPr lang="en-US" sz="1900" dirty="0">
                <a:solidFill>
                  <a:schemeClr val="tx1">
                    <a:lumMod val="85000"/>
                    <a:lumOff val="15000"/>
                  </a:schemeClr>
                </a:solidFill>
                <a:latin typeface="Arial" pitchFamily="34" charset="0"/>
                <a:cs typeface="Arial" pitchFamily="34" charset="0"/>
              </a:rPr>
              <a:t>Faculty and staff</a:t>
            </a:r>
          </a:p>
          <a:p>
            <a:pPr lvl="3"/>
            <a:r>
              <a:rPr lang="en-US" sz="1900" dirty="0">
                <a:solidFill>
                  <a:schemeClr val="tx1">
                    <a:lumMod val="85000"/>
                    <a:lumOff val="15000"/>
                  </a:schemeClr>
                </a:solidFill>
                <a:latin typeface="Arial" pitchFamily="34" charset="0"/>
                <a:cs typeface="Arial" pitchFamily="34" charset="0"/>
              </a:rPr>
              <a:t>Staff and faculty</a:t>
            </a:r>
          </a:p>
          <a:p>
            <a:pPr lvl="3"/>
            <a:r>
              <a:rPr lang="en-US" sz="1900" dirty="0">
                <a:solidFill>
                  <a:schemeClr val="tx1">
                    <a:lumMod val="85000"/>
                    <a:lumOff val="15000"/>
                  </a:schemeClr>
                </a:solidFill>
                <a:latin typeface="Arial" pitchFamily="34" charset="0"/>
                <a:cs typeface="Arial" pitchFamily="34" charset="0"/>
              </a:rPr>
              <a:t>How many times has the family accessed TE already if there is a long list of applicants for a few spots</a:t>
            </a:r>
          </a:p>
          <a:p>
            <a:pPr marL="566928" lvl="3" indent="0">
              <a:buNone/>
            </a:pPr>
            <a:endParaRPr lang="en-US" sz="1900" dirty="0">
              <a:solidFill>
                <a:schemeClr val="tx1">
                  <a:lumMod val="85000"/>
                  <a:lumOff val="15000"/>
                </a:schemeClr>
              </a:solidFill>
              <a:latin typeface="Arial" pitchFamily="34" charset="0"/>
              <a:cs typeface="Arial" pitchFamily="34" charset="0"/>
            </a:endParaRPr>
          </a:p>
          <a:p>
            <a:pPr marL="566928" lvl="3" indent="0">
              <a:buNone/>
            </a:pPr>
            <a:r>
              <a:rPr lang="en-US" sz="1900" dirty="0">
                <a:solidFill>
                  <a:schemeClr val="tx1">
                    <a:lumMod val="85000"/>
                    <a:lumOff val="15000"/>
                  </a:schemeClr>
                </a:solidFill>
                <a:latin typeface="Arial" pitchFamily="34" charset="0"/>
                <a:cs typeface="Arial" pitchFamily="34" charset="0"/>
              </a:rPr>
              <a:t>A frequent call to TE Central is from the employee who is shopping for a new job.  They can’t believe their student will lose their </a:t>
            </a:r>
            <a:r>
              <a:rPr lang="en-US" sz="1900" dirty="0">
                <a:solidFill>
                  <a:schemeClr val="tx1">
                    <a:lumMod val="85000"/>
                    <a:lumOff val="15000"/>
                  </a:schemeClr>
                </a:solidFill>
                <a:highlight>
                  <a:srgbClr val="FFFF00"/>
                </a:highlight>
                <a:latin typeface="Arial" pitchFamily="34" charset="0"/>
                <a:cs typeface="Arial" pitchFamily="34" charset="0"/>
              </a:rPr>
              <a:t>TE benefit </a:t>
            </a:r>
            <a:r>
              <a:rPr lang="en-US" sz="1900" dirty="0">
                <a:solidFill>
                  <a:schemeClr val="tx1">
                    <a:lumMod val="85000"/>
                    <a:lumOff val="15000"/>
                  </a:schemeClr>
                </a:solidFill>
                <a:latin typeface="Arial" pitchFamily="34" charset="0"/>
                <a:cs typeface="Arial" pitchFamily="34" charset="0"/>
              </a:rPr>
              <a:t>should the parent take a different job</a:t>
            </a:r>
          </a:p>
          <a:p>
            <a:pPr marL="566928" lvl="3" indent="0">
              <a:buNone/>
            </a:pPr>
            <a:r>
              <a:rPr lang="en-US" sz="1900" dirty="0">
                <a:solidFill>
                  <a:schemeClr val="tx1">
                    <a:lumMod val="85000"/>
                    <a:lumOff val="15000"/>
                  </a:schemeClr>
                </a:solidFill>
                <a:latin typeface="Arial" pitchFamily="34" charset="0"/>
                <a:cs typeface="Arial" pitchFamily="34" charset="0"/>
              </a:rPr>
              <a:t>The second most frequent call to TE Central is hypothetically speaking if I take a job at a TE school, when does my </a:t>
            </a:r>
            <a:r>
              <a:rPr lang="en-US" sz="1900" dirty="0">
                <a:solidFill>
                  <a:schemeClr val="tx1">
                    <a:lumMod val="85000"/>
                    <a:lumOff val="15000"/>
                  </a:schemeClr>
                </a:solidFill>
                <a:highlight>
                  <a:srgbClr val="FFFF00"/>
                </a:highlight>
                <a:latin typeface="Arial" pitchFamily="34" charset="0"/>
                <a:cs typeface="Arial" pitchFamily="34" charset="0"/>
              </a:rPr>
              <a:t>TE benefit </a:t>
            </a:r>
            <a:r>
              <a:rPr lang="en-US" sz="1900" dirty="0">
                <a:solidFill>
                  <a:schemeClr val="tx1">
                    <a:lumMod val="85000"/>
                    <a:lumOff val="15000"/>
                  </a:schemeClr>
                </a:solidFill>
                <a:latin typeface="Arial" pitchFamily="34" charset="0"/>
                <a:cs typeface="Arial" pitchFamily="34" charset="0"/>
              </a:rPr>
              <a:t>kick in for my dependents</a:t>
            </a:r>
          </a:p>
          <a:p>
            <a:pPr lvl="3"/>
            <a:endParaRPr lang="en-US" dirty="0">
              <a:solidFill>
                <a:schemeClr val="tx1">
                  <a:lumMod val="85000"/>
                  <a:lumOff val="15000"/>
                </a:schemeClr>
              </a:solidFill>
              <a:latin typeface="Arial" pitchFamily="34" charset="0"/>
              <a:cs typeface="Arial" pitchFamily="34" charset="0"/>
            </a:endParaRPr>
          </a:p>
        </p:txBody>
      </p:sp>
      <p:sp>
        <p:nvSpPr>
          <p:cNvPr id="7" name="Date Placeholder 6"/>
          <p:cNvSpPr>
            <a:spLocks noGrp="1"/>
          </p:cNvSpPr>
          <p:nvPr>
            <p:ph type="dt" sz="half" idx="10"/>
          </p:nvPr>
        </p:nvSpPr>
        <p:spPr>
          <a:xfrm>
            <a:off x="1439724" y="6316857"/>
            <a:ext cx="1885170" cy="323968"/>
          </a:xfrm>
        </p:spPr>
        <p:txBody>
          <a:bodyPr>
            <a:normAutofit/>
          </a:bodyPr>
          <a:lstStyle/>
          <a:p>
            <a:pPr>
              <a:spcAft>
                <a:spcPts val="600"/>
              </a:spcAft>
            </a:pPr>
            <a:r>
              <a:rPr lang="en-US">
                <a:solidFill>
                  <a:srgbClr val="FFFFFF">
                    <a:alpha val="70000"/>
                  </a:srgbClr>
                </a:solidFill>
              </a:rPr>
              <a:t>03/22/2018</a:t>
            </a:r>
            <a:endParaRPr lang="en-US" dirty="0">
              <a:solidFill>
                <a:srgbClr val="FFFFFF">
                  <a:alpha val="70000"/>
                </a:srgbClr>
              </a:solidFill>
            </a:endParaRPr>
          </a:p>
        </p:txBody>
      </p:sp>
      <p:sp>
        <p:nvSpPr>
          <p:cNvPr id="6" name="Slide Number Placeholder 5"/>
          <p:cNvSpPr>
            <a:spLocks noGrp="1"/>
          </p:cNvSpPr>
          <p:nvPr>
            <p:ph type="sldNum" sz="quarter" idx="12"/>
          </p:nvPr>
        </p:nvSpPr>
        <p:spPr>
          <a:xfrm>
            <a:off x="8042115" y="6296279"/>
            <a:ext cx="473235" cy="365125"/>
          </a:xfrm>
        </p:spPr>
        <p:txBody>
          <a:bodyPr>
            <a:normAutofit/>
          </a:bodyPr>
          <a:lstStyle/>
          <a:p>
            <a:pPr algn="l">
              <a:spcAft>
                <a:spcPts val="600"/>
              </a:spcAft>
            </a:pPr>
            <a:fld id="{8C049FDA-E613-43D5-98A0-F5BD4D26B6BB}" type="slidenum">
              <a:rPr lang="en-US" sz="900">
                <a:solidFill>
                  <a:schemeClr val="tx1">
                    <a:lumMod val="65000"/>
                    <a:lumOff val="35000"/>
                  </a:schemeClr>
                </a:solidFill>
              </a:rPr>
              <a:pPr algn="l">
                <a:spcAft>
                  <a:spcPts val="600"/>
                </a:spcAft>
              </a:pPr>
              <a:t>17</a:t>
            </a:fld>
            <a:endParaRPr lang="en-US" sz="900" dirty="0">
              <a:solidFill>
                <a:schemeClr val="tx1">
                  <a:lumMod val="65000"/>
                  <a:lumOff val="3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3400" y="152400"/>
            <a:ext cx="2313633" cy="2784475"/>
          </a:xfrm>
        </p:spPr>
        <p:txBody>
          <a:bodyPr anchor="ctr">
            <a:normAutofit/>
          </a:bodyPr>
          <a:lstStyle/>
          <a:p>
            <a:r>
              <a:rPr lang="en-US" sz="2400" dirty="0">
                <a:solidFill>
                  <a:srgbClr val="FFFFFF"/>
                </a:solidFill>
                <a:latin typeface="Arial" pitchFamily="34" charset="0"/>
                <a:cs typeface="Arial" pitchFamily="34" charset="0"/>
              </a:rPr>
              <a:t>Tuition Exchange Officer Duties and Responsibilities</a:t>
            </a:r>
          </a:p>
        </p:txBody>
      </p:sp>
      <p:graphicFrame>
        <p:nvGraphicFramePr>
          <p:cNvPr id="40" name="Content Placeholder 2">
            <a:extLst>
              <a:ext uri="{FF2B5EF4-FFF2-40B4-BE49-F238E27FC236}">
                <a16:creationId xmlns:a16="http://schemas.microsoft.com/office/drawing/2014/main" id="{9DBC9C7B-FF7C-4C4B-99D5-C0FA351205A9}"/>
              </a:ext>
            </a:extLst>
          </p:cNvPr>
          <p:cNvGraphicFramePr>
            <a:graphicFrameLocks noGrp="1"/>
          </p:cNvGraphicFramePr>
          <p:nvPr>
            <p:ph idx="1"/>
            <p:extLst>
              <p:ext uri="{D42A27DB-BD31-4B8C-83A1-F6EECF244321}">
                <p14:modId xmlns:p14="http://schemas.microsoft.com/office/powerpoint/2010/main" val="1157623218"/>
              </p:ext>
            </p:extLst>
          </p:nvPr>
        </p:nvGraphicFramePr>
        <p:xfrm>
          <a:off x="3556396" y="639763"/>
          <a:ext cx="5130403" cy="5684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a:xfrm>
            <a:off x="369277" y="6459785"/>
            <a:ext cx="1301528" cy="365125"/>
          </a:xfrm>
        </p:spPr>
        <p:txBody>
          <a:bodyPr>
            <a:normAutofit/>
          </a:bodyPr>
          <a:lstStyle/>
          <a:p>
            <a:pPr>
              <a:spcAft>
                <a:spcPts val="600"/>
              </a:spcAft>
            </a:pPr>
            <a:r>
              <a:rPr lang="en-US"/>
              <a:t>03/22/2018</a:t>
            </a:r>
            <a:endParaRPr lang="en-US" dirty="0"/>
          </a:p>
        </p:txBody>
      </p:sp>
      <p:sp>
        <p:nvSpPr>
          <p:cNvPr id="6" name="Slide Number Placeholder 5"/>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a:solidFill>
                  <a:schemeClr val="tx2"/>
                </a:solidFill>
              </a:rPr>
              <a:pPr>
                <a:spcAft>
                  <a:spcPts val="600"/>
                </a:spcAft>
              </a:pPr>
              <a:t>18</a:t>
            </a:fld>
            <a:endParaRPr lang="en-US" dirty="0">
              <a:solidFill>
                <a:schemeClr val="tx2"/>
              </a:solidFill>
            </a:endParaRPr>
          </a:p>
        </p:txBody>
      </p:sp>
    </p:spTree>
    <p:extLst>
      <p:ext uri="{BB962C8B-B14F-4D97-AF65-F5344CB8AC3E}">
        <p14:creationId xmlns:p14="http://schemas.microsoft.com/office/powerpoint/2010/main" val="327963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9600" y="228600"/>
            <a:ext cx="2313633" cy="2479675"/>
          </a:xfrm>
        </p:spPr>
        <p:txBody>
          <a:bodyPr anchor="ctr">
            <a:normAutofit/>
          </a:bodyPr>
          <a:lstStyle/>
          <a:p>
            <a:r>
              <a:rPr lang="en-US" sz="2400" dirty="0">
                <a:solidFill>
                  <a:srgbClr val="FFFFFF"/>
                </a:solidFill>
                <a:latin typeface="Arial" pitchFamily="34" charset="0"/>
                <a:cs typeface="Arial" pitchFamily="34" charset="0"/>
              </a:rPr>
              <a:t>Tuition Exchange Officer Duties and Responsibilities</a:t>
            </a:r>
          </a:p>
        </p:txBody>
      </p:sp>
      <p:graphicFrame>
        <p:nvGraphicFramePr>
          <p:cNvPr id="40" name="Content Placeholder 2">
            <a:extLst>
              <a:ext uri="{FF2B5EF4-FFF2-40B4-BE49-F238E27FC236}">
                <a16:creationId xmlns:a16="http://schemas.microsoft.com/office/drawing/2014/main" id="{9DBC9C7B-FF7C-4C4B-99D5-C0FA351205A9}"/>
              </a:ext>
            </a:extLst>
          </p:cNvPr>
          <p:cNvGraphicFramePr>
            <a:graphicFrameLocks noGrp="1"/>
          </p:cNvGraphicFramePr>
          <p:nvPr>
            <p:ph idx="1"/>
            <p:extLst>
              <p:ext uri="{D42A27DB-BD31-4B8C-83A1-F6EECF244321}">
                <p14:modId xmlns:p14="http://schemas.microsoft.com/office/powerpoint/2010/main" val="292299019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a:xfrm>
            <a:off x="369277" y="6459785"/>
            <a:ext cx="1301528" cy="365125"/>
          </a:xfrm>
        </p:spPr>
        <p:txBody>
          <a:bodyPr>
            <a:normAutofit/>
          </a:bodyPr>
          <a:lstStyle/>
          <a:p>
            <a:pPr>
              <a:spcAft>
                <a:spcPts val="600"/>
              </a:spcAft>
            </a:pPr>
            <a:r>
              <a:rPr lang="en-US"/>
              <a:t>03/22/2018</a:t>
            </a:r>
            <a:endParaRPr lang="en-US" dirty="0"/>
          </a:p>
        </p:txBody>
      </p:sp>
      <p:sp>
        <p:nvSpPr>
          <p:cNvPr id="6" name="Slide Number Placeholder 5"/>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a:solidFill>
                  <a:schemeClr val="tx2"/>
                </a:solidFill>
              </a:rPr>
              <a:pPr>
                <a:spcAft>
                  <a:spcPts val="600"/>
                </a:spcAft>
              </a:pPr>
              <a:t>19</a:t>
            </a:fld>
            <a:endParaRPr lang="en-US"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latin typeface="Arial" pitchFamily="34" charset="0"/>
                <a:cs typeface="Arial" pitchFamily="34" charset="0"/>
              </a:rPr>
              <a:t>Today’s Focus</a:t>
            </a:r>
          </a:p>
        </p:txBody>
      </p:sp>
      <p:graphicFrame>
        <p:nvGraphicFramePr>
          <p:cNvPr id="7" name="Content Placeholder 2">
            <a:extLst>
              <a:ext uri="{FF2B5EF4-FFF2-40B4-BE49-F238E27FC236}">
                <a16:creationId xmlns:a16="http://schemas.microsoft.com/office/drawing/2014/main" id="{7D1837D7-BAA6-4F4E-99FC-914F34FCDD7B}"/>
              </a:ext>
            </a:extLst>
          </p:cNvPr>
          <p:cNvGraphicFramePr>
            <a:graphicFrameLocks noGrp="1"/>
          </p:cNvGraphicFramePr>
          <p:nvPr>
            <p:ph idx="1"/>
            <p:extLst>
              <p:ext uri="{D42A27DB-BD31-4B8C-83A1-F6EECF244321}">
                <p14:modId xmlns:p14="http://schemas.microsoft.com/office/powerpoint/2010/main" val="369677169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369277" y="6459785"/>
            <a:ext cx="1301528"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a:solidFill>
                  <a:schemeClr val="tx2"/>
                </a:solidFill>
              </a:rPr>
              <a:pPr>
                <a:spcAft>
                  <a:spcPts val="600"/>
                </a:spcAft>
              </a:pPr>
              <a:t>2</a:t>
            </a:fld>
            <a:endParaRPr lang="en-US"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C843AFC8-D8D0-4784-B08C-6324FA88E6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854B1A56-8AFB-4D4F-8D98-1E832D6FFE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5">
            <a:extLst>
              <a:ext uri="{FF2B5EF4-FFF2-40B4-BE49-F238E27FC236}">
                <a16:creationId xmlns:a16="http://schemas.microsoft.com/office/drawing/2014/main" id="{F8E828FC-05B4-4BA4-92D3-3DF79D42D8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25872" y="1111753"/>
            <a:ext cx="2790265" cy="4634494"/>
          </a:xfrm>
          <a:ln w="25400" cap="sq">
            <a:noFill/>
            <a:miter lim="800000"/>
          </a:ln>
        </p:spPr>
        <p:txBody>
          <a:bodyPr anchor="ctr">
            <a:normAutofit/>
          </a:bodyPr>
          <a:lstStyle/>
          <a:p>
            <a:pPr algn="ctr"/>
            <a:r>
              <a:rPr lang="en-US" sz="2800" dirty="0">
                <a:solidFill>
                  <a:srgbClr val="FFFFFF"/>
                </a:solidFill>
                <a:latin typeface="Arial" pitchFamily="34" charset="0"/>
                <a:cs typeface="Arial" pitchFamily="34" charset="0"/>
              </a:rPr>
              <a:t>Tuition Exchange Office Duties and Responsibilities</a:t>
            </a:r>
          </a:p>
        </p:txBody>
      </p:sp>
      <p:sp>
        <p:nvSpPr>
          <p:cNvPr id="3" name="Content Placeholder 2"/>
          <p:cNvSpPr>
            <a:spLocks noGrp="1"/>
          </p:cNvSpPr>
          <p:nvPr>
            <p:ph idx="1"/>
          </p:nvPr>
        </p:nvSpPr>
        <p:spPr>
          <a:xfrm>
            <a:off x="4724400" y="304800"/>
            <a:ext cx="3996301" cy="5943599"/>
          </a:xfrm>
        </p:spPr>
        <p:txBody>
          <a:bodyPr anchor="ctr">
            <a:normAutofit lnSpcReduction="10000"/>
          </a:bodyPr>
          <a:lstStyle/>
          <a:p>
            <a:pPr lvl="1"/>
            <a:endParaRPr lang="en-US" sz="1500" dirty="0">
              <a:solidFill>
                <a:schemeClr val="tx1">
                  <a:lumMod val="85000"/>
                  <a:lumOff val="15000"/>
                </a:schemeClr>
              </a:solidFill>
              <a:latin typeface="Arial" pitchFamily="34" charset="0"/>
              <a:cs typeface="Arial" pitchFamily="34" charset="0"/>
            </a:endParaRPr>
          </a:p>
          <a:p>
            <a:pPr lvl="1"/>
            <a:endParaRPr lang="en-US" sz="1500" dirty="0">
              <a:solidFill>
                <a:schemeClr val="tx1">
                  <a:lumMod val="85000"/>
                  <a:lumOff val="15000"/>
                </a:schemeClr>
              </a:solidFill>
              <a:latin typeface="Arial" pitchFamily="34" charset="0"/>
              <a:cs typeface="Arial" pitchFamily="34" charset="0"/>
            </a:endParaRPr>
          </a:p>
          <a:p>
            <a:pPr lvl="1"/>
            <a:r>
              <a:rPr lang="en-US" sz="1500" b="1" dirty="0">
                <a:solidFill>
                  <a:schemeClr val="tx1">
                    <a:lumMod val="85000"/>
                    <a:lumOff val="15000"/>
                  </a:schemeClr>
                </a:solidFill>
                <a:latin typeface="Arial" pitchFamily="34" charset="0"/>
                <a:cs typeface="Arial" pitchFamily="34" charset="0"/>
              </a:rPr>
              <a:t>Summer</a:t>
            </a:r>
          </a:p>
          <a:p>
            <a:pPr lvl="2"/>
            <a:r>
              <a:rPr lang="en-US" sz="1500" dirty="0">
                <a:solidFill>
                  <a:schemeClr val="tx1">
                    <a:lumMod val="85000"/>
                    <a:lumOff val="15000"/>
                  </a:schemeClr>
                </a:solidFill>
                <a:latin typeface="Arial" pitchFamily="34" charset="0"/>
                <a:cs typeface="Arial" pitchFamily="34" charset="0"/>
              </a:rPr>
              <a:t>Stay in contact with employee – Export students change their minds </a:t>
            </a:r>
          </a:p>
          <a:p>
            <a:pPr lvl="2"/>
            <a:r>
              <a:rPr lang="en-US" sz="1500" dirty="0">
                <a:solidFill>
                  <a:schemeClr val="tx1">
                    <a:lumMod val="85000"/>
                    <a:lumOff val="15000"/>
                  </a:schemeClr>
                </a:solidFill>
                <a:latin typeface="Arial" pitchFamily="34" charset="0"/>
                <a:cs typeface="Arial" pitchFamily="34" charset="0"/>
              </a:rPr>
              <a:t>Confirm with Financial Aid, HR, and Registrar all school required paperwork is complete </a:t>
            </a:r>
          </a:p>
          <a:p>
            <a:pPr lvl="2"/>
            <a:r>
              <a:rPr lang="en-US" sz="1500" dirty="0">
                <a:solidFill>
                  <a:schemeClr val="tx1">
                    <a:lumMod val="85000"/>
                    <a:lumOff val="15000"/>
                  </a:schemeClr>
                </a:solidFill>
                <a:latin typeface="Arial" pitchFamily="34" charset="0"/>
                <a:cs typeface="Arial" pitchFamily="34" charset="0"/>
              </a:rPr>
              <a:t>Continuing (renewal) student – did the Import student maintain academic eligibility?  Did the Export student parent maintain employment eligibility?</a:t>
            </a:r>
          </a:p>
          <a:p>
            <a:pPr lvl="2"/>
            <a:r>
              <a:rPr lang="en-US" sz="1500" dirty="0">
                <a:solidFill>
                  <a:schemeClr val="tx1">
                    <a:lumMod val="85000"/>
                    <a:lumOff val="15000"/>
                  </a:schemeClr>
                </a:solidFill>
                <a:latin typeface="Arial" pitchFamily="34" charset="0"/>
                <a:cs typeface="Arial" pitchFamily="34" charset="0"/>
              </a:rPr>
              <a:t>Share with Admissions, Financial Aid , HR, and Registrar all TE scholars annually</a:t>
            </a:r>
          </a:p>
          <a:p>
            <a:pPr lvl="2"/>
            <a:endParaRPr lang="en-US" sz="1500" dirty="0">
              <a:solidFill>
                <a:schemeClr val="tx1">
                  <a:lumMod val="85000"/>
                  <a:lumOff val="15000"/>
                </a:schemeClr>
              </a:solidFill>
              <a:latin typeface="Arial" pitchFamily="34" charset="0"/>
              <a:cs typeface="Arial" pitchFamily="34" charset="0"/>
            </a:endParaRPr>
          </a:p>
          <a:p>
            <a:pPr lvl="1"/>
            <a:r>
              <a:rPr lang="en-US" sz="1500" b="1" dirty="0">
                <a:solidFill>
                  <a:schemeClr val="tx1">
                    <a:lumMod val="85000"/>
                    <a:lumOff val="15000"/>
                  </a:schemeClr>
                </a:solidFill>
                <a:latin typeface="Arial" pitchFamily="34" charset="0"/>
                <a:cs typeface="Arial" pitchFamily="34" charset="0"/>
              </a:rPr>
              <a:t>Year round communication</a:t>
            </a:r>
          </a:p>
          <a:p>
            <a:pPr lvl="3"/>
            <a:r>
              <a:rPr lang="en-US" sz="1500" dirty="0">
                <a:solidFill>
                  <a:schemeClr val="tx1">
                    <a:lumMod val="85000"/>
                    <a:lumOff val="15000"/>
                  </a:schemeClr>
                </a:solidFill>
                <a:latin typeface="Arial" pitchFamily="34" charset="0"/>
                <a:cs typeface="Arial" pitchFamily="34" charset="0"/>
              </a:rPr>
              <a:t>Share and maintain with key staff supervisors the TE message</a:t>
            </a:r>
          </a:p>
          <a:p>
            <a:pPr lvl="3"/>
            <a:r>
              <a:rPr lang="en-US" sz="1500" dirty="0">
                <a:solidFill>
                  <a:schemeClr val="tx1">
                    <a:lumMod val="85000"/>
                    <a:lumOff val="15000"/>
                  </a:schemeClr>
                </a:solidFill>
                <a:latin typeface="Arial" pitchFamily="34" charset="0"/>
                <a:cs typeface="Arial" pitchFamily="34" charset="0"/>
              </a:rPr>
              <a:t>Share the TE message with all faculty and staff</a:t>
            </a:r>
          </a:p>
          <a:p>
            <a:pPr lvl="3"/>
            <a:r>
              <a:rPr lang="en-US" sz="1500" dirty="0">
                <a:solidFill>
                  <a:schemeClr val="tx1">
                    <a:lumMod val="85000"/>
                    <a:lumOff val="15000"/>
                  </a:schemeClr>
                </a:solidFill>
                <a:latin typeface="Arial" pitchFamily="34" charset="0"/>
                <a:cs typeface="Arial" pitchFamily="34" charset="0"/>
              </a:rPr>
              <a:t>Share your priority date for TE applications</a:t>
            </a:r>
          </a:p>
          <a:p>
            <a:pPr lvl="3"/>
            <a:r>
              <a:rPr lang="en-US" sz="1500" dirty="0">
                <a:solidFill>
                  <a:schemeClr val="tx1">
                    <a:lumMod val="85000"/>
                    <a:lumOff val="15000"/>
                  </a:schemeClr>
                </a:solidFill>
                <a:latin typeface="Arial" pitchFamily="34" charset="0"/>
                <a:cs typeface="Arial" pitchFamily="34" charset="0"/>
              </a:rPr>
              <a:t>Share how to apply, when to apply, where to apply, and what happens next</a:t>
            </a:r>
          </a:p>
          <a:p>
            <a:pPr>
              <a:buNone/>
            </a:pPr>
            <a:endParaRPr lang="en-US" sz="1500" dirty="0">
              <a:solidFill>
                <a:schemeClr val="tx1">
                  <a:lumMod val="85000"/>
                  <a:lumOff val="15000"/>
                </a:schemeClr>
              </a:solidFill>
              <a:latin typeface="Arial" pitchFamily="34" charset="0"/>
              <a:cs typeface="Arial" pitchFamily="34" charset="0"/>
            </a:endParaRPr>
          </a:p>
          <a:p>
            <a:pPr>
              <a:buNone/>
            </a:pPr>
            <a:endParaRPr lang="en-US" sz="1500" dirty="0">
              <a:solidFill>
                <a:schemeClr val="tx1">
                  <a:lumMod val="85000"/>
                  <a:lumOff val="15000"/>
                </a:schemeClr>
              </a:solidFill>
              <a:latin typeface="Arial" pitchFamily="34" charset="0"/>
              <a:cs typeface="Arial" pitchFamily="34" charset="0"/>
            </a:endParaRPr>
          </a:p>
          <a:p>
            <a:pPr>
              <a:buNone/>
            </a:pPr>
            <a:endParaRPr lang="en-US" sz="1500" dirty="0">
              <a:solidFill>
                <a:schemeClr val="tx1">
                  <a:lumMod val="85000"/>
                  <a:lumOff val="15000"/>
                </a:schemeClr>
              </a:solidFill>
              <a:latin typeface="Arial" pitchFamily="34" charset="0"/>
              <a:cs typeface="Arial" pitchFamily="34" charset="0"/>
            </a:endParaRPr>
          </a:p>
        </p:txBody>
      </p:sp>
      <p:sp>
        <p:nvSpPr>
          <p:cNvPr id="7" name="Date Placeholder 6"/>
          <p:cNvSpPr>
            <a:spLocks noGrp="1"/>
          </p:cNvSpPr>
          <p:nvPr>
            <p:ph type="dt" sz="half" idx="10"/>
          </p:nvPr>
        </p:nvSpPr>
        <p:spPr>
          <a:xfrm>
            <a:off x="1439724" y="6316857"/>
            <a:ext cx="1885170" cy="323968"/>
          </a:xfrm>
        </p:spPr>
        <p:txBody>
          <a:bodyPr>
            <a:normAutofit/>
          </a:bodyPr>
          <a:lstStyle/>
          <a:p>
            <a:pPr>
              <a:spcAft>
                <a:spcPts val="600"/>
              </a:spcAft>
            </a:pPr>
            <a:r>
              <a:rPr lang="en-US">
                <a:solidFill>
                  <a:srgbClr val="FFFFFF">
                    <a:alpha val="70000"/>
                  </a:srgbClr>
                </a:solidFill>
              </a:rPr>
              <a:t>03/22/2018</a:t>
            </a:r>
            <a:endParaRPr lang="en-US" dirty="0">
              <a:solidFill>
                <a:srgbClr val="FFFFFF">
                  <a:alpha val="70000"/>
                </a:srgbClr>
              </a:solidFill>
            </a:endParaRPr>
          </a:p>
        </p:txBody>
      </p:sp>
      <p:sp>
        <p:nvSpPr>
          <p:cNvPr id="6" name="Slide Number Placeholder 5"/>
          <p:cNvSpPr>
            <a:spLocks noGrp="1"/>
          </p:cNvSpPr>
          <p:nvPr>
            <p:ph type="sldNum" sz="quarter" idx="12"/>
          </p:nvPr>
        </p:nvSpPr>
        <p:spPr>
          <a:xfrm>
            <a:off x="8042115" y="6296279"/>
            <a:ext cx="473235" cy="365125"/>
          </a:xfrm>
        </p:spPr>
        <p:txBody>
          <a:bodyPr>
            <a:normAutofit/>
          </a:bodyPr>
          <a:lstStyle/>
          <a:p>
            <a:pPr algn="l">
              <a:spcAft>
                <a:spcPts val="600"/>
              </a:spcAft>
            </a:pPr>
            <a:fld id="{8C049FDA-E613-43D5-98A0-F5BD4D26B6BB}" type="slidenum">
              <a:rPr lang="en-US" sz="900">
                <a:solidFill>
                  <a:schemeClr val="tx1">
                    <a:lumMod val="65000"/>
                    <a:lumOff val="35000"/>
                  </a:schemeClr>
                </a:solidFill>
              </a:rPr>
              <a:pPr algn="l">
                <a:spcAft>
                  <a:spcPts val="600"/>
                </a:spcAft>
              </a:pPr>
              <a:t>20</a:t>
            </a:fld>
            <a:endParaRPr lang="en-US" sz="900" dirty="0">
              <a:solidFill>
                <a:schemeClr val="tx1">
                  <a:lumMod val="65000"/>
                  <a:lumOff val="3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B6022176-0F9D-40D4-925E-BDE6A9C8F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427" y="2476158"/>
            <a:ext cx="2351332" cy="2351332"/>
          </a:xfrm>
          <a:prstGeom prst="rect">
            <a:avLst/>
          </a:prstGeom>
        </p:spPr>
      </p:pic>
      <p:sp>
        <p:nvSpPr>
          <p:cNvPr id="2" name="Title 1"/>
          <p:cNvSpPr>
            <a:spLocks noGrp="1"/>
          </p:cNvSpPr>
          <p:nvPr>
            <p:ph type="title"/>
          </p:nvPr>
        </p:nvSpPr>
        <p:spPr>
          <a:xfrm>
            <a:off x="822960" y="286603"/>
            <a:ext cx="7543800" cy="1450757"/>
          </a:xfrm>
        </p:spPr>
        <p:txBody>
          <a:bodyPr>
            <a:normAutofit/>
          </a:bodyPr>
          <a:lstStyle/>
          <a:p>
            <a:r>
              <a:rPr lang="en-US" dirty="0">
                <a:latin typeface="Arial" pitchFamily="34" charset="0"/>
                <a:cs typeface="Arial" pitchFamily="34" charset="0"/>
              </a:rPr>
              <a:t>Communication</a:t>
            </a:r>
          </a:p>
        </p:txBody>
      </p:sp>
      <p:sp>
        <p:nvSpPr>
          <p:cNvPr id="3" name="Content Placeholder 2"/>
          <p:cNvSpPr>
            <a:spLocks noGrp="1"/>
          </p:cNvSpPr>
          <p:nvPr>
            <p:ph idx="1"/>
          </p:nvPr>
        </p:nvSpPr>
        <p:spPr>
          <a:xfrm>
            <a:off x="822959" y="1845734"/>
            <a:ext cx="5192468" cy="4402666"/>
          </a:xfrm>
        </p:spPr>
        <p:txBody>
          <a:bodyPr>
            <a:normAutofit fontScale="70000" lnSpcReduction="20000"/>
          </a:bodyPr>
          <a:lstStyle/>
          <a:p>
            <a:r>
              <a:rPr lang="en-US" sz="2300" dirty="0">
                <a:latin typeface="Arial" pitchFamily="34" charset="0"/>
                <a:cs typeface="Arial" pitchFamily="34" charset="0"/>
              </a:rPr>
              <a:t>Possible communication strategies</a:t>
            </a:r>
          </a:p>
          <a:p>
            <a:pPr lvl="1"/>
            <a:r>
              <a:rPr lang="en-US" sz="2300" dirty="0">
                <a:latin typeface="Arial" pitchFamily="34" charset="0"/>
                <a:cs typeface="Arial" pitchFamily="34" charset="0"/>
              </a:rPr>
              <a:t>Host a community program focused on Admissions, Financial Aid, and tuition benefits/exchange options</a:t>
            </a:r>
          </a:p>
          <a:p>
            <a:pPr lvl="1"/>
            <a:r>
              <a:rPr lang="en-US" sz="2300" dirty="0">
                <a:latin typeface="Arial" pitchFamily="34" charset="0"/>
                <a:cs typeface="Arial" pitchFamily="34" charset="0"/>
              </a:rPr>
              <a:t>Create separate FAQ documents for Exports and Imports </a:t>
            </a:r>
          </a:p>
          <a:p>
            <a:pPr lvl="1"/>
            <a:r>
              <a:rPr lang="en-US" sz="2300" dirty="0">
                <a:latin typeface="Arial" pitchFamily="34" charset="0"/>
                <a:cs typeface="Arial" pitchFamily="34" charset="0"/>
              </a:rPr>
              <a:t>Add eligibility criteria and general TE information to the Employee Handbook</a:t>
            </a:r>
          </a:p>
          <a:p>
            <a:pPr lvl="1"/>
            <a:r>
              <a:rPr lang="en-US" sz="2300" dirty="0">
                <a:latin typeface="Arial" pitchFamily="34" charset="0"/>
                <a:cs typeface="Arial" pitchFamily="34" charset="0"/>
              </a:rPr>
              <a:t>Make sure Import students have program information including continuing eligibility requirements.  Add a TE section to the College catalogue and Student Handbook</a:t>
            </a:r>
          </a:p>
          <a:p>
            <a:pPr lvl="1"/>
            <a:r>
              <a:rPr lang="en-US" sz="2300" dirty="0">
                <a:latin typeface="Arial" pitchFamily="34" charset="0"/>
                <a:cs typeface="Arial" pitchFamily="34" charset="0"/>
              </a:rPr>
              <a:t>Develop and share a TE calendar with eligible employees</a:t>
            </a:r>
          </a:p>
          <a:p>
            <a:pPr lvl="1"/>
            <a:r>
              <a:rPr lang="en-US" sz="2300" dirty="0">
                <a:latin typeface="Arial" pitchFamily="34" charset="0"/>
                <a:cs typeface="Arial" pitchFamily="34" charset="0"/>
              </a:rPr>
              <a:t>Think about creating a TE folder and be sure to include dates and application information</a:t>
            </a:r>
          </a:p>
          <a:p>
            <a:pPr lvl="1"/>
            <a:r>
              <a:rPr lang="en-US" sz="2300" dirty="0">
                <a:latin typeface="Arial" pitchFamily="34" charset="0"/>
                <a:cs typeface="Arial" pitchFamily="34" charset="0"/>
              </a:rPr>
              <a:t>Consider adding generic TE information on your website</a:t>
            </a:r>
          </a:p>
          <a:p>
            <a:pPr lvl="1"/>
            <a:r>
              <a:rPr lang="en-US" sz="2300" dirty="0">
                <a:latin typeface="Arial" pitchFamily="34" charset="0"/>
                <a:cs typeface="Arial" pitchFamily="34" charset="0"/>
              </a:rPr>
              <a:t>Share your TELO contact information</a:t>
            </a:r>
          </a:p>
          <a:p>
            <a:pPr lvl="1"/>
            <a:r>
              <a:rPr lang="en-US" sz="2300" dirty="0">
                <a:latin typeface="Arial" pitchFamily="34" charset="0"/>
                <a:cs typeface="Arial" pitchFamily="34" charset="0"/>
              </a:rPr>
              <a:t>Make sure Admissions, Financial Aid and Human Resources know your TELO contact information</a:t>
            </a:r>
          </a:p>
          <a:p>
            <a:pPr lvl="1"/>
            <a:endParaRPr lang="en-US" sz="1300" dirty="0">
              <a:latin typeface="Arial" pitchFamily="34" charset="0"/>
              <a:cs typeface="Arial" pitchFamily="34" charset="0"/>
            </a:endParaRPr>
          </a:p>
          <a:p>
            <a:pPr lvl="1">
              <a:buNone/>
            </a:pPr>
            <a:endParaRPr lang="en-US" sz="1300" dirty="0"/>
          </a:p>
        </p:txBody>
      </p:sp>
      <p:sp>
        <p:nvSpPr>
          <p:cNvPr id="7" name="Date Placeholder 6"/>
          <p:cNvSpPr>
            <a:spLocks noGrp="1"/>
          </p:cNvSpPr>
          <p:nvPr>
            <p:ph type="dt" sz="half" idx="10"/>
          </p:nvPr>
        </p:nvSpPr>
        <p:spPr>
          <a:xfrm>
            <a:off x="822960" y="6459785"/>
            <a:ext cx="1854203" cy="365125"/>
          </a:xfrm>
        </p:spPr>
        <p:txBody>
          <a:bodyPr>
            <a:normAutofit/>
          </a:bodyPr>
          <a:lstStyle/>
          <a:p>
            <a:pPr>
              <a:spcAft>
                <a:spcPts val="600"/>
              </a:spcAft>
            </a:pPr>
            <a:r>
              <a:rPr lang="en-US"/>
              <a:t>03/22/2018</a:t>
            </a:r>
            <a:endParaRPr lang="en-US" dirty="0"/>
          </a:p>
        </p:txBody>
      </p:sp>
      <p:sp>
        <p:nvSpPr>
          <p:cNvPr id="6" name="Slide Number Placeholder 5"/>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a:pPr>
                <a:spcAft>
                  <a:spcPts val="600"/>
                </a:spcAft>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CF0FC6-D57B-48B6-9036-F4FFD91A4B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17A211C-5863-4303-AC3D-AEBFDF6D6A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87519CD-2FFF-42E3-BB0C-FEAA828BA5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43199" y="286603"/>
            <a:ext cx="5063240" cy="1450757"/>
          </a:xfrm>
        </p:spPr>
        <p:txBody>
          <a:bodyPr>
            <a:normAutofit/>
          </a:bodyPr>
          <a:lstStyle/>
          <a:p>
            <a:r>
              <a:rPr lang="en-US" sz="4400" dirty="0">
                <a:solidFill>
                  <a:schemeClr val="accent2"/>
                </a:solidFill>
                <a:latin typeface="Arial" pitchFamily="34" charset="0"/>
                <a:cs typeface="Arial" pitchFamily="34" charset="0"/>
              </a:rPr>
              <a:t>Communication and Documentation</a:t>
            </a:r>
          </a:p>
        </p:txBody>
      </p:sp>
      <p:sp>
        <p:nvSpPr>
          <p:cNvPr id="3" name="Content Placeholder 2"/>
          <p:cNvSpPr>
            <a:spLocks noGrp="1"/>
          </p:cNvSpPr>
          <p:nvPr>
            <p:ph idx="1"/>
          </p:nvPr>
        </p:nvSpPr>
        <p:spPr>
          <a:xfrm>
            <a:off x="783153" y="2023962"/>
            <a:ext cx="5023286" cy="3845131"/>
          </a:xfrm>
        </p:spPr>
        <p:txBody>
          <a:bodyPr>
            <a:normAutofit/>
          </a:bodyPr>
          <a:lstStyle/>
          <a:p>
            <a:r>
              <a:rPr lang="en-US" dirty="0">
                <a:latin typeface="Arial" pitchFamily="34" charset="0"/>
                <a:cs typeface="Arial" pitchFamily="34" charset="0"/>
              </a:rPr>
              <a:t>Policy and Procedures</a:t>
            </a:r>
          </a:p>
          <a:p>
            <a:pPr lvl="1"/>
            <a:r>
              <a:rPr lang="en-US" dirty="0">
                <a:latin typeface="Arial" pitchFamily="34" charset="0"/>
                <a:cs typeface="Arial" pitchFamily="34" charset="0"/>
              </a:rPr>
              <a:t>Always share your TE policies.  Sharing:</a:t>
            </a:r>
          </a:p>
          <a:p>
            <a:pPr lvl="2"/>
            <a:r>
              <a:rPr lang="en-US" dirty="0">
                <a:latin typeface="Arial" pitchFamily="34" charset="0"/>
                <a:cs typeface="Arial" pitchFamily="34" charset="0"/>
              </a:rPr>
              <a:t>Reduces confusion</a:t>
            </a:r>
          </a:p>
          <a:p>
            <a:pPr lvl="2"/>
            <a:r>
              <a:rPr lang="en-US" dirty="0">
                <a:latin typeface="Arial" pitchFamily="34" charset="0"/>
                <a:cs typeface="Arial" pitchFamily="34" charset="0"/>
              </a:rPr>
              <a:t>Eliminates incorrect information sharing</a:t>
            </a:r>
          </a:p>
          <a:p>
            <a:pPr lvl="2"/>
            <a:r>
              <a:rPr lang="en-US" dirty="0">
                <a:latin typeface="Arial" pitchFamily="34" charset="0"/>
                <a:cs typeface="Arial" pitchFamily="34" charset="0"/>
              </a:rPr>
              <a:t>Demonstrates professionalism </a:t>
            </a:r>
          </a:p>
          <a:p>
            <a:pPr lvl="1"/>
            <a:r>
              <a:rPr lang="en-US" dirty="0">
                <a:latin typeface="Arial" pitchFamily="34" charset="0"/>
                <a:cs typeface="Arial" pitchFamily="34" charset="0"/>
              </a:rPr>
              <a:t>Share information often</a:t>
            </a:r>
          </a:p>
          <a:p>
            <a:pPr lvl="2"/>
            <a:r>
              <a:rPr lang="en-US" dirty="0">
                <a:latin typeface="Arial" pitchFamily="34" charset="0"/>
                <a:cs typeface="Arial" pitchFamily="34" charset="0"/>
              </a:rPr>
              <a:t>Newsletters and general internal emails</a:t>
            </a:r>
          </a:p>
          <a:p>
            <a:pPr lvl="2"/>
            <a:r>
              <a:rPr lang="en-US" dirty="0">
                <a:latin typeface="Arial" pitchFamily="34" charset="0"/>
                <a:cs typeface="Arial" pitchFamily="34" charset="0"/>
              </a:rPr>
              <a:t>Internal websites announcements</a:t>
            </a:r>
          </a:p>
          <a:p>
            <a:pPr lvl="2"/>
            <a:r>
              <a:rPr lang="en-US" dirty="0">
                <a:latin typeface="Arial" pitchFamily="34" charset="0"/>
                <a:cs typeface="Arial" pitchFamily="34" charset="0"/>
              </a:rPr>
              <a:t>Posters</a:t>
            </a:r>
          </a:p>
          <a:p>
            <a:pPr lvl="1">
              <a:buNone/>
            </a:pPr>
            <a:endParaRPr lang="en-US" dirty="0">
              <a:latin typeface="Arial" pitchFamily="34" charset="0"/>
              <a:cs typeface="Arial" pitchFamily="34" charset="0"/>
            </a:endParaRPr>
          </a:p>
          <a:p>
            <a:pPr lvl="2"/>
            <a:endParaRPr lang="en-US" dirty="0">
              <a:latin typeface="Arial" pitchFamily="34" charset="0"/>
              <a:cs typeface="Arial" pitchFamily="34" charset="0"/>
            </a:endParaRPr>
          </a:p>
        </p:txBody>
      </p:sp>
      <p:sp>
        <p:nvSpPr>
          <p:cNvPr id="6" name="Date Placeholder 5"/>
          <p:cNvSpPr>
            <a:spLocks noGrp="1"/>
          </p:cNvSpPr>
          <p:nvPr>
            <p:ph type="dt" sz="half" idx="10"/>
          </p:nvPr>
        </p:nvSpPr>
        <p:spPr>
          <a:xfrm>
            <a:off x="6264123" y="6459785"/>
            <a:ext cx="1553997"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smtClean="0"/>
              <a:pPr>
                <a:spcAft>
                  <a:spcPts val="600"/>
                </a:spcAft>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CECF0FC6-D57B-48B6-9036-F4FFD91A4B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id="{717A211C-5863-4303-AC3D-AEBFDF6D6A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5">
            <a:extLst>
              <a:ext uri="{FF2B5EF4-FFF2-40B4-BE49-F238E27FC236}">
                <a16:creationId xmlns:a16="http://schemas.microsoft.com/office/drawing/2014/main" id="{087519CD-2FFF-42E3-BB0C-FEAA828BA5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43199" y="286603"/>
            <a:ext cx="5063240" cy="1450757"/>
          </a:xfrm>
        </p:spPr>
        <p:txBody>
          <a:bodyPr>
            <a:normAutofit/>
          </a:bodyPr>
          <a:lstStyle/>
          <a:p>
            <a:r>
              <a:rPr lang="en-US" sz="4400" dirty="0">
                <a:solidFill>
                  <a:schemeClr val="accent2"/>
                </a:solidFill>
                <a:latin typeface="Arial" pitchFamily="34" charset="0"/>
                <a:cs typeface="Arial" pitchFamily="34" charset="0"/>
              </a:rPr>
              <a:t>Communication and Documentation</a:t>
            </a:r>
          </a:p>
        </p:txBody>
      </p:sp>
      <p:sp>
        <p:nvSpPr>
          <p:cNvPr id="3" name="Content Placeholder 2"/>
          <p:cNvSpPr>
            <a:spLocks noGrp="1"/>
          </p:cNvSpPr>
          <p:nvPr>
            <p:ph idx="1"/>
          </p:nvPr>
        </p:nvSpPr>
        <p:spPr>
          <a:xfrm>
            <a:off x="783153" y="2023962"/>
            <a:ext cx="5023286" cy="4435823"/>
          </a:xfrm>
        </p:spPr>
        <p:txBody>
          <a:bodyPr>
            <a:normAutofit/>
          </a:bodyPr>
          <a:lstStyle/>
          <a:p>
            <a:r>
              <a:rPr lang="en-US" dirty="0">
                <a:latin typeface="Arial" pitchFamily="34" charset="0"/>
                <a:cs typeface="Arial" pitchFamily="34" charset="0"/>
              </a:rPr>
              <a:t>Policy and Procedures</a:t>
            </a:r>
          </a:p>
          <a:p>
            <a:pPr lvl="1"/>
            <a:r>
              <a:rPr lang="en-US" dirty="0">
                <a:latin typeface="Arial" pitchFamily="34" charset="0"/>
                <a:cs typeface="Arial" pitchFamily="34" charset="0"/>
              </a:rPr>
              <a:t>Create a working calendar </a:t>
            </a:r>
          </a:p>
          <a:p>
            <a:pPr lvl="2"/>
            <a:r>
              <a:rPr lang="en-US" dirty="0">
                <a:latin typeface="Arial" pitchFamily="34" charset="0"/>
                <a:cs typeface="Arial" pitchFamily="34" charset="0"/>
              </a:rPr>
              <a:t>Helps with future year TE management </a:t>
            </a:r>
          </a:p>
          <a:p>
            <a:pPr lvl="2"/>
            <a:r>
              <a:rPr lang="en-US" dirty="0">
                <a:latin typeface="Arial" pitchFamily="34" charset="0"/>
                <a:cs typeface="Arial" pitchFamily="34" charset="0"/>
              </a:rPr>
              <a:t>No missed information</a:t>
            </a:r>
          </a:p>
          <a:p>
            <a:pPr lvl="2"/>
            <a:r>
              <a:rPr lang="en-US" dirty="0">
                <a:latin typeface="Arial" pitchFamily="34" charset="0"/>
                <a:cs typeface="Arial" pitchFamily="34" charset="0"/>
              </a:rPr>
              <a:t>Reduces your stress and </a:t>
            </a:r>
          </a:p>
          <a:p>
            <a:pPr lvl="2"/>
            <a:r>
              <a:rPr lang="en-US" dirty="0">
                <a:latin typeface="Arial" pitchFamily="34" charset="0"/>
                <a:cs typeface="Arial" pitchFamily="34" charset="0"/>
              </a:rPr>
              <a:t>Minimizes TE applicant stress</a:t>
            </a:r>
          </a:p>
          <a:p>
            <a:pPr lvl="1"/>
            <a:r>
              <a:rPr lang="en-US" dirty="0">
                <a:latin typeface="Arial" pitchFamily="34" charset="0"/>
                <a:cs typeface="Arial" pitchFamily="34" charset="0"/>
              </a:rPr>
              <a:t>Maintain generic copies of all TE emails</a:t>
            </a:r>
          </a:p>
          <a:p>
            <a:pPr lvl="1"/>
            <a:r>
              <a:rPr lang="en-US" dirty="0">
                <a:latin typeface="Arial" pitchFamily="34" charset="0"/>
                <a:cs typeface="Arial" pitchFamily="34" charset="0"/>
              </a:rPr>
              <a:t>Ask Financial Aid in December for the following year tuition costs</a:t>
            </a:r>
          </a:p>
          <a:p>
            <a:pPr lvl="1"/>
            <a:r>
              <a:rPr lang="en-US" dirty="0">
                <a:latin typeface="Arial" pitchFamily="34" charset="0"/>
                <a:cs typeface="Arial" pitchFamily="34" charset="0"/>
              </a:rPr>
              <a:t>Know the difference between the TE Set-rate and your tuition costs</a:t>
            </a:r>
          </a:p>
          <a:p>
            <a:pPr lvl="2"/>
            <a:r>
              <a:rPr lang="en-US" dirty="0">
                <a:latin typeface="Arial" pitchFamily="34" charset="0"/>
                <a:cs typeface="Arial" pitchFamily="34" charset="0"/>
              </a:rPr>
              <a:t>Did you know all TE Set-rates are available inside the TELO Only Resources portal?</a:t>
            </a:r>
          </a:p>
          <a:p>
            <a:pPr lvl="2"/>
            <a:r>
              <a:rPr lang="en-US" dirty="0">
                <a:latin typeface="Arial" pitchFamily="34" charset="0"/>
                <a:cs typeface="Arial" pitchFamily="34" charset="0"/>
              </a:rPr>
              <a:t>2018-19 Set Rate is $36000</a:t>
            </a:r>
          </a:p>
          <a:p>
            <a:pPr lvl="2"/>
            <a:r>
              <a:rPr lang="en-US" dirty="0">
                <a:latin typeface="Arial" pitchFamily="34" charset="0"/>
                <a:cs typeface="Arial" pitchFamily="34" charset="0"/>
              </a:rPr>
              <a:t>2019-20 Set Rate is $37000</a:t>
            </a:r>
          </a:p>
          <a:p>
            <a:pPr lvl="2"/>
            <a:endParaRPr lang="en-US" dirty="0">
              <a:latin typeface="Arial" pitchFamily="34" charset="0"/>
              <a:cs typeface="Arial" pitchFamily="34" charset="0"/>
            </a:endParaRPr>
          </a:p>
          <a:p>
            <a:pPr lvl="2"/>
            <a:endParaRPr lang="en-US" dirty="0">
              <a:latin typeface="Arial" pitchFamily="34" charset="0"/>
              <a:cs typeface="Arial" pitchFamily="34" charset="0"/>
            </a:endParaRPr>
          </a:p>
          <a:p>
            <a:pPr lvl="2"/>
            <a:endParaRPr lang="en-US" dirty="0"/>
          </a:p>
          <a:p>
            <a:pPr lvl="2">
              <a:buNone/>
            </a:pPr>
            <a:endParaRPr lang="en-US" dirty="0"/>
          </a:p>
        </p:txBody>
      </p:sp>
      <p:sp>
        <p:nvSpPr>
          <p:cNvPr id="7" name="Date Placeholder 6"/>
          <p:cNvSpPr>
            <a:spLocks noGrp="1"/>
          </p:cNvSpPr>
          <p:nvPr>
            <p:ph type="dt" sz="half" idx="10"/>
          </p:nvPr>
        </p:nvSpPr>
        <p:spPr>
          <a:xfrm>
            <a:off x="6264123" y="6459785"/>
            <a:ext cx="1553997" cy="365125"/>
          </a:xfrm>
        </p:spPr>
        <p:txBody>
          <a:bodyPr>
            <a:normAutofit/>
          </a:bodyPr>
          <a:lstStyle/>
          <a:p>
            <a:pPr>
              <a:spcAft>
                <a:spcPts val="600"/>
              </a:spcAft>
            </a:pPr>
            <a:r>
              <a:rPr lang="en-US"/>
              <a:t>03/22/2018</a:t>
            </a:r>
            <a:endParaRPr lang="en-US" dirty="0"/>
          </a:p>
        </p:txBody>
      </p:sp>
      <p:sp>
        <p:nvSpPr>
          <p:cNvPr id="6" name="Slide Number Placeholder 5"/>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smtClean="0"/>
              <a:pPr>
                <a:spcAft>
                  <a:spcPts val="600"/>
                </a:spcAft>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ECF0FC6-D57B-48B6-9036-F4FFD91A4B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17A211C-5863-4303-AC3D-AEBFDF6D6A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87519CD-2FFF-42E3-BB0C-FEAA828BA5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1000" y="286603"/>
            <a:ext cx="5664141" cy="1450757"/>
          </a:xfrm>
        </p:spPr>
        <p:txBody>
          <a:bodyPr>
            <a:normAutofit/>
          </a:bodyPr>
          <a:lstStyle/>
          <a:p>
            <a:r>
              <a:rPr lang="en-US" sz="4400" dirty="0">
                <a:solidFill>
                  <a:schemeClr val="accent2"/>
                </a:solidFill>
                <a:latin typeface="Arial" pitchFamily="34" charset="0"/>
                <a:cs typeface="Arial" pitchFamily="34" charset="0"/>
              </a:rPr>
              <a:t>Communication and Documentation</a:t>
            </a:r>
          </a:p>
        </p:txBody>
      </p:sp>
      <p:sp>
        <p:nvSpPr>
          <p:cNvPr id="3" name="Content Placeholder 2"/>
          <p:cNvSpPr>
            <a:spLocks noGrp="1"/>
          </p:cNvSpPr>
          <p:nvPr>
            <p:ph idx="1"/>
          </p:nvPr>
        </p:nvSpPr>
        <p:spPr>
          <a:xfrm>
            <a:off x="558141" y="1737360"/>
            <a:ext cx="5424976" cy="4968240"/>
          </a:xfrm>
        </p:spPr>
        <p:txBody>
          <a:bodyPr>
            <a:normAutofit/>
          </a:bodyPr>
          <a:lstStyle/>
          <a:p>
            <a:r>
              <a:rPr lang="en-US" sz="1300" dirty="0">
                <a:latin typeface="Arial" pitchFamily="34" charset="0"/>
                <a:cs typeface="Arial" pitchFamily="34" charset="0"/>
              </a:rPr>
              <a:t>Letters, emails and calls </a:t>
            </a:r>
          </a:p>
          <a:p>
            <a:pPr lvl="1"/>
            <a:r>
              <a:rPr lang="en-US" sz="1300" dirty="0">
                <a:latin typeface="Arial" pitchFamily="34" charset="0"/>
                <a:cs typeface="Arial" pitchFamily="34" charset="0"/>
              </a:rPr>
              <a:t>Families desire information</a:t>
            </a:r>
          </a:p>
          <a:p>
            <a:pPr lvl="2"/>
            <a:r>
              <a:rPr lang="en-US" sz="1300" dirty="0">
                <a:latin typeface="Arial" pitchFamily="34" charset="0"/>
                <a:cs typeface="Arial" pitchFamily="34" charset="0"/>
              </a:rPr>
              <a:t>Does your school require a TE RENEWAL application?</a:t>
            </a:r>
          </a:p>
          <a:p>
            <a:pPr lvl="3"/>
            <a:r>
              <a:rPr lang="en-US" sz="1300" dirty="0">
                <a:latin typeface="Arial" pitchFamily="34" charset="0"/>
                <a:cs typeface="Arial" pitchFamily="34" charset="0"/>
              </a:rPr>
              <a:t>WHY???</a:t>
            </a:r>
          </a:p>
          <a:p>
            <a:pPr lvl="2"/>
            <a:r>
              <a:rPr lang="en-US" sz="1300" dirty="0">
                <a:latin typeface="Arial" pitchFamily="34" charset="0"/>
                <a:cs typeface="Arial" pitchFamily="34" charset="0"/>
              </a:rPr>
              <a:t>Create and share a Frequently Asked Questions document</a:t>
            </a:r>
          </a:p>
          <a:p>
            <a:pPr lvl="2"/>
            <a:r>
              <a:rPr lang="en-US" sz="1300" dirty="0">
                <a:latin typeface="Arial" pitchFamily="34" charset="0"/>
                <a:cs typeface="Arial" pitchFamily="34" charset="0"/>
              </a:rPr>
              <a:t>Keep employee in the loop</a:t>
            </a:r>
          </a:p>
          <a:p>
            <a:pPr lvl="3"/>
            <a:r>
              <a:rPr lang="en-US" sz="1300" dirty="0">
                <a:latin typeface="Arial" pitchFamily="34" charset="0"/>
                <a:cs typeface="Arial" pitchFamily="34" charset="0"/>
              </a:rPr>
              <a:t>What is my kid’s application status? </a:t>
            </a:r>
          </a:p>
          <a:p>
            <a:pPr lvl="4"/>
            <a:r>
              <a:rPr lang="en-US" sz="1300" dirty="0">
                <a:latin typeface="Arial" pitchFamily="34" charset="0"/>
                <a:cs typeface="Arial" pitchFamily="34" charset="0"/>
              </a:rPr>
              <a:t>There is an APP for that.  Encourage families to check out the Google Play Store and Apple App Store searching on TE App</a:t>
            </a:r>
          </a:p>
          <a:p>
            <a:pPr lvl="4"/>
            <a:r>
              <a:rPr lang="en-US" sz="1300" dirty="0">
                <a:latin typeface="Arial" pitchFamily="34" charset="0"/>
                <a:cs typeface="Arial" pitchFamily="34" charset="0"/>
              </a:rPr>
              <a:t>Use our Self-Service option inside the Families tab on the website</a:t>
            </a:r>
          </a:p>
          <a:p>
            <a:pPr lvl="3"/>
            <a:r>
              <a:rPr lang="en-US" sz="1300" dirty="0">
                <a:latin typeface="Arial" pitchFamily="34" charset="0"/>
                <a:cs typeface="Arial" pitchFamily="34" charset="0"/>
              </a:rPr>
              <a:t>Share your contact email </a:t>
            </a:r>
          </a:p>
          <a:p>
            <a:pPr marL="566928" lvl="3" indent="0">
              <a:buNone/>
            </a:pPr>
            <a:endParaRPr lang="en-US" sz="1300" dirty="0">
              <a:latin typeface="Arial" pitchFamily="34" charset="0"/>
              <a:cs typeface="Arial" pitchFamily="34" charset="0"/>
            </a:endParaRPr>
          </a:p>
        </p:txBody>
      </p:sp>
      <p:sp>
        <p:nvSpPr>
          <p:cNvPr id="7" name="Date Placeholder 6"/>
          <p:cNvSpPr>
            <a:spLocks noGrp="1"/>
          </p:cNvSpPr>
          <p:nvPr>
            <p:ph type="dt" sz="half" idx="10"/>
          </p:nvPr>
        </p:nvSpPr>
        <p:spPr>
          <a:xfrm>
            <a:off x="6264123" y="6459785"/>
            <a:ext cx="1553997" cy="365125"/>
          </a:xfrm>
        </p:spPr>
        <p:txBody>
          <a:bodyPr>
            <a:normAutofit/>
          </a:bodyPr>
          <a:lstStyle/>
          <a:p>
            <a:pPr>
              <a:spcAft>
                <a:spcPts val="600"/>
              </a:spcAft>
            </a:pPr>
            <a:r>
              <a:rPr lang="en-US"/>
              <a:t>03/22/2018</a:t>
            </a:r>
            <a:endParaRPr lang="en-US" dirty="0"/>
          </a:p>
        </p:txBody>
      </p:sp>
      <p:sp>
        <p:nvSpPr>
          <p:cNvPr id="6" name="Slide Number Placeholder 5"/>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smtClean="0"/>
              <a:pPr>
                <a:spcAft>
                  <a:spcPts val="600"/>
                </a:spcAft>
              </a:pPr>
              <a:t>24</a:t>
            </a:fld>
            <a:endParaRPr lang="en-US" dirty="0"/>
          </a:p>
        </p:txBody>
      </p:sp>
      <p:pic>
        <p:nvPicPr>
          <p:cNvPr id="8" name="Picture 7" descr="A screenshot of a cell phone&#10;&#10;Description generated with very high confidence">
            <a:extLst>
              <a:ext uri="{FF2B5EF4-FFF2-40B4-BE49-F238E27FC236}">
                <a16:creationId xmlns:a16="http://schemas.microsoft.com/office/drawing/2014/main" id="{0F7DFBE3-2995-4026-B5E5-06A30B74B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914" y="0"/>
            <a:ext cx="2862304"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4B1A56-8AFB-4D4F-8D98-1E832D6FFE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8E828FC-05B4-4BA4-92D3-3DF79D42D8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1F36C9-9E88-4EF5-A8DC-D6205C685EA9}"/>
              </a:ext>
            </a:extLst>
          </p:cNvPr>
          <p:cNvSpPr>
            <a:spLocks noGrp="1"/>
          </p:cNvSpPr>
          <p:nvPr>
            <p:ph type="title"/>
          </p:nvPr>
        </p:nvSpPr>
        <p:spPr>
          <a:xfrm>
            <a:off x="1399840" y="304800"/>
            <a:ext cx="2790265" cy="2088647"/>
          </a:xfrm>
          <a:ln w="25400" cap="sq">
            <a:noFill/>
            <a:miter lim="800000"/>
          </a:ln>
        </p:spPr>
        <p:txBody>
          <a:bodyPr anchor="ctr">
            <a:normAutofit/>
          </a:bodyPr>
          <a:lstStyle/>
          <a:p>
            <a:pPr algn="ctr"/>
            <a:r>
              <a:rPr lang="en-US" sz="2800" dirty="0">
                <a:solidFill>
                  <a:srgbClr val="FFFFFF"/>
                </a:solidFill>
              </a:rPr>
              <a:t>Communication Hints</a:t>
            </a:r>
          </a:p>
        </p:txBody>
      </p:sp>
      <p:sp>
        <p:nvSpPr>
          <p:cNvPr id="3" name="Content Placeholder 2">
            <a:extLst>
              <a:ext uri="{FF2B5EF4-FFF2-40B4-BE49-F238E27FC236}">
                <a16:creationId xmlns:a16="http://schemas.microsoft.com/office/drawing/2014/main" id="{FFAECC7E-1638-41B1-A5D8-E02B5620C445}"/>
              </a:ext>
            </a:extLst>
          </p:cNvPr>
          <p:cNvSpPr>
            <a:spLocks noGrp="1"/>
          </p:cNvSpPr>
          <p:nvPr>
            <p:ph idx="1"/>
          </p:nvPr>
        </p:nvSpPr>
        <p:spPr>
          <a:xfrm>
            <a:off x="4876800" y="228600"/>
            <a:ext cx="3835161" cy="6248400"/>
          </a:xfrm>
        </p:spPr>
        <p:txBody>
          <a:bodyPr anchor="ctr">
            <a:normAutofit fontScale="92500"/>
          </a:bodyPr>
          <a:lstStyle/>
          <a:p>
            <a:pPr lvl="1"/>
            <a:endParaRPr lang="en-US" dirty="0">
              <a:solidFill>
                <a:schemeClr val="tx1">
                  <a:lumMod val="85000"/>
                  <a:lumOff val="15000"/>
                </a:schemeClr>
              </a:solidFill>
              <a:latin typeface="Arial" pitchFamily="34" charset="0"/>
              <a:cs typeface="Arial" pitchFamily="34" charset="0"/>
            </a:endParaRPr>
          </a:p>
          <a:p>
            <a:pPr lvl="1"/>
            <a:endParaRPr lang="en-US" dirty="0">
              <a:solidFill>
                <a:schemeClr val="tx1">
                  <a:lumMod val="85000"/>
                  <a:lumOff val="15000"/>
                </a:schemeClr>
              </a:solidFill>
              <a:latin typeface="Arial" pitchFamily="34" charset="0"/>
              <a:cs typeface="Arial" pitchFamily="34" charset="0"/>
            </a:endParaRPr>
          </a:p>
          <a:p>
            <a:pPr lvl="1"/>
            <a:r>
              <a:rPr lang="en-US" dirty="0">
                <a:solidFill>
                  <a:schemeClr val="tx1">
                    <a:lumMod val="85000"/>
                    <a:lumOff val="15000"/>
                  </a:schemeClr>
                </a:solidFill>
                <a:latin typeface="Arial" pitchFamily="34" charset="0"/>
                <a:cs typeface="Arial" pitchFamily="34" charset="0"/>
              </a:rPr>
              <a:t>Request a TE specific email address for all TE communication Think:  </a:t>
            </a:r>
            <a:r>
              <a:rPr lang="en-US" dirty="0">
                <a:solidFill>
                  <a:schemeClr val="tx1">
                    <a:lumMod val="85000"/>
                    <a:lumOff val="15000"/>
                  </a:schemeClr>
                </a:solidFill>
                <a:latin typeface="Arial" pitchFamily="34" charset="0"/>
                <a:cs typeface="Arial" pitchFamily="34" charset="0"/>
                <a:hlinkClick r:id="rId3"/>
              </a:rPr>
              <a:t>TE@myschool.edu</a:t>
            </a:r>
            <a:endParaRPr lang="en-US" dirty="0">
              <a:solidFill>
                <a:schemeClr val="tx1">
                  <a:lumMod val="85000"/>
                  <a:lumOff val="15000"/>
                </a:schemeClr>
              </a:solidFill>
              <a:latin typeface="Arial" pitchFamily="34" charset="0"/>
              <a:cs typeface="Arial" pitchFamily="34" charset="0"/>
            </a:endParaRPr>
          </a:p>
          <a:p>
            <a:pPr lvl="1"/>
            <a:r>
              <a:rPr lang="en-US" dirty="0">
                <a:solidFill>
                  <a:schemeClr val="tx1">
                    <a:lumMod val="85000"/>
                    <a:lumOff val="15000"/>
                  </a:schemeClr>
                </a:solidFill>
                <a:latin typeface="Arial" pitchFamily="34" charset="0"/>
                <a:cs typeface="Arial" pitchFamily="34" charset="0"/>
              </a:rPr>
              <a:t>If your school requires all TE Imports to complete the FAFSA, remind the student each year in October.  Be sure to share the consequences if the family fails to complete the federal financial aid application  </a:t>
            </a:r>
          </a:p>
          <a:p>
            <a:pPr lvl="1"/>
            <a:r>
              <a:rPr lang="en-US" dirty="0">
                <a:solidFill>
                  <a:schemeClr val="tx1">
                    <a:lumMod val="85000"/>
                    <a:lumOff val="15000"/>
                  </a:schemeClr>
                </a:solidFill>
                <a:latin typeface="Arial" pitchFamily="34" charset="0"/>
                <a:cs typeface="Arial" pitchFamily="34" charset="0"/>
              </a:rPr>
              <a:t>Ask your Marketing Division to assist with your TE message.  Above all, make sure your message is school approved!</a:t>
            </a:r>
          </a:p>
          <a:p>
            <a:pPr lvl="1"/>
            <a:r>
              <a:rPr lang="en-US" dirty="0">
                <a:latin typeface="Arial" pitchFamily="34" charset="0"/>
                <a:cs typeface="Arial" pitchFamily="34" charset="0"/>
              </a:rPr>
              <a:t>Tuition Exchange is a potential scholarship opportunity and should never be considered a  guarantee.  Avoid using the word BENEFIT</a:t>
            </a:r>
          </a:p>
          <a:p>
            <a:pPr lvl="1"/>
            <a:r>
              <a:rPr lang="en-US" dirty="0">
                <a:latin typeface="Arial" pitchFamily="34" charset="0"/>
                <a:cs typeface="Arial" pitchFamily="34" charset="0"/>
              </a:rPr>
              <a:t>Each school administers TE differently, encourage families to contact the TELO at their importing school for concise information</a:t>
            </a:r>
          </a:p>
          <a:p>
            <a:pPr lvl="1"/>
            <a:endParaRPr lang="en-US" dirty="0">
              <a:solidFill>
                <a:schemeClr val="tx1">
                  <a:lumMod val="85000"/>
                  <a:lumOff val="15000"/>
                </a:schemeClr>
              </a:solidFill>
              <a:latin typeface="Arial" pitchFamily="34" charset="0"/>
              <a:cs typeface="Arial" pitchFamily="34" charset="0"/>
            </a:endParaRPr>
          </a:p>
          <a:p>
            <a:pPr lvl="1"/>
            <a:endParaRPr lang="en-US" dirty="0">
              <a:solidFill>
                <a:schemeClr val="tx1">
                  <a:lumMod val="85000"/>
                  <a:lumOff val="15000"/>
                </a:schemeClr>
              </a:solidFill>
              <a:latin typeface="Arial" pitchFamily="34" charset="0"/>
              <a:cs typeface="Arial" pitchFamily="34" charset="0"/>
            </a:endParaRPr>
          </a:p>
          <a:p>
            <a:pPr lvl="1"/>
            <a:endParaRPr lang="en-US" dirty="0">
              <a:solidFill>
                <a:schemeClr val="tx1">
                  <a:lumMod val="85000"/>
                  <a:lumOff val="15000"/>
                </a:schemeClr>
              </a:solidFill>
              <a:latin typeface="Arial" pitchFamily="34" charset="0"/>
              <a:cs typeface="Arial" pitchFamily="34" charset="0"/>
            </a:endParaRPr>
          </a:p>
          <a:p>
            <a:endParaRPr lang="en-US" dirty="0">
              <a:solidFill>
                <a:schemeClr val="tx1">
                  <a:lumMod val="85000"/>
                  <a:lumOff val="15000"/>
                </a:schemeClr>
              </a:solidFill>
            </a:endParaRPr>
          </a:p>
        </p:txBody>
      </p:sp>
      <p:sp>
        <p:nvSpPr>
          <p:cNvPr id="4" name="Date Placeholder 3">
            <a:extLst>
              <a:ext uri="{FF2B5EF4-FFF2-40B4-BE49-F238E27FC236}">
                <a16:creationId xmlns:a16="http://schemas.microsoft.com/office/drawing/2014/main" id="{EBA16642-373A-41F6-BFB0-FF99699177A9}"/>
              </a:ext>
            </a:extLst>
          </p:cNvPr>
          <p:cNvSpPr>
            <a:spLocks noGrp="1"/>
          </p:cNvSpPr>
          <p:nvPr>
            <p:ph type="dt" sz="half" idx="10"/>
          </p:nvPr>
        </p:nvSpPr>
        <p:spPr>
          <a:xfrm>
            <a:off x="1439724" y="6316857"/>
            <a:ext cx="1885170" cy="323968"/>
          </a:xfrm>
        </p:spPr>
        <p:txBody>
          <a:bodyPr>
            <a:normAutofit/>
          </a:bodyPr>
          <a:lstStyle/>
          <a:p>
            <a:pPr>
              <a:spcAft>
                <a:spcPts val="600"/>
              </a:spcAft>
            </a:pPr>
            <a:r>
              <a:rPr lang="en-US">
                <a:solidFill>
                  <a:srgbClr val="FFFFFF">
                    <a:alpha val="70000"/>
                  </a:srgbClr>
                </a:solidFill>
              </a:rPr>
              <a:t>03/22/2018</a:t>
            </a:r>
            <a:endParaRPr lang="en-US" dirty="0">
              <a:solidFill>
                <a:srgbClr val="FFFFFF">
                  <a:alpha val="70000"/>
                </a:srgbClr>
              </a:solidFill>
            </a:endParaRPr>
          </a:p>
        </p:txBody>
      </p:sp>
      <p:sp>
        <p:nvSpPr>
          <p:cNvPr id="5" name="Slide Number Placeholder 4">
            <a:extLst>
              <a:ext uri="{FF2B5EF4-FFF2-40B4-BE49-F238E27FC236}">
                <a16:creationId xmlns:a16="http://schemas.microsoft.com/office/drawing/2014/main" id="{1E62B567-02C1-423C-A4AA-DF56B5245EE4}"/>
              </a:ext>
            </a:extLst>
          </p:cNvPr>
          <p:cNvSpPr>
            <a:spLocks noGrp="1"/>
          </p:cNvSpPr>
          <p:nvPr>
            <p:ph type="sldNum" sz="quarter" idx="12"/>
          </p:nvPr>
        </p:nvSpPr>
        <p:spPr>
          <a:xfrm>
            <a:off x="8042115" y="6296279"/>
            <a:ext cx="473235" cy="365125"/>
          </a:xfrm>
        </p:spPr>
        <p:txBody>
          <a:bodyPr>
            <a:normAutofit/>
          </a:bodyPr>
          <a:lstStyle/>
          <a:p>
            <a:pPr algn="l">
              <a:spcAft>
                <a:spcPts val="600"/>
              </a:spcAft>
            </a:pPr>
            <a:fld id="{8C049FDA-E613-43D5-98A0-F5BD4D26B6BB}" type="slidenum">
              <a:rPr lang="en-US" sz="900">
                <a:solidFill>
                  <a:schemeClr val="tx1">
                    <a:lumMod val="65000"/>
                    <a:lumOff val="35000"/>
                  </a:schemeClr>
                </a:solidFill>
              </a:rPr>
              <a:pPr algn="l">
                <a:spcAft>
                  <a:spcPts val="600"/>
                </a:spcAft>
              </a:pPr>
              <a:t>25</a:t>
            </a:fld>
            <a:endParaRPr lang="en-US" sz="900" dirty="0">
              <a:solidFill>
                <a:schemeClr val="tx1">
                  <a:lumMod val="65000"/>
                  <a:lumOff val="35000"/>
                </a:schemeClr>
              </a:solidFill>
            </a:endParaRPr>
          </a:p>
        </p:txBody>
      </p:sp>
    </p:spTree>
    <p:extLst>
      <p:ext uri="{BB962C8B-B14F-4D97-AF65-F5344CB8AC3E}">
        <p14:creationId xmlns:p14="http://schemas.microsoft.com/office/powerpoint/2010/main" val="1547586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CF0FC6-D57B-48B6-9036-F4FFD91A4B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17A211C-5863-4303-AC3D-AEBFDF6D6A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87519CD-2FFF-42E3-BB0C-FEAA828BA5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43199" y="286603"/>
            <a:ext cx="5063240" cy="1450757"/>
          </a:xfrm>
        </p:spPr>
        <p:txBody>
          <a:bodyPr>
            <a:normAutofit/>
          </a:bodyPr>
          <a:lstStyle/>
          <a:p>
            <a:r>
              <a:rPr lang="en-US" dirty="0">
                <a:solidFill>
                  <a:schemeClr val="accent2"/>
                </a:solidFill>
              </a:rPr>
              <a:t>TE Program options</a:t>
            </a:r>
          </a:p>
        </p:txBody>
      </p:sp>
      <p:sp>
        <p:nvSpPr>
          <p:cNvPr id="3" name="Content Placeholder 2"/>
          <p:cNvSpPr>
            <a:spLocks noGrp="1"/>
          </p:cNvSpPr>
          <p:nvPr>
            <p:ph idx="1"/>
          </p:nvPr>
        </p:nvSpPr>
        <p:spPr>
          <a:xfrm>
            <a:off x="429006" y="2023962"/>
            <a:ext cx="5377433" cy="3845131"/>
          </a:xfrm>
        </p:spPr>
        <p:txBody>
          <a:bodyPr>
            <a:normAutofit/>
          </a:bodyPr>
          <a:lstStyle/>
          <a:p>
            <a:r>
              <a:rPr lang="en-US" dirty="0"/>
              <a:t>TE members can choose to participate in one or both of these options</a:t>
            </a:r>
          </a:p>
          <a:p>
            <a:r>
              <a:rPr lang="en-US" dirty="0"/>
              <a:t>TE is your program for purposes of administration and oversight</a:t>
            </a:r>
          </a:p>
          <a:p>
            <a:r>
              <a:rPr lang="en-US" dirty="0"/>
              <a:t>TE Central knows these additions provide for increased exports</a:t>
            </a:r>
          </a:p>
          <a:p>
            <a:r>
              <a:rPr lang="en-US" dirty="0"/>
              <a:t>Check out the Instructions area on your TELO portal for additional information</a:t>
            </a:r>
          </a:p>
        </p:txBody>
      </p:sp>
      <p:sp>
        <p:nvSpPr>
          <p:cNvPr id="6" name="Date Placeholder 5"/>
          <p:cNvSpPr>
            <a:spLocks noGrp="1"/>
          </p:cNvSpPr>
          <p:nvPr>
            <p:ph type="dt" sz="half" idx="10"/>
          </p:nvPr>
        </p:nvSpPr>
        <p:spPr>
          <a:xfrm>
            <a:off x="6264123" y="6459785"/>
            <a:ext cx="1553997"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smtClean="0"/>
              <a:pPr>
                <a:spcAft>
                  <a:spcPts val="600"/>
                </a:spcAft>
              </a:pPr>
              <a:t>26</a:t>
            </a:fld>
            <a:endParaRPr lang="en-US" dirty="0"/>
          </a:p>
        </p:txBody>
      </p:sp>
      <p:pic>
        <p:nvPicPr>
          <p:cNvPr id="7" name="Picture 6">
            <a:extLst>
              <a:ext uri="{FF2B5EF4-FFF2-40B4-BE49-F238E27FC236}">
                <a16:creationId xmlns:a16="http://schemas.microsoft.com/office/drawing/2014/main" id="{12E75402-F1B6-473C-A6FC-AA250FE5DD14}"/>
              </a:ext>
            </a:extLst>
          </p:cNvPr>
          <p:cNvPicPr>
            <a:picLocks noChangeAspect="1"/>
          </p:cNvPicPr>
          <p:nvPr/>
        </p:nvPicPr>
        <p:blipFill>
          <a:blip r:embed="rId3"/>
          <a:stretch>
            <a:fillRect/>
          </a:stretch>
        </p:blipFill>
        <p:spPr>
          <a:xfrm>
            <a:off x="5939556" y="228600"/>
            <a:ext cx="3206649" cy="6163250"/>
          </a:xfrm>
          <a:prstGeom prst="rect">
            <a:avLst/>
          </a:prstGeom>
        </p:spPr>
      </p:pic>
      <p:cxnSp>
        <p:nvCxnSpPr>
          <p:cNvPr id="9" name="Straight Arrow Connector 8">
            <a:extLst>
              <a:ext uri="{FF2B5EF4-FFF2-40B4-BE49-F238E27FC236}">
                <a16:creationId xmlns:a16="http://schemas.microsoft.com/office/drawing/2014/main" id="{56FC0007-0C7A-4DF3-B00C-DDE782EE4257}"/>
              </a:ext>
            </a:extLst>
          </p:cNvPr>
          <p:cNvCxnSpPr/>
          <p:nvPr/>
        </p:nvCxnSpPr>
        <p:spPr>
          <a:xfrm>
            <a:off x="4038600" y="4648200"/>
            <a:ext cx="1676400" cy="292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997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5438A1D-2B15-4495-B9E4-771004E079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427" y="2476158"/>
            <a:ext cx="2351332" cy="2351332"/>
          </a:xfrm>
          <a:prstGeom prst="rect">
            <a:avLst/>
          </a:prstGeom>
        </p:spPr>
      </p:pic>
      <p:sp>
        <p:nvSpPr>
          <p:cNvPr id="2" name="Title 1"/>
          <p:cNvSpPr>
            <a:spLocks noGrp="1"/>
          </p:cNvSpPr>
          <p:nvPr>
            <p:ph type="title"/>
          </p:nvPr>
        </p:nvSpPr>
        <p:spPr>
          <a:xfrm>
            <a:off x="822960" y="286603"/>
            <a:ext cx="7543800" cy="1450757"/>
          </a:xfrm>
        </p:spPr>
        <p:txBody>
          <a:bodyPr>
            <a:normAutofit/>
          </a:bodyPr>
          <a:lstStyle/>
          <a:p>
            <a:r>
              <a:rPr lang="en-US" dirty="0"/>
              <a:t>TE Program options</a:t>
            </a:r>
          </a:p>
        </p:txBody>
      </p:sp>
      <p:sp>
        <p:nvSpPr>
          <p:cNvPr id="3" name="Content Placeholder 2"/>
          <p:cNvSpPr>
            <a:spLocks noGrp="1"/>
          </p:cNvSpPr>
          <p:nvPr>
            <p:ph idx="1"/>
          </p:nvPr>
        </p:nvSpPr>
        <p:spPr>
          <a:xfrm>
            <a:off x="822959" y="1845734"/>
            <a:ext cx="4841240" cy="4402666"/>
          </a:xfrm>
        </p:spPr>
        <p:txBody>
          <a:bodyPr>
            <a:normAutofit/>
          </a:bodyPr>
          <a:lstStyle/>
          <a:p>
            <a:r>
              <a:rPr lang="en-US" dirty="0"/>
              <a:t>Export/Import 3 (E/I 3) </a:t>
            </a:r>
          </a:p>
          <a:p>
            <a:r>
              <a:rPr lang="en-US" dirty="0"/>
              <a:t>Each school has the opportunity to export up to three TE scholars annually </a:t>
            </a:r>
          </a:p>
          <a:p>
            <a:pPr lvl="1"/>
            <a:r>
              <a:rPr lang="en-US" dirty="0"/>
              <a:t>This provides each TE school the opportunity to offer increased export opportunities to your employees</a:t>
            </a:r>
          </a:p>
          <a:p>
            <a:pPr lvl="1"/>
            <a:r>
              <a:rPr lang="en-US" dirty="0"/>
              <a:t>Can export with any TE school – not just a few</a:t>
            </a:r>
          </a:p>
          <a:p>
            <a:pPr lvl="1"/>
            <a:r>
              <a:rPr lang="en-US" dirty="0"/>
              <a:t>For those schools who sign-up the issue of Restriction should be a non-issue</a:t>
            </a:r>
          </a:p>
          <a:p>
            <a:pPr lvl="1"/>
            <a:r>
              <a:rPr lang="en-US" dirty="0"/>
              <a:t>TE Central encourages all former TE Co-Op schools to update your profile question # 8 to YES!</a:t>
            </a:r>
          </a:p>
          <a:p>
            <a:pPr lvl="2"/>
            <a:r>
              <a:rPr lang="en-US" dirty="0"/>
              <a:t>No additional cost to participate in this option</a:t>
            </a:r>
          </a:p>
          <a:p>
            <a:pPr lvl="1"/>
            <a:endParaRPr lang="en-US" dirty="0"/>
          </a:p>
        </p:txBody>
      </p:sp>
      <p:sp>
        <p:nvSpPr>
          <p:cNvPr id="6" name="Date Placeholder 5"/>
          <p:cNvSpPr>
            <a:spLocks noGrp="1"/>
          </p:cNvSpPr>
          <p:nvPr>
            <p:ph type="dt" sz="half" idx="10"/>
          </p:nvPr>
        </p:nvSpPr>
        <p:spPr>
          <a:xfrm>
            <a:off x="822960" y="6459785"/>
            <a:ext cx="1854203"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smtClean="0"/>
              <a:pPr>
                <a:spcAft>
                  <a:spcPts val="600"/>
                </a:spcAft>
              </a:pPr>
              <a:t>27</a:t>
            </a:fld>
            <a:endParaRPr lang="en-US" dirty="0"/>
          </a:p>
        </p:txBody>
      </p:sp>
    </p:spTree>
    <p:extLst>
      <p:ext uri="{BB962C8B-B14F-4D97-AF65-F5344CB8AC3E}">
        <p14:creationId xmlns:p14="http://schemas.microsoft.com/office/powerpoint/2010/main" val="2405851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CF0FC6-D57B-48B6-9036-F4FFD91A4B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17A211C-5863-4303-AC3D-AEBFDF6D6A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87519CD-2FFF-42E3-BB0C-FEAA828BA5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43199" y="286603"/>
            <a:ext cx="5063240" cy="1450757"/>
          </a:xfrm>
        </p:spPr>
        <p:txBody>
          <a:bodyPr>
            <a:normAutofit/>
          </a:bodyPr>
          <a:lstStyle/>
          <a:p>
            <a:r>
              <a:rPr lang="en-US" dirty="0">
                <a:solidFill>
                  <a:schemeClr val="accent2"/>
                </a:solidFill>
              </a:rPr>
              <a:t>TE Program options</a:t>
            </a:r>
          </a:p>
        </p:txBody>
      </p:sp>
      <p:sp>
        <p:nvSpPr>
          <p:cNvPr id="3" name="Content Placeholder 2"/>
          <p:cNvSpPr>
            <a:spLocks noGrp="1"/>
          </p:cNvSpPr>
          <p:nvPr>
            <p:ph idx="1"/>
          </p:nvPr>
        </p:nvSpPr>
        <p:spPr>
          <a:xfrm>
            <a:off x="783153" y="2023962"/>
            <a:ext cx="5023286" cy="3845131"/>
          </a:xfrm>
        </p:spPr>
        <p:txBody>
          <a:bodyPr>
            <a:normAutofit/>
          </a:bodyPr>
          <a:lstStyle/>
          <a:p>
            <a:r>
              <a:rPr lang="en-US" dirty="0"/>
              <a:t>Double Credit 3 (DC 3)</a:t>
            </a:r>
          </a:p>
          <a:p>
            <a:pPr lvl="1"/>
            <a:r>
              <a:rPr lang="en-US" dirty="0"/>
              <a:t>Provides TE member schools credit for exchanging with other TE recognized exchange programs</a:t>
            </a:r>
          </a:p>
          <a:p>
            <a:pPr lvl="1"/>
            <a:r>
              <a:rPr lang="en-US" dirty="0"/>
              <a:t>Match done via the Enrollment Report</a:t>
            </a:r>
          </a:p>
          <a:p>
            <a:pPr lvl="1"/>
            <a:r>
              <a:rPr lang="en-US" dirty="0"/>
              <a:t>School gains import credit </a:t>
            </a:r>
          </a:p>
          <a:p>
            <a:pPr lvl="1"/>
            <a:r>
              <a:rPr lang="en-US" dirty="0"/>
              <a:t>Cost is $40 per import recorded on the Enrollment Report</a:t>
            </a:r>
          </a:p>
        </p:txBody>
      </p:sp>
      <p:sp>
        <p:nvSpPr>
          <p:cNvPr id="6" name="Date Placeholder 5"/>
          <p:cNvSpPr>
            <a:spLocks noGrp="1"/>
          </p:cNvSpPr>
          <p:nvPr>
            <p:ph type="dt" sz="half" idx="10"/>
          </p:nvPr>
        </p:nvSpPr>
        <p:spPr>
          <a:xfrm>
            <a:off x="6264123" y="6459785"/>
            <a:ext cx="1553997"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smtClean="0"/>
              <a:pPr>
                <a:spcAft>
                  <a:spcPts val="600"/>
                </a:spcAft>
              </a:pPr>
              <a:t>28</a:t>
            </a:fld>
            <a:endParaRPr lang="en-US" dirty="0"/>
          </a:p>
        </p:txBody>
      </p:sp>
    </p:spTree>
    <p:extLst>
      <p:ext uri="{BB962C8B-B14F-4D97-AF65-F5344CB8AC3E}">
        <p14:creationId xmlns:p14="http://schemas.microsoft.com/office/powerpoint/2010/main" val="331963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ECF0FC6-D57B-48B6-9036-F4FFD91A4B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17A211C-5863-4303-AC3D-AEBFDF6D6A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87519CD-2FFF-42E3-BB0C-FEAA828BA5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43199" y="286604"/>
            <a:ext cx="5063240" cy="897466"/>
          </a:xfrm>
        </p:spPr>
        <p:txBody>
          <a:bodyPr vert="horz" lIns="91440" tIns="45720" rIns="91440" bIns="45720" rtlCol="0" anchor="b">
            <a:normAutofit/>
          </a:bodyPr>
          <a:lstStyle/>
          <a:p>
            <a:pPr algn="r"/>
            <a:r>
              <a:rPr lang="en-US" dirty="0">
                <a:solidFill>
                  <a:schemeClr val="accent2"/>
                </a:solidFill>
              </a:rPr>
              <a:t>EZ Application</a:t>
            </a:r>
          </a:p>
        </p:txBody>
      </p:sp>
      <p:sp>
        <p:nvSpPr>
          <p:cNvPr id="4" name="Date Placeholder 3"/>
          <p:cNvSpPr>
            <a:spLocks noGrp="1"/>
          </p:cNvSpPr>
          <p:nvPr>
            <p:ph type="dt" sz="half" idx="10"/>
          </p:nvPr>
        </p:nvSpPr>
        <p:spPr>
          <a:xfrm>
            <a:off x="6264123" y="6459785"/>
            <a:ext cx="1553997" cy="365125"/>
          </a:xfrm>
        </p:spPr>
        <p:txBody>
          <a:bodyPr vert="horz" lIns="91440" tIns="45720" rIns="91440" bIns="45720" rtlCol="0" anchor="ct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600"/>
              </a:spcAft>
            </a:pPr>
            <a:fld id="{8C049FDA-E613-43D5-98A0-F5BD4D26B6BB}" type="slidenum">
              <a:rPr lang="en-US" smtClean="0"/>
              <a:pPr>
                <a:spcAft>
                  <a:spcPts val="600"/>
                </a:spcAft>
              </a:pPr>
              <a:t>29</a:t>
            </a:fld>
            <a:endParaRPr lang="en-US" dirty="0"/>
          </a:p>
        </p:txBody>
      </p:sp>
      <p:sp>
        <p:nvSpPr>
          <p:cNvPr id="7" name="TextBox 6"/>
          <p:cNvSpPr txBox="1"/>
          <p:nvPr/>
        </p:nvSpPr>
        <p:spPr>
          <a:xfrm>
            <a:off x="304801" y="1295400"/>
            <a:ext cx="5707036" cy="518160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The EZ application process moves the application entry from your office to the family.</a:t>
            </a: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YOU maintain CONTROL to approve or deny any new EXPORT applications</a:t>
            </a: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All TE applications can be reviewed by the family provided…</a:t>
            </a:r>
          </a:p>
          <a:p>
            <a:pPr marL="285750" indent="-285750" defTabSz="914400">
              <a:lnSpc>
                <a:spcPct val="90000"/>
              </a:lnSpc>
              <a:spcAft>
                <a:spcPts val="600"/>
              </a:spcAft>
              <a:buClr>
                <a:schemeClr val="accent1"/>
              </a:buClr>
              <a:buFont typeface="Arial" panose="020B0604020202020204" pitchFamily="34" charset="0"/>
              <a:buChar char="•"/>
            </a:pPr>
            <a:r>
              <a:rPr lang="en-US" dirty="0">
                <a:solidFill>
                  <a:schemeClr val="tx1">
                    <a:lumMod val="75000"/>
                    <a:lumOff val="25000"/>
                  </a:schemeClr>
                </a:solidFill>
              </a:rPr>
              <a:t>the family knows the entered TEID,</a:t>
            </a:r>
          </a:p>
          <a:p>
            <a:pPr marL="285750" indent="-285750" defTabSz="914400">
              <a:lnSpc>
                <a:spcPct val="90000"/>
              </a:lnSpc>
              <a:spcAft>
                <a:spcPts val="600"/>
              </a:spcAft>
              <a:buClr>
                <a:schemeClr val="accent1"/>
              </a:buClr>
              <a:buFont typeface="Arial" panose="020B0604020202020204" pitchFamily="34" charset="0"/>
              <a:buChar char="•"/>
            </a:pPr>
            <a:r>
              <a:rPr lang="en-US" dirty="0">
                <a:solidFill>
                  <a:schemeClr val="tx1">
                    <a:lumMod val="75000"/>
                    <a:lumOff val="25000"/>
                  </a:schemeClr>
                </a:solidFill>
              </a:rPr>
              <a:t>the student’s entered email, and</a:t>
            </a:r>
          </a:p>
          <a:p>
            <a:pPr marL="285750" indent="-285750" defTabSz="914400">
              <a:lnSpc>
                <a:spcPct val="90000"/>
              </a:lnSpc>
              <a:spcAft>
                <a:spcPts val="600"/>
              </a:spcAft>
              <a:buClr>
                <a:schemeClr val="accent1"/>
              </a:buClr>
              <a:buFont typeface="Arial" panose="020B0604020202020204" pitchFamily="34" charset="0"/>
              <a:buChar char="•"/>
            </a:pPr>
            <a:r>
              <a:rPr lang="en-US" dirty="0">
                <a:solidFill>
                  <a:schemeClr val="tx1">
                    <a:lumMod val="75000"/>
                    <a:lumOff val="25000"/>
                  </a:schemeClr>
                </a:solidFill>
              </a:rPr>
              <a:t>the student’s entered birthdate</a:t>
            </a:r>
          </a:p>
          <a:p>
            <a:pPr marL="285750" indent="-285750" defTabSz="914400">
              <a:lnSpc>
                <a:spcPct val="90000"/>
              </a:lnSpc>
              <a:spcAft>
                <a:spcPts val="600"/>
              </a:spcAft>
              <a:buClr>
                <a:schemeClr val="accent1"/>
              </a:buClr>
              <a:buFont typeface="Arial" panose="020B0604020202020204" pitchFamily="34" charset="0"/>
              <a:buChar char="•"/>
            </a:pPr>
            <a:endParaRPr lang="en-US" dirty="0">
              <a:solidFill>
                <a:schemeClr val="tx1">
                  <a:lumMod val="75000"/>
                  <a:lumOff val="25000"/>
                </a:schemeClr>
              </a:solidFill>
            </a:endParaRPr>
          </a:p>
          <a:p>
            <a:pPr defTabSz="914400">
              <a:lnSpc>
                <a:spcPct val="90000"/>
              </a:lnSpc>
              <a:spcAft>
                <a:spcPts val="600"/>
              </a:spcAft>
              <a:buClr>
                <a:schemeClr val="accent1"/>
              </a:buClr>
            </a:pPr>
            <a:r>
              <a:rPr lang="en-US" dirty="0">
                <a:solidFill>
                  <a:schemeClr val="tx1">
                    <a:lumMod val="75000"/>
                    <a:lumOff val="25000"/>
                  </a:schemeClr>
                </a:solidFill>
              </a:rPr>
              <a:t>Families can  track the applications online by downloading our newest technology – the TE App or on our website</a:t>
            </a:r>
          </a:p>
          <a:p>
            <a:pPr defTabSz="914400">
              <a:lnSpc>
                <a:spcPct val="90000"/>
              </a:lnSpc>
              <a:spcAft>
                <a:spcPts val="600"/>
              </a:spcAft>
              <a:buClr>
                <a:schemeClr val="accent1"/>
              </a:buClr>
            </a:pPr>
            <a:r>
              <a:rPr lang="en-US" dirty="0">
                <a:solidFill>
                  <a:schemeClr val="tx1">
                    <a:lumMod val="75000"/>
                    <a:lumOff val="25000"/>
                  </a:schemeClr>
                </a:solidFill>
              </a:rPr>
              <a:t>Testing for the series of emails to keep the family in the know about their EZ app status is underway.  The email language will be shared with all TELO’s in advance of their launch</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pic>
        <p:nvPicPr>
          <p:cNvPr id="15" name="Picture 14">
            <a:extLst>
              <a:ext uri="{FF2B5EF4-FFF2-40B4-BE49-F238E27FC236}">
                <a16:creationId xmlns:a16="http://schemas.microsoft.com/office/drawing/2014/main" id="{EB9F0B44-FFD3-494F-8D56-E2FECE6DFA3A}"/>
              </a:ext>
            </a:extLst>
          </p:cNvPr>
          <p:cNvPicPr>
            <a:picLocks noChangeAspect="1"/>
          </p:cNvPicPr>
          <p:nvPr/>
        </p:nvPicPr>
        <p:blipFill>
          <a:blip r:embed="rId3"/>
          <a:stretch>
            <a:fillRect/>
          </a:stretch>
        </p:blipFill>
        <p:spPr>
          <a:xfrm>
            <a:off x="6117675" y="4038600"/>
            <a:ext cx="3026325" cy="1491945"/>
          </a:xfrm>
          <a:prstGeom prst="rect">
            <a:avLst/>
          </a:prstGeom>
        </p:spPr>
      </p:pic>
      <p:pic>
        <p:nvPicPr>
          <p:cNvPr id="17" name="Picture 16">
            <a:extLst>
              <a:ext uri="{FF2B5EF4-FFF2-40B4-BE49-F238E27FC236}">
                <a16:creationId xmlns:a16="http://schemas.microsoft.com/office/drawing/2014/main" id="{841BFD4D-51E0-45D0-9243-7FFD2EA4449F}"/>
              </a:ext>
            </a:extLst>
          </p:cNvPr>
          <p:cNvPicPr>
            <a:picLocks noChangeAspect="1"/>
          </p:cNvPicPr>
          <p:nvPr/>
        </p:nvPicPr>
        <p:blipFill>
          <a:blip r:embed="rId4"/>
          <a:stretch>
            <a:fillRect/>
          </a:stretch>
        </p:blipFill>
        <p:spPr>
          <a:xfrm>
            <a:off x="6182928" y="1447800"/>
            <a:ext cx="2932224" cy="795344"/>
          </a:xfrm>
          <a:prstGeom prst="rect">
            <a:avLst/>
          </a:prstGeom>
        </p:spPr>
      </p:pic>
    </p:spTree>
    <p:extLst>
      <p:ext uri="{BB962C8B-B14F-4D97-AF65-F5344CB8AC3E}">
        <p14:creationId xmlns:p14="http://schemas.microsoft.com/office/powerpoint/2010/main" val="156755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Marketing Tuition Exchange</a:t>
            </a:r>
          </a:p>
        </p:txBody>
      </p:sp>
      <p:graphicFrame>
        <p:nvGraphicFramePr>
          <p:cNvPr id="7" name="Content Placeholder 2">
            <a:extLst>
              <a:ext uri="{FF2B5EF4-FFF2-40B4-BE49-F238E27FC236}">
                <a16:creationId xmlns:a16="http://schemas.microsoft.com/office/drawing/2014/main" id="{1537B2C5-7458-470E-87E5-5894DADB2160}"/>
              </a:ext>
            </a:extLst>
          </p:cNvPr>
          <p:cNvGraphicFramePr>
            <a:graphicFrameLocks noGrp="1"/>
          </p:cNvGraphicFramePr>
          <p:nvPr>
            <p:ph idx="1"/>
            <p:extLst>
              <p:ext uri="{D42A27DB-BD31-4B8C-83A1-F6EECF244321}">
                <p14:modId xmlns:p14="http://schemas.microsoft.com/office/powerpoint/2010/main" val="322682969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369277" y="6459785"/>
            <a:ext cx="1301528"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a:solidFill>
                  <a:schemeClr val="tx2"/>
                </a:solidFill>
              </a:rPr>
              <a:pPr>
                <a:spcAft>
                  <a:spcPts val="600"/>
                </a:spcAft>
              </a:pPr>
              <a:t>3</a:t>
            </a:fld>
            <a:endParaRPr lang="en-US" dirty="0">
              <a:solidFill>
                <a:schemeClr val="tx2"/>
              </a:solidFill>
            </a:endParaRPr>
          </a:p>
        </p:txBody>
      </p:sp>
    </p:spTree>
    <p:extLst>
      <p:ext uri="{BB962C8B-B14F-4D97-AF65-F5344CB8AC3E}">
        <p14:creationId xmlns:p14="http://schemas.microsoft.com/office/powerpoint/2010/main" val="175702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1">
            <a:extLst>
              <a:ext uri="{FF2B5EF4-FFF2-40B4-BE49-F238E27FC236}">
                <a16:creationId xmlns:a16="http://schemas.microsoft.com/office/drawing/2014/main" id="{63E00694-E403-4987-8634-15F6D8E4C3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2" name="Title 1"/>
          <p:cNvSpPr>
            <a:spLocks noGrp="1"/>
          </p:cNvSpPr>
          <p:nvPr>
            <p:ph type="title"/>
          </p:nvPr>
        </p:nvSpPr>
        <p:spPr>
          <a:xfrm>
            <a:off x="822960" y="4844374"/>
            <a:ext cx="7543800" cy="1188995"/>
          </a:xfrm>
        </p:spPr>
        <p:txBody>
          <a:bodyPr anchor="ctr">
            <a:normAutofit/>
          </a:bodyPr>
          <a:lstStyle/>
          <a:p>
            <a:pPr algn="ctr"/>
            <a:r>
              <a:rPr lang="en-US" sz="4100" dirty="0"/>
              <a:t>A very important Export detail to understand</a:t>
            </a:r>
            <a:endParaRPr lang="en-US" sz="4100"/>
          </a:p>
        </p:txBody>
      </p:sp>
      <p:graphicFrame>
        <p:nvGraphicFramePr>
          <p:cNvPr id="16" name="Content Placeholder 2">
            <a:extLst>
              <a:ext uri="{FF2B5EF4-FFF2-40B4-BE49-F238E27FC236}">
                <a16:creationId xmlns:a16="http://schemas.microsoft.com/office/drawing/2014/main" id="{D01B9497-79D7-4F96-91D2-E85F119804BF}"/>
              </a:ext>
            </a:extLst>
          </p:cNvPr>
          <p:cNvGraphicFramePr>
            <a:graphicFrameLocks noGrp="1"/>
          </p:cNvGraphicFramePr>
          <p:nvPr>
            <p:ph idx="1"/>
            <p:extLst>
              <p:ext uri="{D42A27DB-BD31-4B8C-83A1-F6EECF244321}">
                <p14:modId xmlns:p14="http://schemas.microsoft.com/office/powerpoint/2010/main" val="1403786788"/>
              </p:ext>
            </p:extLst>
          </p:nvPr>
        </p:nvGraphicFramePr>
        <p:xfrm>
          <a:off x="777239" y="680936"/>
          <a:ext cx="7589521"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822960" y="6459785"/>
            <a:ext cx="1854203"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smtClean="0"/>
              <a:pPr>
                <a:spcAft>
                  <a:spcPts val="600"/>
                </a:spcAft>
              </a:pPr>
              <a:t>30</a:t>
            </a:fld>
            <a:endParaRPr lang="en-US"/>
          </a:p>
        </p:txBody>
      </p:sp>
      <p:cxnSp>
        <p:nvCxnSpPr>
          <p:cNvPr id="22" name="Straight Arrow Connector 21">
            <a:extLst>
              <a:ext uri="{FF2B5EF4-FFF2-40B4-BE49-F238E27FC236}">
                <a16:creationId xmlns:a16="http://schemas.microsoft.com/office/drawing/2014/main" id="{32E4DCAC-C19E-4582-82C4-AA170B0BE1D7}"/>
              </a:ext>
            </a:extLst>
          </p:cNvPr>
          <p:cNvCxnSpPr>
            <a:cxnSpLocks/>
          </p:cNvCxnSpPr>
          <p:nvPr/>
        </p:nvCxnSpPr>
        <p:spPr>
          <a:xfrm>
            <a:off x="4224867" y="1676400"/>
            <a:ext cx="685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5988498-A345-4F5E-AAB4-4AC98EEB7A36}"/>
              </a:ext>
            </a:extLst>
          </p:cNvPr>
          <p:cNvCxnSpPr/>
          <p:nvPr/>
        </p:nvCxnSpPr>
        <p:spPr>
          <a:xfrm rot="16200000" flipH="1">
            <a:off x="2933700" y="2400300"/>
            <a:ext cx="533400" cy="3048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255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650" y="304800"/>
            <a:ext cx="6347713" cy="1320800"/>
          </a:xfrm>
        </p:spPr>
        <p:txBody>
          <a:bodyPr>
            <a:normAutofit fontScale="90000"/>
          </a:bodyPr>
          <a:lstStyle/>
          <a:p>
            <a:pPr algn="r"/>
            <a:r>
              <a:rPr lang="en-US" dirty="0"/>
              <a:t>TE Export and Import Report options</a:t>
            </a:r>
          </a:p>
        </p:txBody>
      </p:sp>
      <p:sp>
        <p:nvSpPr>
          <p:cNvPr id="4" name="Date Placeholder 3"/>
          <p:cNvSpPr>
            <a:spLocks noGrp="1"/>
          </p:cNvSpPr>
          <p:nvPr>
            <p:ph type="dt" sz="half" idx="10"/>
          </p:nvPr>
        </p:nvSpPr>
        <p:spPr>
          <a:xfrm>
            <a:off x="5405258" y="6041363"/>
            <a:ext cx="843142" cy="365125"/>
          </a:xfrm>
        </p:spPr>
        <p:txBody>
          <a:bodyPr/>
          <a:lstStyle/>
          <a:p>
            <a:r>
              <a:rPr lang="en-US"/>
              <a:t>03/22/2018</a:t>
            </a:r>
            <a:endParaRPr lang="en-US" dirty="0"/>
          </a:p>
        </p:txBody>
      </p:sp>
      <p:sp>
        <p:nvSpPr>
          <p:cNvPr id="5" name="Slide Number Placeholder 4"/>
          <p:cNvSpPr>
            <a:spLocks noGrp="1"/>
          </p:cNvSpPr>
          <p:nvPr>
            <p:ph type="sldNum" sz="quarter" idx="12"/>
          </p:nvPr>
        </p:nvSpPr>
        <p:spPr/>
        <p:txBody>
          <a:bodyPr/>
          <a:lstStyle/>
          <a:p>
            <a:fld id="{8C049FDA-E613-43D5-98A0-F5BD4D26B6BB}" type="slidenum">
              <a:rPr lang="en-US" smtClean="0"/>
              <a:pPr/>
              <a:t>31</a:t>
            </a:fld>
            <a:endParaRPr lang="en-US" dirty="0"/>
          </a:p>
        </p:txBody>
      </p:sp>
      <p:sp>
        <p:nvSpPr>
          <p:cNvPr id="7" name="TextBox 6"/>
          <p:cNvSpPr txBox="1"/>
          <p:nvPr/>
        </p:nvSpPr>
        <p:spPr>
          <a:xfrm>
            <a:off x="990601" y="1981200"/>
            <a:ext cx="4876800" cy="1477328"/>
          </a:xfrm>
          <a:prstGeom prst="rect">
            <a:avLst/>
          </a:prstGeom>
          <a:noFill/>
        </p:spPr>
        <p:txBody>
          <a:bodyPr wrap="square" rtlCol="0">
            <a:spAutoFit/>
          </a:bodyPr>
          <a:lstStyle/>
          <a:p>
            <a:r>
              <a:rPr lang="en-US" dirty="0"/>
              <a:t>You can create Export Application and Import Application reports</a:t>
            </a:r>
          </a:p>
          <a:p>
            <a:r>
              <a:rPr lang="en-US" b="1" dirty="0"/>
              <a:t>Use Chrome or Firefox</a:t>
            </a:r>
          </a:p>
          <a:p>
            <a:r>
              <a:rPr lang="en-US" dirty="0"/>
              <a:t>Create a CSV file for uploading into your student data system</a:t>
            </a:r>
          </a:p>
        </p:txBody>
      </p:sp>
      <p:pic>
        <p:nvPicPr>
          <p:cNvPr id="9" name="Picture 8">
            <a:extLst>
              <a:ext uri="{FF2B5EF4-FFF2-40B4-BE49-F238E27FC236}">
                <a16:creationId xmlns:a16="http://schemas.microsoft.com/office/drawing/2014/main" id="{ED293D2F-66A0-4B35-B8E6-414BB37F1A41}"/>
              </a:ext>
            </a:extLst>
          </p:cNvPr>
          <p:cNvPicPr>
            <a:picLocks noChangeAspect="1"/>
          </p:cNvPicPr>
          <p:nvPr/>
        </p:nvPicPr>
        <p:blipFill>
          <a:blip r:embed="rId3"/>
          <a:stretch>
            <a:fillRect/>
          </a:stretch>
        </p:blipFill>
        <p:spPr>
          <a:xfrm>
            <a:off x="5943600" y="1839504"/>
            <a:ext cx="2828576" cy="4371019"/>
          </a:xfrm>
          <a:prstGeom prst="rect">
            <a:avLst/>
          </a:prstGeom>
        </p:spPr>
      </p:pic>
      <p:cxnSp>
        <p:nvCxnSpPr>
          <p:cNvPr id="11" name="Straight Arrow Connector 10">
            <a:extLst>
              <a:ext uri="{FF2B5EF4-FFF2-40B4-BE49-F238E27FC236}">
                <a16:creationId xmlns:a16="http://schemas.microsoft.com/office/drawing/2014/main" id="{B247142C-5C35-4DFB-8217-AC44269E0F72}"/>
              </a:ext>
            </a:extLst>
          </p:cNvPr>
          <p:cNvCxnSpPr/>
          <p:nvPr/>
        </p:nvCxnSpPr>
        <p:spPr>
          <a:xfrm>
            <a:off x="2895600" y="2438400"/>
            <a:ext cx="2895600" cy="289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938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401" y="152400"/>
            <a:ext cx="6347713" cy="1228654"/>
          </a:xfrm>
        </p:spPr>
        <p:txBody>
          <a:bodyPr>
            <a:normAutofit fontScale="90000"/>
          </a:bodyPr>
          <a:lstStyle/>
          <a:p>
            <a:pPr algn="r"/>
            <a:r>
              <a:rPr lang="en-US" dirty="0"/>
              <a:t>TE Export and Import Report options</a:t>
            </a:r>
          </a:p>
        </p:txBody>
      </p:sp>
      <p:sp>
        <p:nvSpPr>
          <p:cNvPr id="4" name="Date Placeholder 3"/>
          <p:cNvSpPr>
            <a:spLocks noGrp="1"/>
          </p:cNvSpPr>
          <p:nvPr>
            <p:ph type="dt" sz="half" idx="10"/>
          </p:nvPr>
        </p:nvSpPr>
        <p:spPr>
          <a:xfrm>
            <a:off x="5405258" y="6041363"/>
            <a:ext cx="919342" cy="365125"/>
          </a:xfrm>
        </p:spPr>
        <p:txBody>
          <a:bodyPr/>
          <a:lstStyle/>
          <a:p>
            <a:r>
              <a:rPr lang="en-US"/>
              <a:t>03/22/2018</a:t>
            </a:r>
            <a:endParaRPr lang="en-US" dirty="0"/>
          </a:p>
        </p:txBody>
      </p:sp>
      <p:sp>
        <p:nvSpPr>
          <p:cNvPr id="5" name="Slide Number Placeholder 4"/>
          <p:cNvSpPr>
            <a:spLocks noGrp="1"/>
          </p:cNvSpPr>
          <p:nvPr>
            <p:ph type="sldNum" sz="quarter" idx="12"/>
          </p:nvPr>
        </p:nvSpPr>
        <p:spPr/>
        <p:txBody>
          <a:bodyPr/>
          <a:lstStyle/>
          <a:p>
            <a:fld id="{8C049FDA-E613-43D5-98A0-F5BD4D26B6BB}" type="slidenum">
              <a:rPr lang="en-US" smtClean="0"/>
              <a:pPr/>
              <a:t>32</a:t>
            </a:fld>
            <a:endParaRPr lang="en-US" dirty="0"/>
          </a:p>
        </p:txBody>
      </p:sp>
      <p:pic>
        <p:nvPicPr>
          <p:cNvPr id="9" name="Picture 8"/>
          <p:cNvPicPr>
            <a:picLocks noChangeAspect="1"/>
          </p:cNvPicPr>
          <p:nvPr/>
        </p:nvPicPr>
        <p:blipFill>
          <a:blip r:embed="rId3"/>
          <a:stretch>
            <a:fillRect/>
          </a:stretch>
        </p:blipFill>
        <p:spPr>
          <a:xfrm>
            <a:off x="6294733" y="1998993"/>
            <a:ext cx="2409825" cy="2752725"/>
          </a:xfrm>
          <a:prstGeom prst="rect">
            <a:avLst/>
          </a:prstGeom>
        </p:spPr>
      </p:pic>
      <p:pic>
        <p:nvPicPr>
          <p:cNvPr id="8" name="Picture 7">
            <a:extLst>
              <a:ext uri="{FF2B5EF4-FFF2-40B4-BE49-F238E27FC236}">
                <a16:creationId xmlns:a16="http://schemas.microsoft.com/office/drawing/2014/main" id="{1C08795B-F816-4519-9813-3C280940D700}"/>
              </a:ext>
            </a:extLst>
          </p:cNvPr>
          <p:cNvPicPr>
            <a:picLocks noChangeAspect="1"/>
          </p:cNvPicPr>
          <p:nvPr/>
        </p:nvPicPr>
        <p:blipFill>
          <a:blip r:embed="rId4"/>
          <a:stretch>
            <a:fillRect/>
          </a:stretch>
        </p:blipFill>
        <p:spPr>
          <a:xfrm>
            <a:off x="152400" y="2133600"/>
            <a:ext cx="5943600" cy="966672"/>
          </a:xfrm>
          <a:prstGeom prst="rect">
            <a:avLst/>
          </a:prstGeom>
        </p:spPr>
      </p:pic>
      <p:sp>
        <p:nvSpPr>
          <p:cNvPr id="10" name="Arrow: Down 9">
            <a:extLst>
              <a:ext uri="{FF2B5EF4-FFF2-40B4-BE49-F238E27FC236}">
                <a16:creationId xmlns:a16="http://schemas.microsoft.com/office/drawing/2014/main" id="{DD06B698-412F-48BC-A05E-758DA3FC2044}"/>
              </a:ext>
            </a:extLst>
          </p:cNvPr>
          <p:cNvSpPr/>
          <p:nvPr/>
        </p:nvSpPr>
        <p:spPr>
          <a:xfrm rot="794633">
            <a:off x="5943600" y="838200"/>
            <a:ext cx="484632" cy="1160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CD1E810-A7E7-4ADA-9A96-38E2239EBB39}"/>
              </a:ext>
            </a:extLst>
          </p:cNvPr>
          <p:cNvSpPr txBox="1"/>
          <p:nvPr/>
        </p:nvSpPr>
        <p:spPr>
          <a:xfrm>
            <a:off x="228600" y="3505200"/>
            <a:ext cx="5618076" cy="1477328"/>
          </a:xfrm>
          <a:prstGeom prst="rect">
            <a:avLst/>
          </a:prstGeom>
          <a:noFill/>
        </p:spPr>
        <p:txBody>
          <a:bodyPr wrap="none" rtlCol="0">
            <a:spAutoFit/>
          </a:bodyPr>
          <a:lstStyle/>
          <a:p>
            <a:r>
              <a:rPr lang="en-US" dirty="0"/>
              <a:t>The year listed is the end of the Academic Year</a:t>
            </a:r>
          </a:p>
          <a:p>
            <a:r>
              <a:rPr lang="en-US" dirty="0"/>
              <a:t>Runs best with Firefox and Chrome</a:t>
            </a:r>
          </a:p>
          <a:p>
            <a:r>
              <a:rPr lang="en-US" dirty="0"/>
              <a:t>When you open in Excel know you are downloading all</a:t>
            </a:r>
          </a:p>
          <a:p>
            <a:r>
              <a:rPr lang="en-US" dirty="0"/>
              <a:t>Academic year options.  There is a bit of clean-up needed.</a:t>
            </a:r>
          </a:p>
          <a:p>
            <a:r>
              <a:rPr lang="en-US" dirty="0"/>
              <a:t>Report modification is on IT’s list</a:t>
            </a:r>
          </a:p>
        </p:txBody>
      </p:sp>
      <p:cxnSp>
        <p:nvCxnSpPr>
          <p:cNvPr id="13" name="Straight Arrow Connector 12">
            <a:extLst>
              <a:ext uri="{FF2B5EF4-FFF2-40B4-BE49-F238E27FC236}">
                <a16:creationId xmlns:a16="http://schemas.microsoft.com/office/drawing/2014/main" id="{1A748BAC-D96C-4C48-9D1C-7ADA0F75B9BB}"/>
              </a:ext>
            </a:extLst>
          </p:cNvPr>
          <p:cNvCxnSpPr/>
          <p:nvPr/>
        </p:nvCxnSpPr>
        <p:spPr>
          <a:xfrm flipH="1" flipV="1">
            <a:off x="533400" y="3048000"/>
            <a:ext cx="762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067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5">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a:solidFill>
                  <a:srgbClr val="FFFFFF"/>
                </a:solidFill>
              </a:rPr>
              <a:t>A few final reminders</a:t>
            </a:r>
          </a:p>
        </p:txBody>
      </p:sp>
      <p:graphicFrame>
        <p:nvGraphicFramePr>
          <p:cNvPr id="7" name="Content Placeholder 2">
            <a:extLst>
              <a:ext uri="{FF2B5EF4-FFF2-40B4-BE49-F238E27FC236}">
                <a16:creationId xmlns:a16="http://schemas.microsoft.com/office/drawing/2014/main" id="{B6D90CD6-5B81-4FB1-A4E6-9C3089F0F058}"/>
              </a:ext>
            </a:extLst>
          </p:cNvPr>
          <p:cNvGraphicFramePr>
            <a:graphicFrameLocks noGrp="1"/>
          </p:cNvGraphicFramePr>
          <p:nvPr>
            <p:ph idx="1"/>
            <p:extLst>
              <p:ext uri="{D42A27DB-BD31-4B8C-83A1-F6EECF244321}">
                <p14:modId xmlns:p14="http://schemas.microsoft.com/office/powerpoint/2010/main" val="147854634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369277" y="6459785"/>
            <a:ext cx="1301528" cy="365125"/>
          </a:xfrm>
        </p:spPr>
        <p:txBody>
          <a:bodyPr>
            <a:normAutofit/>
          </a:bodyPr>
          <a:lstStyle/>
          <a:p>
            <a:pPr>
              <a:spcAft>
                <a:spcPts val="600"/>
              </a:spcAft>
            </a:pPr>
            <a:r>
              <a:rPr lang="en-US"/>
              <a:t>03/22/2018</a:t>
            </a:r>
          </a:p>
        </p:txBody>
      </p:sp>
      <p:sp>
        <p:nvSpPr>
          <p:cNvPr id="5" name="Slide Number Placeholder 4"/>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a:solidFill>
                  <a:schemeClr val="tx2"/>
                </a:solidFill>
              </a:rPr>
              <a:pPr>
                <a:spcAft>
                  <a:spcPts val="600"/>
                </a:spcAft>
              </a:pPr>
              <a:t>33</a:t>
            </a:fld>
            <a:endParaRPr lang="en-US">
              <a:solidFill>
                <a:schemeClr val="tx2"/>
              </a:solidFill>
            </a:endParaRPr>
          </a:p>
        </p:txBody>
      </p:sp>
    </p:spTree>
    <p:extLst>
      <p:ext uri="{BB962C8B-B14F-4D97-AF65-F5344CB8AC3E}">
        <p14:creationId xmlns:p14="http://schemas.microsoft.com/office/powerpoint/2010/main" val="538436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33BF9DD-8A45-4EEE-B231-0A14D322E5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56C5A8-AD7E-4CE7-87BE-9EA3B5E1786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D5FBCAC9-BD8B-4F3B-AD74-EF37D421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9020DCC9-F851-4562-BB20-1AB3C51BFD0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B30608F-EC18-4DEF-A9C2-D133896551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99" y="1796791"/>
            <a:ext cx="3000986" cy="3000986"/>
          </a:xfrm>
          <a:prstGeom prst="rect">
            <a:avLst/>
          </a:prstGeom>
        </p:spPr>
      </p:pic>
      <p:sp>
        <p:nvSpPr>
          <p:cNvPr id="2" name="Title 1">
            <a:extLst>
              <a:ext uri="{FF2B5EF4-FFF2-40B4-BE49-F238E27FC236}">
                <a16:creationId xmlns:a16="http://schemas.microsoft.com/office/drawing/2014/main" id="{722969AA-3B6B-42A4-8D89-8F1F0C5FEBAD}"/>
              </a:ext>
            </a:extLst>
          </p:cNvPr>
          <p:cNvSpPr>
            <a:spLocks noGrp="1"/>
          </p:cNvSpPr>
          <p:nvPr>
            <p:ph type="title"/>
          </p:nvPr>
        </p:nvSpPr>
        <p:spPr>
          <a:xfrm>
            <a:off x="3731077" y="228600"/>
            <a:ext cx="4931229" cy="660454"/>
          </a:xfrm>
        </p:spPr>
        <p:txBody>
          <a:bodyPr>
            <a:normAutofit fontScale="90000"/>
          </a:bodyPr>
          <a:lstStyle/>
          <a:p>
            <a:pPr algn="r"/>
            <a:r>
              <a:rPr lang="en-US" dirty="0"/>
              <a:t>TE Audit </a:t>
            </a:r>
          </a:p>
        </p:txBody>
      </p:sp>
      <p:sp>
        <p:nvSpPr>
          <p:cNvPr id="3" name="Content Placeholder 2">
            <a:extLst>
              <a:ext uri="{FF2B5EF4-FFF2-40B4-BE49-F238E27FC236}">
                <a16:creationId xmlns:a16="http://schemas.microsoft.com/office/drawing/2014/main" id="{51B22707-7858-45C4-BB5E-0359BCA81D1D}"/>
              </a:ext>
            </a:extLst>
          </p:cNvPr>
          <p:cNvSpPr>
            <a:spLocks noGrp="1"/>
          </p:cNvSpPr>
          <p:nvPr>
            <p:ph idx="1"/>
          </p:nvPr>
        </p:nvSpPr>
        <p:spPr>
          <a:xfrm>
            <a:off x="3549125" y="909704"/>
            <a:ext cx="4931230" cy="3670180"/>
          </a:xfrm>
        </p:spPr>
        <p:txBody>
          <a:bodyPr>
            <a:noAutofit/>
          </a:bodyPr>
          <a:lstStyle/>
          <a:p>
            <a:r>
              <a:rPr lang="en-US" sz="1800" dirty="0"/>
              <a:t>As shared in the Spring newsletter, TE is preforming an IMPORT audit</a:t>
            </a:r>
          </a:p>
          <a:p>
            <a:r>
              <a:rPr lang="en-US" sz="1800" dirty="0"/>
              <a:t>TE Central mailed your Annual Report and Balance sheet to your Financial Aid Office</a:t>
            </a:r>
          </a:p>
          <a:p>
            <a:pPr lvl="1"/>
            <a:r>
              <a:rPr lang="en-US" dirty="0"/>
              <a:t>Why – because we are finding way too many students not reported on the Annual Report yet funded at your school</a:t>
            </a:r>
          </a:p>
          <a:p>
            <a:pPr lvl="1"/>
            <a:r>
              <a:rPr lang="en-US" dirty="0"/>
              <a:t>If the student is not on your Annual Report, Import schools are not receiving proper credit</a:t>
            </a:r>
          </a:p>
          <a:p>
            <a:pPr lvl="1"/>
            <a:r>
              <a:rPr lang="en-US" dirty="0"/>
              <a:t>We are not pointing any fingers, like you we want the information correct</a:t>
            </a:r>
          </a:p>
          <a:p>
            <a:pPr lvl="1"/>
            <a:r>
              <a:rPr lang="en-US" dirty="0"/>
              <a:t>Be sure to check with your Financial Aid Office asking them to review and return the audit in the enclosed envelope provided soon</a:t>
            </a:r>
          </a:p>
          <a:p>
            <a:pPr lvl="1"/>
            <a:r>
              <a:rPr lang="en-US" dirty="0"/>
              <a:t>Questions – please contact Janet Dodson at </a:t>
            </a:r>
            <a:r>
              <a:rPr lang="en-US" dirty="0">
                <a:hlinkClick r:id="rId5"/>
              </a:rPr>
              <a:t>jdodson@tuitionexchange.org</a:t>
            </a:r>
            <a:r>
              <a:rPr lang="en-US" dirty="0"/>
              <a:t> or 402.418.1081 during Central time </a:t>
            </a:r>
          </a:p>
        </p:txBody>
      </p:sp>
      <p:sp>
        <p:nvSpPr>
          <p:cNvPr id="4" name="Date Placeholder 3">
            <a:extLst>
              <a:ext uri="{FF2B5EF4-FFF2-40B4-BE49-F238E27FC236}">
                <a16:creationId xmlns:a16="http://schemas.microsoft.com/office/drawing/2014/main" id="{96D3A75F-C339-4B3B-8255-3EABE67ED380}"/>
              </a:ext>
            </a:extLst>
          </p:cNvPr>
          <p:cNvSpPr>
            <a:spLocks noGrp="1"/>
          </p:cNvSpPr>
          <p:nvPr>
            <p:ph type="dt" sz="half" idx="10"/>
          </p:nvPr>
        </p:nvSpPr>
        <p:spPr>
          <a:xfrm>
            <a:off x="822960" y="6459785"/>
            <a:ext cx="1854203" cy="365125"/>
          </a:xfrm>
        </p:spPr>
        <p:txBody>
          <a:bodyPr>
            <a:normAutofit/>
          </a:bodyPr>
          <a:lstStyle/>
          <a:p>
            <a:pPr>
              <a:spcAft>
                <a:spcPts val="600"/>
              </a:spcAft>
            </a:pPr>
            <a:r>
              <a:rPr lang="en-US"/>
              <a:t>03/22/2018</a:t>
            </a:r>
          </a:p>
        </p:txBody>
      </p:sp>
      <p:sp>
        <p:nvSpPr>
          <p:cNvPr id="5" name="Slide Number Placeholder 4">
            <a:extLst>
              <a:ext uri="{FF2B5EF4-FFF2-40B4-BE49-F238E27FC236}">
                <a16:creationId xmlns:a16="http://schemas.microsoft.com/office/drawing/2014/main" id="{4B2EAE6F-DF29-4A4D-BBFF-3700EF28066A}"/>
              </a:ext>
            </a:extLst>
          </p:cNvPr>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smtClean="0"/>
              <a:pPr>
                <a:spcAft>
                  <a:spcPts val="600"/>
                </a:spcAft>
              </a:pPr>
              <a:t>34</a:t>
            </a:fld>
            <a:endParaRPr lang="en-US" dirty="0"/>
          </a:p>
        </p:txBody>
      </p:sp>
    </p:spTree>
    <p:extLst>
      <p:ext uri="{BB962C8B-B14F-4D97-AF65-F5344CB8AC3E}">
        <p14:creationId xmlns:p14="http://schemas.microsoft.com/office/powerpoint/2010/main" val="1215191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9E9CD1-C59E-4F6C-AB6E-72A617B9B8E1}"/>
              </a:ext>
            </a:extLst>
          </p:cNvPr>
          <p:cNvSpPr>
            <a:spLocks noGrp="1"/>
          </p:cNvSpPr>
          <p:nvPr>
            <p:ph type="title"/>
          </p:nvPr>
        </p:nvSpPr>
        <p:spPr>
          <a:xfrm>
            <a:off x="369277" y="516835"/>
            <a:ext cx="2313633" cy="5772840"/>
          </a:xfrm>
        </p:spPr>
        <p:txBody>
          <a:bodyPr anchor="ctr">
            <a:normAutofit/>
          </a:bodyPr>
          <a:lstStyle/>
          <a:p>
            <a:r>
              <a:rPr lang="en-US" sz="3100">
                <a:solidFill>
                  <a:srgbClr val="FFFFFF"/>
                </a:solidFill>
              </a:rPr>
              <a:t>Upcoming TE activities</a:t>
            </a:r>
          </a:p>
        </p:txBody>
      </p:sp>
      <p:graphicFrame>
        <p:nvGraphicFramePr>
          <p:cNvPr id="21" name="Content Placeholder 2">
            <a:extLst>
              <a:ext uri="{FF2B5EF4-FFF2-40B4-BE49-F238E27FC236}">
                <a16:creationId xmlns:a16="http://schemas.microsoft.com/office/drawing/2014/main" id="{EFF1297A-FDBA-46C1-9779-08E54EE4B714}"/>
              </a:ext>
            </a:extLst>
          </p:cNvPr>
          <p:cNvGraphicFramePr>
            <a:graphicFrameLocks noGrp="1"/>
          </p:cNvGraphicFramePr>
          <p:nvPr>
            <p:ph idx="1"/>
            <p:extLst>
              <p:ext uri="{D42A27DB-BD31-4B8C-83A1-F6EECF244321}">
                <p14:modId xmlns:p14="http://schemas.microsoft.com/office/powerpoint/2010/main" val="336153997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F785C87-97F0-4388-8233-ADC2C77668CE}"/>
              </a:ext>
            </a:extLst>
          </p:cNvPr>
          <p:cNvSpPr>
            <a:spLocks noGrp="1"/>
          </p:cNvSpPr>
          <p:nvPr>
            <p:ph type="dt" sz="half" idx="10"/>
          </p:nvPr>
        </p:nvSpPr>
        <p:spPr>
          <a:xfrm>
            <a:off x="369277" y="6459785"/>
            <a:ext cx="1301528" cy="365125"/>
          </a:xfrm>
        </p:spPr>
        <p:txBody>
          <a:bodyPr>
            <a:normAutofit/>
          </a:bodyPr>
          <a:lstStyle/>
          <a:p>
            <a:pPr>
              <a:spcAft>
                <a:spcPts val="600"/>
              </a:spcAft>
            </a:pPr>
            <a:r>
              <a:rPr lang="en-US"/>
              <a:t>03/22/2018</a:t>
            </a:r>
          </a:p>
        </p:txBody>
      </p:sp>
      <p:sp>
        <p:nvSpPr>
          <p:cNvPr id="5" name="Slide Number Placeholder 4">
            <a:extLst>
              <a:ext uri="{FF2B5EF4-FFF2-40B4-BE49-F238E27FC236}">
                <a16:creationId xmlns:a16="http://schemas.microsoft.com/office/drawing/2014/main" id="{1D0E19AE-82F0-42B9-A4DD-1918CBC1E67C}"/>
              </a:ext>
            </a:extLst>
          </p:cNvPr>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a:solidFill>
                  <a:schemeClr val="tx2"/>
                </a:solidFill>
              </a:rPr>
              <a:pPr>
                <a:spcAft>
                  <a:spcPts val="600"/>
                </a:spcAft>
              </a:pPr>
              <a:t>35</a:t>
            </a:fld>
            <a:endParaRPr lang="en-US">
              <a:solidFill>
                <a:schemeClr val="tx2"/>
              </a:solidFill>
            </a:endParaRPr>
          </a:p>
        </p:txBody>
      </p:sp>
    </p:spTree>
    <p:extLst>
      <p:ext uri="{BB962C8B-B14F-4D97-AF65-F5344CB8AC3E}">
        <p14:creationId xmlns:p14="http://schemas.microsoft.com/office/powerpoint/2010/main" val="3181563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2ABB703-2B0E-4C3B-B4A2-F3973548E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2A73093-4B9D-420D-B17E-52293703A1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E95DA498-D9A2-4DA9-B9DA-B3776E08C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9C21570E-E159-49A6-9891-FA397B7A92D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E5CDEC5-6C32-44F4-864E-1C12587529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394" y="1224619"/>
            <a:ext cx="4088720" cy="4088720"/>
          </a:xfrm>
          <a:prstGeom prst="rect">
            <a:avLst/>
          </a:prstGeom>
        </p:spPr>
      </p:pic>
      <p:sp>
        <p:nvSpPr>
          <p:cNvPr id="2" name="Title 1"/>
          <p:cNvSpPr>
            <a:spLocks noGrp="1"/>
          </p:cNvSpPr>
          <p:nvPr>
            <p:ph type="title"/>
          </p:nvPr>
        </p:nvSpPr>
        <p:spPr>
          <a:xfrm>
            <a:off x="4808763" y="634946"/>
            <a:ext cx="3845379" cy="1450757"/>
          </a:xfrm>
        </p:spPr>
        <p:txBody>
          <a:bodyPr>
            <a:normAutofit/>
          </a:bodyPr>
          <a:lstStyle/>
          <a:p>
            <a:r>
              <a:rPr lang="en-US" dirty="0">
                <a:latin typeface="Arial" pitchFamily="34" charset="0"/>
                <a:cs typeface="Arial" pitchFamily="34" charset="0"/>
              </a:rPr>
              <a:t>Let’s Recap</a:t>
            </a:r>
          </a:p>
        </p:txBody>
      </p:sp>
      <p:sp>
        <p:nvSpPr>
          <p:cNvPr id="3" name="Content Placeholder 2"/>
          <p:cNvSpPr>
            <a:spLocks noGrp="1"/>
          </p:cNvSpPr>
          <p:nvPr>
            <p:ph idx="1"/>
          </p:nvPr>
        </p:nvSpPr>
        <p:spPr>
          <a:xfrm>
            <a:off x="4808763" y="2198914"/>
            <a:ext cx="3845379" cy="3670180"/>
          </a:xfrm>
        </p:spPr>
        <p:txBody>
          <a:bodyPr>
            <a:normAutofit/>
          </a:bodyPr>
          <a:lstStyle/>
          <a:p>
            <a:r>
              <a:rPr lang="en-US" dirty="0"/>
              <a:t>Marketing Tuition Exchange</a:t>
            </a:r>
          </a:p>
          <a:p>
            <a:r>
              <a:rPr lang="en-US" dirty="0"/>
              <a:t>Tuition Exchange Officer’s Duties and Responsibilities</a:t>
            </a:r>
          </a:p>
          <a:p>
            <a:r>
              <a:rPr lang="en-US" dirty="0"/>
              <a:t>Communication and Documentation</a:t>
            </a:r>
          </a:p>
          <a:p>
            <a:r>
              <a:rPr lang="en-US" dirty="0"/>
              <a:t>Review of program options</a:t>
            </a:r>
          </a:p>
          <a:p>
            <a:r>
              <a:rPr lang="en-US" dirty="0"/>
              <a:t>TE Central update</a:t>
            </a:r>
          </a:p>
          <a:p>
            <a:endParaRPr lang="en-US" dirty="0"/>
          </a:p>
          <a:p>
            <a:endParaRPr lang="en-US" dirty="0">
              <a:latin typeface="Arial" pitchFamily="34" charset="0"/>
              <a:cs typeface="Arial" pitchFamily="34" charset="0"/>
            </a:endParaRPr>
          </a:p>
        </p:txBody>
      </p:sp>
      <p:sp>
        <p:nvSpPr>
          <p:cNvPr id="6" name="Date Placeholder 5"/>
          <p:cNvSpPr>
            <a:spLocks noGrp="1"/>
          </p:cNvSpPr>
          <p:nvPr>
            <p:ph type="dt" sz="half" idx="10"/>
          </p:nvPr>
        </p:nvSpPr>
        <p:spPr>
          <a:xfrm>
            <a:off x="822960" y="6459785"/>
            <a:ext cx="1854203"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a:pPr>
                <a:spcAft>
                  <a:spcPts val="600"/>
                </a:spcAft>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latin typeface="Arial" pitchFamily="34" charset="0"/>
                <a:cs typeface="Arial" pitchFamily="34" charset="0"/>
              </a:rPr>
              <a:t>Contact Information</a:t>
            </a:r>
          </a:p>
        </p:txBody>
      </p:sp>
      <p:graphicFrame>
        <p:nvGraphicFramePr>
          <p:cNvPr id="8" name="Content Placeholder 2">
            <a:extLst>
              <a:ext uri="{FF2B5EF4-FFF2-40B4-BE49-F238E27FC236}">
                <a16:creationId xmlns:a16="http://schemas.microsoft.com/office/drawing/2014/main" id="{4E292C14-3B93-44C6-A469-91E983291681}"/>
              </a:ext>
            </a:extLst>
          </p:cNvPr>
          <p:cNvGraphicFramePr>
            <a:graphicFrameLocks noGrp="1"/>
          </p:cNvGraphicFramePr>
          <p:nvPr>
            <p:ph idx="1"/>
            <p:extLst>
              <p:ext uri="{D42A27DB-BD31-4B8C-83A1-F6EECF244321}">
                <p14:modId xmlns:p14="http://schemas.microsoft.com/office/powerpoint/2010/main" val="406599557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p:cNvSpPr>
            <a:spLocks noGrp="1"/>
          </p:cNvSpPr>
          <p:nvPr>
            <p:ph type="dt" sz="half" idx="10"/>
          </p:nvPr>
        </p:nvSpPr>
        <p:spPr>
          <a:xfrm>
            <a:off x="369277" y="6459785"/>
            <a:ext cx="1301528"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smtClean="0">
                <a:solidFill>
                  <a:schemeClr val="tx2"/>
                </a:solidFill>
              </a:rPr>
              <a:pPr>
                <a:spcAft>
                  <a:spcPts val="600"/>
                </a:spcAft>
              </a:pPr>
              <a:t>37</a:t>
            </a:fld>
            <a:endParaRPr lang="en-US" dirty="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03/22/2018</a:t>
            </a:r>
            <a:endParaRPr lang="en-US" dirty="0"/>
          </a:p>
        </p:txBody>
      </p:sp>
      <p:sp>
        <p:nvSpPr>
          <p:cNvPr id="5" name="Slide Number Placeholder 4"/>
          <p:cNvSpPr>
            <a:spLocks noGrp="1"/>
          </p:cNvSpPr>
          <p:nvPr>
            <p:ph type="sldNum" sz="quarter" idx="12"/>
          </p:nvPr>
        </p:nvSpPr>
        <p:spPr/>
        <p:txBody>
          <a:bodyPr/>
          <a:lstStyle/>
          <a:p>
            <a:fld id="{8C049FDA-E613-43D5-98A0-F5BD4D26B6BB}" type="slidenum">
              <a:rPr lang="en-US" smtClean="0"/>
              <a:pPr/>
              <a:t>38</a:t>
            </a:fld>
            <a:endParaRPr lang="en-US" dirty="0"/>
          </a:p>
        </p:txBody>
      </p:sp>
      <p:pic>
        <p:nvPicPr>
          <p:cNvPr id="7" name="Picture 6" descr="Comme pour la période 3, puisque les trames ne sont pas de moi ni l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511" y="914400"/>
            <a:ext cx="4763165" cy="4915586"/>
          </a:xfrm>
          <a:prstGeom prst="rect">
            <a:avLst/>
          </a:prstGeom>
        </p:spPr>
      </p:pic>
    </p:spTree>
    <p:extLst>
      <p:ext uri="{BB962C8B-B14F-4D97-AF65-F5344CB8AC3E}">
        <p14:creationId xmlns:p14="http://schemas.microsoft.com/office/powerpoint/2010/main" val="1717344828"/>
      </p:ext>
    </p:extLst>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652">
                                          <p:stCondLst>
                                            <p:cond delay="0"/>
                                          </p:stCondLst>
                                        </p:cTn>
                                        <p:tgtEl>
                                          <p:spTgt spid="7"/>
                                        </p:tgtEl>
                                      </p:cBhvr>
                                    </p:animEffect>
                                    <p:anim calcmode="lin" valueType="num">
                                      <p:cBhvr>
                                        <p:cTn id="26" dur="2050"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747"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747" tmFilter="0, 0; 0.125,0.2665; 0.25,0.4; 0.375,0.465; 0.5,0.5;  0.625,0.535; 0.75,0.6; 0.875,0.7335; 1,1">
                                          <p:stCondLst>
                                            <p:cond delay="747"/>
                                          </p:stCondLst>
                                        </p:cTn>
                                        <p:tgtEl>
                                          <p:spTgt spid="7"/>
                                        </p:tgtEl>
                                        <p:attrNameLst>
                                          <p:attrName>ppt_y</p:attrName>
                                        </p:attrNameLst>
                                      </p:cBhvr>
                                      <p:tavLst>
                                        <p:tav tm="0" fmla="#ppt_y-sin(pi*$)/9">
                                          <p:val>
                                            <p:fltVal val="0"/>
                                          </p:val>
                                        </p:tav>
                                        <p:tav tm="100000">
                                          <p:val>
                                            <p:fltVal val="1"/>
                                          </p:val>
                                        </p:tav>
                                      </p:tavLst>
                                    </p:anim>
                                    <p:anim calcmode="lin" valueType="num">
                                      <p:cBhvr>
                                        <p:cTn id="29" dur="373" tmFilter="0, 0; 0.125,0.2665; 0.25,0.4; 0.375,0.465; 0.5,0.5;  0.625,0.535; 0.75,0.6; 0.875,0.7335; 1,1">
                                          <p:stCondLst>
                                            <p:cond delay="1490"/>
                                          </p:stCondLst>
                                        </p:cTn>
                                        <p:tgtEl>
                                          <p:spTgt spid="7"/>
                                        </p:tgtEl>
                                        <p:attrNameLst>
                                          <p:attrName>ppt_y</p:attrName>
                                        </p:attrNameLst>
                                      </p:cBhvr>
                                      <p:tavLst>
                                        <p:tav tm="0" fmla="#ppt_y-sin(pi*$)/27">
                                          <p:val>
                                            <p:fltVal val="0"/>
                                          </p:val>
                                        </p:tav>
                                        <p:tav tm="100000">
                                          <p:val>
                                            <p:fltVal val="1"/>
                                          </p:val>
                                        </p:tav>
                                      </p:tavLst>
                                    </p:anim>
                                    <p:anim calcmode="lin" valueType="num">
                                      <p:cBhvr>
                                        <p:cTn id="30" dur="185" tmFilter="0, 0; 0.125,0.2665; 0.25,0.4; 0.375,0.465; 0.5,0.5;  0.625,0.535; 0.75,0.6; 0.875,0.7335; 1,1">
                                          <p:stCondLst>
                                            <p:cond delay="1863"/>
                                          </p:stCondLst>
                                        </p:cTn>
                                        <p:tgtEl>
                                          <p:spTgt spid="7"/>
                                        </p:tgtEl>
                                        <p:attrNameLst>
                                          <p:attrName>ppt_y</p:attrName>
                                        </p:attrNameLst>
                                      </p:cBhvr>
                                      <p:tavLst>
                                        <p:tav tm="0" fmla="#ppt_y-sin(pi*$)/81">
                                          <p:val>
                                            <p:fltVal val="0"/>
                                          </p:val>
                                        </p:tav>
                                        <p:tav tm="100000">
                                          <p:val>
                                            <p:fltVal val="1"/>
                                          </p:val>
                                        </p:tav>
                                      </p:tavLst>
                                    </p:anim>
                                    <p:animScale>
                                      <p:cBhvr>
                                        <p:cTn id="31" dur="29">
                                          <p:stCondLst>
                                            <p:cond delay="731"/>
                                          </p:stCondLst>
                                        </p:cTn>
                                        <p:tgtEl>
                                          <p:spTgt spid="7"/>
                                        </p:tgtEl>
                                      </p:cBhvr>
                                      <p:to x="100000" y="60000"/>
                                    </p:animScale>
                                    <p:animScale>
                                      <p:cBhvr>
                                        <p:cTn id="32" dur="187" decel="50000">
                                          <p:stCondLst>
                                            <p:cond delay="761"/>
                                          </p:stCondLst>
                                        </p:cTn>
                                        <p:tgtEl>
                                          <p:spTgt spid="7"/>
                                        </p:tgtEl>
                                      </p:cBhvr>
                                      <p:to x="100000" y="100000"/>
                                    </p:animScale>
                                    <p:animScale>
                                      <p:cBhvr>
                                        <p:cTn id="33" dur="29">
                                          <p:stCondLst>
                                            <p:cond delay="1476"/>
                                          </p:stCondLst>
                                        </p:cTn>
                                        <p:tgtEl>
                                          <p:spTgt spid="7"/>
                                        </p:tgtEl>
                                      </p:cBhvr>
                                      <p:to x="100000" y="80000"/>
                                    </p:animScale>
                                    <p:animScale>
                                      <p:cBhvr>
                                        <p:cTn id="34" dur="187" decel="50000">
                                          <p:stCondLst>
                                            <p:cond delay="1505"/>
                                          </p:stCondLst>
                                        </p:cTn>
                                        <p:tgtEl>
                                          <p:spTgt spid="7"/>
                                        </p:tgtEl>
                                      </p:cBhvr>
                                      <p:to x="100000" y="100000"/>
                                    </p:animScale>
                                    <p:animScale>
                                      <p:cBhvr>
                                        <p:cTn id="35" dur="29">
                                          <p:stCondLst>
                                            <p:cond delay="1847"/>
                                          </p:stCondLst>
                                        </p:cTn>
                                        <p:tgtEl>
                                          <p:spTgt spid="7"/>
                                        </p:tgtEl>
                                      </p:cBhvr>
                                      <p:to x="100000" y="90000"/>
                                    </p:animScale>
                                    <p:animScale>
                                      <p:cBhvr>
                                        <p:cTn id="36" dur="187" decel="50000">
                                          <p:stCondLst>
                                            <p:cond delay="1876"/>
                                          </p:stCondLst>
                                        </p:cTn>
                                        <p:tgtEl>
                                          <p:spTgt spid="7"/>
                                        </p:tgtEl>
                                      </p:cBhvr>
                                      <p:to x="100000" y="100000"/>
                                    </p:animScale>
                                    <p:animScale>
                                      <p:cBhvr>
                                        <p:cTn id="37" dur="29">
                                          <p:stCondLst>
                                            <p:cond delay="2034"/>
                                          </p:stCondLst>
                                        </p:cTn>
                                        <p:tgtEl>
                                          <p:spTgt spid="7"/>
                                        </p:tgtEl>
                                      </p:cBhvr>
                                      <p:to x="100000" y="95000"/>
                                    </p:animScale>
                                    <p:animScale>
                                      <p:cBhvr>
                                        <p:cTn id="38" dur="187" decel="50000">
                                          <p:stCondLst>
                                            <p:cond delay="2063"/>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AC67C3-831B-4AB1-A259-DFB839CAFA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54B3F04-9EAC-45C0-B3CE-0387EEA10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100" dirty="0">
                <a:solidFill>
                  <a:srgbClr val="FFFFFF"/>
                </a:solidFill>
              </a:rPr>
              <a:t>Marketing Tuition Exchange</a:t>
            </a:r>
            <a:br>
              <a:rPr lang="en-US" sz="3100" dirty="0">
                <a:solidFill>
                  <a:srgbClr val="FFFFFF"/>
                </a:solidFill>
              </a:rPr>
            </a:br>
            <a:br>
              <a:rPr lang="en-US" sz="3100" dirty="0">
                <a:solidFill>
                  <a:srgbClr val="FFFFFF"/>
                </a:solidFill>
              </a:rPr>
            </a:br>
            <a:r>
              <a:rPr lang="en-US" sz="3100" dirty="0">
                <a:solidFill>
                  <a:srgbClr val="FFFFFF"/>
                </a:solidFill>
              </a:rPr>
              <a:t>Internal audiences</a:t>
            </a:r>
          </a:p>
        </p:txBody>
      </p:sp>
      <p:sp>
        <p:nvSpPr>
          <p:cNvPr id="3" name="Content Placeholder 2"/>
          <p:cNvSpPr>
            <a:spLocks noGrp="1"/>
          </p:cNvSpPr>
          <p:nvPr>
            <p:ph idx="1"/>
          </p:nvPr>
        </p:nvSpPr>
        <p:spPr>
          <a:xfrm>
            <a:off x="3556512" y="605896"/>
            <a:ext cx="4810247" cy="5646208"/>
          </a:xfrm>
        </p:spPr>
        <p:txBody>
          <a:bodyPr anchor="ctr">
            <a:normAutofit/>
          </a:bodyPr>
          <a:lstStyle/>
          <a:p>
            <a:r>
              <a:rPr lang="en-US" b="1" dirty="0"/>
              <a:t>Think like an employee</a:t>
            </a:r>
          </a:p>
          <a:p>
            <a:pPr lvl="1"/>
            <a:r>
              <a:rPr lang="en-US" sz="2000" dirty="0"/>
              <a:t>Employees – past, present and future</a:t>
            </a:r>
          </a:p>
          <a:p>
            <a:pPr lvl="2"/>
            <a:r>
              <a:rPr lang="en-US" sz="2000" dirty="0"/>
              <a:t>You define eligible employee</a:t>
            </a:r>
          </a:p>
          <a:p>
            <a:pPr lvl="1"/>
            <a:r>
              <a:rPr lang="en-US" sz="2000" dirty="0"/>
              <a:t>Admissions – today and tomorrow’s new student applicants</a:t>
            </a:r>
          </a:p>
          <a:p>
            <a:pPr lvl="2"/>
            <a:r>
              <a:rPr lang="en-US" sz="2000" dirty="0"/>
              <a:t>Provide Admissions and student applicants clear up-to-date information</a:t>
            </a:r>
          </a:p>
          <a:p>
            <a:pPr lvl="1"/>
            <a:r>
              <a:rPr lang="en-US" sz="2000" dirty="0"/>
              <a:t>Financial Aid – new and continuing awards</a:t>
            </a:r>
          </a:p>
          <a:p>
            <a:pPr lvl="2"/>
            <a:r>
              <a:rPr lang="en-US" sz="2000" dirty="0"/>
              <a:t>Keep the Financial Aid Office informed regarding all TE award decisions</a:t>
            </a:r>
          </a:p>
          <a:p>
            <a:pPr lvl="1"/>
            <a:r>
              <a:rPr lang="en-US" sz="2000" dirty="0"/>
              <a:t>Human Resources – current employees</a:t>
            </a:r>
          </a:p>
          <a:p>
            <a:pPr lvl="2"/>
            <a:r>
              <a:rPr lang="en-US" sz="2000" dirty="0"/>
              <a:t>Confirm employee eligibility at the conclusion of each semester and before school begins in the Fall</a:t>
            </a:r>
          </a:p>
        </p:txBody>
      </p:sp>
      <p:sp>
        <p:nvSpPr>
          <p:cNvPr id="4" name="Date Placeholder 3"/>
          <p:cNvSpPr>
            <a:spLocks noGrp="1"/>
          </p:cNvSpPr>
          <p:nvPr>
            <p:ph type="dt" sz="half" idx="10"/>
          </p:nvPr>
        </p:nvSpPr>
        <p:spPr>
          <a:xfrm>
            <a:off x="369277" y="6459785"/>
            <a:ext cx="1301528"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a:solidFill>
                  <a:schemeClr val="tx2"/>
                </a:solidFill>
              </a:rPr>
              <a:pPr>
                <a:spcAft>
                  <a:spcPts val="600"/>
                </a:spcAft>
              </a:pPr>
              <a:t>4</a:t>
            </a:fld>
            <a:endParaRPr lang="en-US" dirty="0">
              <a:solidFill>
                <a:schemeClr val="tx2"/>
              </a:solidFill>
            </a:endParaRPr>
          </a:p>
        </p:txBody>
      </p:sp>
    </p:spTree>
    <p:extLst>
      <p:ext uri="{BB962C8B-B14F-4D97-AF65-F5344CB8AC3E}">
        <p14:creationId xmlns:p14="http://schemas.microsoft.com/office/powerpoint/2010/main" val="52498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AC67C3-831B-4AB1-A259-DFB839CAFA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54B3F04-9EAC-45C0-B3CE-0387EEA10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100" dirty="0">
                <a:solidFill>
                  <a:srgbClr val="FFFFFF"/>
                </a:solidFill>
              </a:rPr>
              <a:t>Marketing Tuition Exchange </a:t>
            </a:r>
            <a:br>
              <a:rPr lang="en-US" sz="3100" dirty="0">
                <a:solidFill>
                  <a:srgbClr val="FFFFFF"/>
                </a:solidFill>
              </a:rPr>
            </a:br>
            <a:br>
              <a:rPr lang="en-US" sz="3100" dirty="0">
                <a:solidFill>
                  <a:srgbClr val="FFFFFF"/>
                </a:solidFill>
              </a:rPr>
            </a:br>
            <a:r>
              <a:rPr lang="en-US" sz="3100" dirty="0">
                <a:solidFill>
                  <a:srgbClr val="FFFFFF"/>
                </a:solidFill>
              </a:rPr>
              <a:t>External Audience</a:t>
            </a:r>
          </a:p>
        </p:txBody>
      </p:sp>
      <p:sp>
        <p:nvSpPr>
          <p:cNvPr id="3" name="Content Placeholder 2"/>
          <p:cNvSpPr>
            <a:spLocks noGrp="1"/>
          </p:cNvSpPr>
          <p:nvPr>
            <p:ph idx="1"/>
          </p:nvPr>
        </p:nvSpPr>
        <p:spPr>
          <a:xfrm>
            <a:off x="3248406" y="76200"/>
            <a:ext cx="5819393" cy="6553200"/>
          </a:xfrm>
        </p:spPr>
        <p:txBody>
          <a:bodyPr anchor="ctr">
            <a:noAutofit/>
          </a:bodyPr>
          <a:lstStyle/>
          <a:p>
            <a:r>
              <a:rPr lang="en-US" b="1" dirty="0"/>
              <a:t>Potential new students/employees</a:t>
            </a:r>
          </a:p>
          <a:p>
            <a:pPr lvl="1"/>
            <a:r>
              <a:rPr lang="en-US" sz="2000" dirty="0"/>
              <a:t>Admissions knows…</a:t>
            </a:r>
          </a:p>
          <a:p>
            <a:pPr lvl="2"/>
            <a:r>
              <a:rPr lang="en-US" sz="2000" dirty="0"/>
              <a:t>Consider adding a question to your Admissions application</a:t>
            </a:r>
          </a:p>
          <a:p>
            <a:pPr lvl="2"/>
            <a:r>
              <a:rPr lang="en-US" sz="2000" dirty="0"/>
              <a:t>Add Tuition Exchange information to your College catalog and Student handbook</a:t>
            </a:r>
          </a:p>
          <a:p>
            <a:pPr lvl="1"/>
            <a:r>
              <a:rPr lang="en-US" sz="2000" dirty="0"/>
              <a:t>Current employees want to know…</a:t>
            </a:r>
          </a:p>
          <a:p>
            <a:pPr lvl="2"/>
            <a:r>
              <a:rPr lang="en-US" sz="2000" dirty="0"/>
              <a:t>Consider hosting a benefits fair</a:t>
            </a:r>
          </a:p>
          <a:p>
            <a:pPr lvl="3"/>
            <a:r>
              <a:rPr lang="en-US" sz="2000" dirty="0"/>
              <a:t>Include TE information</a:t>
            </a:r>
          </a:p>
          <a:p>
            <a:pPr lvl="4"/>
            <a:r>
              <a:rPr lang="en-US" sz="2000" dirty="0"/>
              <a:t>See slide 11 for how to order TE materials</a:t>
            </a:r>
          </a:p>
          <a:p>
            <a:pPr lvl="1"/>
            <a:r>
              <a:rPr lang="en-US" sz="2000" dirty="0"/>
              <a:t>New hires think they know…</a:t>
            </a:r>
          </a:p>
          <a:p>
            <a:pPr lvl="2"/>
            <a:r>
              <a:rPr lang="en-US" sz="2000" dirty="0"/>
              <a:t>Be sure new hires understand your program guidelines</a:t>
            </a:r>
          </a:p>
          <a:p>
            <a:pPr lvl="2"/>
            <a:r>
              <a:rPr lang="en-US" sz="2000" dirty="0"/>
              <a:t>Be specific about sharing eligibility guidelines</a:t>
            </a:r>
          </a:p>
          <a:p>
            <a:pPr lvl="2"/>
            <a:r>
              <a:rPr lang="en-US" sz="2000" dirty="0"/>
              <a:t>Add Tuition Exchange information to your Employee Handbook</a:t>
            </a:r>
          </a:p>
          <a:p>
            <a:pPr marL="384048" lvl="2" indent="0">
              <a:buNone/>
            </a:pPr>
            <a:endParaRPr lang="en-US" sz="2000" dirty="0"/>
          </a:p>
          <a:p>
            <a:pPr marL="384048" lvl="2" indent="0">
              <a:buNone/>
            </a:pPr>
            <a:r>
              <a:rPr lang="en-US" sz="2000" dirty="0"/>
              <a:t>DO NOT USE THE WORD BENEFIT – Tuition Exchange is a scholarship program because of membership.  Benefit implies automatic approval  </a:t>
            </a:r>
          </a:p>
        </p:txBody>
      </p:sp>
      <p:sp>
        <p:nvSpPr>
          <p:cNvPr id="4" name="Date Placeholder 3"/>
          <p:cNvSpPr>
            <a:spLocks noGrp="1"/>
          </p:cNvSpPr>
          <p:nvPr>
            <p:ph type="dt" sz="half" idx="10"/>
          </p:nvPr>
        </p:nvSpPr>
        <p:spPr>
          <a:xfrm>
            <a:off x="369277" y="6459785"/>
            <a:ext cx="1301528"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592291" y="6459785"/>
            <a:ext cx="817071" cy="365125"/>
          </a:xfrm>
        </p:spPr>
        <p:txBody>
          <a:bodyPr>
            <a:normAutofit/>
          </a:bodyPr>
          <a:lstStyle/>
          <a:p>
            <a:pPr>
              <a:spcAft>
                <a:spcPts val="600"/>
              </a:spcAft>
            </a:pPr>
            <a:fld id="{8C049FDA-E613-43D5-98A0-F5BD4D26B6BB}" type="slidenum">
              <a:rPr lang="en-US">
                <a:solidFill>
                  <a:schemeClr val="tx2"/>
                </a:solidFill>
              </a:rPr>
              <a:pPr>
                <a:spcAft>
                  <a:spcPts val="600"/>
                </a:spcAft>
              </a:pPr>
              <a:t>5</a:t>
            </a:fld>
            <a:endParaRPr lang="en-US" dirty="0">
              <a:solidFill>
                <a:schemeClr val="tx2"/>
              </a:solidFill>
            </a:endParaRPr>
          </a:p>
        </p:txBody>
      </p:sp>
    </p:spTree>
    <p:extLst>
      <p:ext uri="{BB962C8B-B14F-4D97-AF65-F5344CB8AC3E}">
        <p14:creationId xmlns:p14="http://schemas.microsoft.com/office/powerpoint/2010/main" val="105908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DE3B93A-6105-4E0D-ABE7-1711117A80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EFD2BD-6E0E-4450-A3FF-5D1EA322A3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1924D57B-FEC9-4779-B514-732685B876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phic 17">
            <a:extLst>
              <a:ext uri="{FF2B5EF4-FFF2-40B4-BE49-F238E27FC236}">
                <a16:creationId xmlns:a16="http://schemas.microsoft.com/office/drawing/2014/main" id="{BC5F9752-5633-4A0F-AFA0-DF44636BAF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1486" y="3994485"/>
            <a:ext cx="1882632" cy="1882632"/>
          </a:xfrm>
          <a:prstGeom prst="rect">
            <a:avLst/>
          </a:prstGeom>
        </p:spPr>
      </p:pic>
      <p:sp>
        <p:nvSpPr>
          <p:cNvPr id="2" name="Title 1"/>
          <p:cNvSpPr>
            <a:spLocks noGrp="1"/>
          </p:cNvSpPr>
          <p:nvPr>
            <p:ph type="title"/>
          </p:nvPr>
        </p:nvSpPr>
        <p:spPr>
          <a:xfrm>
            <a:off x="481692" y="642257"/>
            <a:ext cx="2563257" cy="5226837"/>
          </a:xfrm>
        </p:spPr>
        <p:txBody>
          <a:bodyPr anchor="t">
            <a:normAutofit/>
          </a:bodyPr>
          <a:lstStyle/>
          <a:p>
            <a:r>
              <a:rPr lang="en-US" sz="3000" dirty="0"/>
              <a:t>Marketing Information considerations</a:t>
            </a:r>
          </a:p>
        </p:txBody>
      </p:sp>
      <p:sp>
        <p:nvSpPr>
          <p:cNvPr id="3" name="Content Placeholder 2"/>
          <p:cNvSpPr>
            <a:spLocks noGrp="1"/>
          </p:cNvSpPr>
          <p:nvPr>
            <p:ph idx="1"/>
          </p:nvPr>
        </p:nvSpPr>
        <p:spPr>
          <a:xfrm>
            <a:off x="3535134" y="642258"/>
            <a:ext cx="5135337" cy="5226836"/>
          </a:xfrm>
        </p:spPr>
        <p:txBody>
          <a:bodyPr>
            <a:normAutofit/>
          </a:bodyPr>
          <a:lstStyle/>
          <a:p>
            <a:r>
              <a:rPr lang="en-US" dirty="0"/>
              <a:t>Add a link between TE Central’s website and the school website</a:t>
            </a:r>
          </a:p>
          <a:p>
            <a:pPr lvl="1"/>
            <a:r>
              <a:rPr lang="en-US" sz="2000" dirty="0"/>
              <a:t>Is your institutional mandatory profile and over-view up-to-date on the TE website?</a:t>
            </a:r>
          </a:p>
          <a:p>
            <a:r>
              <a:rPr lang="en-US" dirty="0"/>
              <a:t>Create an internal Frequently Asked Questions document and share it</a:t>
            </a:r>
          </a:p>
          <a:p>
            <a:r>
              <a:rPr lang="en-US" dirty="0"/>
              <a:t>Make sure the switchboard, Human Resources, Financial Aid and Admissions staff know the name and contact information for the Tuition Exchange Liaison Officer (TELO) at your school</a:t>
            </a:r>
          </a:p>
          <a:p>
            <a:endParaRPr lang="en-US" sz="1500" dirty="0"/>
          </a:p>
        </p:txBody>
      </p:sp>
      <p:sp>
        <p:nvSpPr>
          <p:cNvPr id="4" name="Date Placeholder 3"/>
          <p:cNvSpPr>
            <a:spLocks noGrp="1"/>
          </p:cNvSpPr>
          <p:nvPr>
            <p:ph type="dt" sz="half" idx="10"/>
          </p:nvPr>
        </p:nvSpPr>
        <p:spPr>
          <a:xfrm>
            <a:off x="822960" y="6459785"/>
            <a:ext cx="1854203" cy="365125"/>
          </a:xfrm>
        </p:spPr>
        <p:txBody>
          <a:bodyPr>
            <a:normAutofit/>
          </a:bodyPr>
          <a:lstStyle/>
          <a:p>
            <a:pPr>
              <a:spcAft>
                <a:spcPts val="600"/>
              </a:spcAft>
            </a:pPr>
            <a:r>
              <a:rPr lang="en-US"/>
              <a:t>03/22/2018</a:t>
            </a:r>
            <a:endParaRPr lang="en-US" dirty="0"/>
          </a:p>
        </p:txBody>
      </p:sp>
      <p:sp>
        <p:nvSpPr>
          <p:cNvPr id="5" name="Slide Number Placeholder 4"/>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a:pPr>
                <a:spcAft>
                  <a:spcPts val="600"/>
                </a:spcAft>
              </a:pPr>
              <a:t>6</a:t>
            </a:fld>
            <a:endParaRPr lang="en-US"/>
          </a:p>
        </p:txBody>
      </p:sp>
    </p:spTree>
    <p:extLst>
      <p:ext uri="{BB962C8B-B14F-4D97-AF65-F5344CB8AC3E}">
        <p14:creationId xmlns:p14="http://schemas.microsoft.com/office/powerpoint/2010/main" val="108517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3">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17">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Content Placeholder 5">
            <a:extLst>
              <a:ext uri="{FF2B5EF4-FFF2-40B4-BE49-F238E27FC236}">
                <a16:creationId xmlns:a16="http://schemas.microsoft.com/office/drawing/2014/main" id="{134F0C7D-6580-4B82-BEDB-BACA2F20D6D6}"/>
              </a:ext>
            </a:extLst>
          </p:cNvPr>
          <p:cNvPicPr>
            <a:picLocks noChangeAspect="1"/>
          </p:cNvPicPr>
          <p:nvPr/>
        </p:nvPicPr>
        <p:blipFill>
          <a:blip r:embed="rId3"/>
          <a:stretch>
            <a:fillRect/>
          </a:stretch>
        </p:blipFill>
        <p:spPr>
          <a:xfrm>
            <a:off x="3556512" y="2007776"/>
            <a:ext cx="5098562" cy="2842447"/>
          </a:xfrm>
          <a:prstGeom prst="rect">
            <a:avLst/>
          </a:prstGeom>
        </p:spPr>
      </p:pic>
      <p:sp>
        <p:nvSpPr>
          <p:cNvPr id="2" name="Title 1">
            <a:extLst>
              <a:ext uri="{FF2B5EF4-FFF2-40B4-BE49-F238E27FC236}">
                <a16:creationId xmlns:a16="http://schemas.microsoft.com/office/drawing/2014/main" id="{9C0B59C1-0E1B-4D8D-9326-54CF1037DA68}"/>
              </a:ext>
            </a:extLst>
          </p:cNvPr>
          <p:cNvSpPr>
            <a:spLocks noGrp="1"/>
          </p:cNvSpPr>
          <p:nvPr>
            <p:ph type="title"/>
          </p:nvPr>
        </p:nvSpPr>
        <p:spPr>
          <a:xfrm>
            <a:off x="369277" y="516835"/>
            <a:ext cx="2313633" cy="2103875"/>
          </a:xfrm>
        </p:spPr>
        <p:txBody>
          <a:bodyPr>
            <a:normAutofit/>
          </a:bodyPr>
          <a:lstStyle/>
          <a:p>
            <a:r>
              <a:rPr lang="en-US" sz="3100">
                <a:solidFill>
                  <a:srgbClr val="FFFFFF"/>
                </a:solidFill>
              </a:rPr>
              <a:t>Marketing Materials</a:t>
            </a:r>
          </a:p>
        </p:txBody>
      </p:sp>
      <p:sp>
        <p:nvSpPr>
          <p:cNvPr id="4" name="Date Placeholder 3">
            <a:extLst>
              <a:ext uri="{FF2B5EF4-FFF2-40B4-BE49-F238E27FC236}">
                <a16:creationId xmlns:a16="http://schemas.microsoft.com/office/drawing/2014/main" id="{A60617C1-9920-480E-A8A8-FA715DD604C2}"/>
              </a:ext>
            </a:extLst>
          </p:cNvPr>
          <p:cNvSpPr>
            <a:spLocks noGrp="1"/>
          </p:cNvSpPr>
          <p:nvPr>
            <p:ph type="dt" sz="half" idx="10"/>
          </p:nvPr>
        </p:nvSpPr>
        <p:spPr>
          <a:xfrm>
            <a:off x="4023151" y="6459785"/>
            <a:ext cx="1301528" cy="365125"/>
          </a:xfrm>
        </p:spPr>
        <p:txBody>
          <a:bodyPr>
            <a:normAutofit/>
          </a:bodyPr>
          <a:lstStyle/>
          <a:p>
            <a:pPr algn="r">
              <a:spcAft>
                <a:spcPts val="600"/>
              </a:spcAft>
            </a:pPr>
            <a:r>
              <a:rPr lang="en-US"/>
              <a:t>03/22/2018</a:t>
            </a:r>
          </a:p>
        </p:txBody>
      </p:sp>
      <p:sp>
        <p:nvSpPr>
          <p:cNvPr id="5" name="Slide Number Placeholder 4">
            <a:extLst>
              <a:ext uri="{FF2B5EF4-FFF2-40B4-BE49-F238E27FC236}">
                <a16:creationId xmlns:a16="http://schemas.microsoft.com/office/drawing/2014/main" id="{67A5D5F3-EFEF-468B-8994-F70CF53CFF6C}"/>
              </a:ext>
            </a:extLst>
          </p:cNvPr>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a:solidFill>
                  <a:schemeClr val="tx2"/>
                </a:solidFill>
              </a:rPr>
              <a:pPr>
                <a:spcAft>
                  <a:spcPts val="600"/>
                </a:spcAft>
              </a:pPr>
              <a:t>7</a:t>
            </a:fld>
            <a:endParaRPr lang="en-US">
              <a:solidFill>
                <a:schemeClr val="tx2"/>
              </a:solidFill>
            </a:endParaRPr>
          </a:p>
        </p:txBody>
      </p:sp>
    </p:spTree>
    <p:extLst>
      <p:ext uri="{BB962C8B-B14F-4D97-AF65-F5344CB8AC3E}">
        <p14:creationId xmlns:p14="http://schemas.microsoft.com/office/powerpoint/2010/main" val="247336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5">
            <a:extLst>
              <a:ext uri="{FF2B5EF4-FFF2-40B4-BE49-F238E27FC236}">
                <a16:creationId xmlns:a16="http://schemas.microsoft.com/office/drawing/2014/main" id="{3C410BB4-0D75-4CCF-82C2-80DE26C6926A}"/>
              </a:ext>
            </a:extLst>
          </p:cNvPr>
          <p:cNvPicPr>
            <a:picLocks noChangeAspect="1"/>
          </p:cNvPicPr>
          <p:nvPr/>
        </p:nvPicPr>
        <p:blipFill>
          <a:blip r:embed="rId3"/>
          <a:stretch>
            <a:fillRect/>
          </a:stretch>
        </p:blipFill>
        <p:spPr>
          <a:xfrm>
            <a:off x="3200400" y="228600"/>
            <a:ext cx="3374593" cy="5577840"/>
          </a:xfrm>
          <a:prstGeom prst="rect">
            <a:avLst/>
          </a:prstGeom>
        </p:spPr>
      </p:pic>
      <p:sp>
        <p:nvSpPr>
          <p:cNvPr id="2" name="Title 1">
            <a:extLst>
              <a:ext uri="{FF2B5EF4-FFF2-40B4-BE49-F238E27FC236}">
                <a16:creationId xmlns:a16="http://schemas.microsoft.com/office/drawing/2014/main" id="{3761EA2F-EA38-4385-9E93-C46631B9EE3A}"/>
              </a:ext>
            </a:extLst>
          </p:cNvPr>
          <p:cNvSpPr>
            <a:spLocks noGrp="1"/>
          </p:cNvSpPr>
          <p:nvPr>
            <p:ph type="title"/>
          </p:nvPr>
        </p:nvSpPr>
        <p:spPr>
          <a:xfrm>
            <a:off x="465310" y="533400"/>
            <a:ext cx="2313633" cy="944310"/>
          </a:xfrm>
        </p:spPr>
        <p:txBody>
          <a:bodyPr>
            <a:normAutofit/>
          </a:bodyPr>
          <a:lstStyle/>
          <a:p>
            <a:r>
              <a:rPr lang="en-US" sz="3100" dirty="0">
                <a:solidFill>
                  <a:srgbClr val="FFFFFF"/>
                </a:solidFill>
              </a:rPr>
              <a:t>Marketing Materials </a:t>
            </a:r>
          </a:p>
        </p:txBody>
      </p:sp>
      <p:sp>
        <p:nvSpPr>
          <p:cNvPr id="4" name="Date Placeholder 3">
            <a:extLst>
              <a:ext uri="{FF2B5EF4-FFF2-40B4-BE49-F238E27FC236}">
                <a16:creationId xmlns:a16="http://schemas.microsoft.com/office/drawing/2014/main" id="{1E009DC1-1AEF-4159-8B24-F4D2629CA015}"/>
              </a:ext>
            </a:extLst>
          </p:cNvPr>
          <p:cNvSpPr>
            <a:spLocks noGrp="1"/>
          </p:cNvSpPr>
          <p:nvPr>
            <p:ph type="dt" sz="half" idx="10"/>
          </p:nvPr>
        </p:nvSpPr>
        <p:spPr>
          <a:xfrm>
            <a:off x="4023151" y="6459785"/>
            <a:ext cx="1301528" cy="365125"/>
          </a:xfrm>
        </p:spPr>
        <p:txBody>
          <a:bodyPr>
            <a:normAutofit/>
          </a:bodyPr>
          <a:lstStyle/>
          <a:p>
            <a:pPr algn="r">
              <a:spcAft>
                <a:spcPts val="600"/>
              </a:spcAft>
            </a:pPr>
            <a:r>
              <a:rPr lang="en-US"/>
              <a:t>03/22/2018</a:t>
            </a:r>
            <a:endParaRPr lang="en-US" dirty="0"/>
          </a:p>
        </p:txBody>
      </p:sp>
      <p:sp>
        <p:nvSpPr>
          <p:cNvPr id="5" name="Slide Number Placeholder 4">
            <a:extLst>
              <a:ext uri="{FF2B5EF4-FFF2-40B4-BE49-F238E27FC236}">
                <a16:creationId xmlns:a16="http://schemas.microsoft.com/office/drawing/2014/main" id="{F55B917B-64ED-4043-87E5-EF435BEDD6C9}"/>
              </a:ext>
            </a:extLst>
          </p:cNvPr>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a:solidFill>
                  <a:schemeClr val="tx2"/>
                </a:solidFill>
              </a:rPr>
              <a:pPr>
                <a:spcAft>
                  <a:spcPts val="600"/>
                </a:spcAft>
              </a:pPr>
              <a:t>8</a:t>
            </a:fld>
            <a:endParaRPr lang="en-US" dirty="0">
              <a:solidFill>
                <a:schemeClr val="tx2"/>
              </a:solidFill>
            </a:endParaRPr>
          </a:p>
        </p:txBody>
      </p:sp>
      <p:sp>
        <p:nvSpPr>
          <p:cNvPr id="11" name="Content Placeholder 10">
            <a:extLst>
              <a:ext uri="{FF2B5EF4-FFF2-40B4-BE49-F238E27FC236}">
                <a16:creationId xmlns:a16="http://schemas.microsoft.com/office/drawing/2014/main" id="{FD626415-BDCA-4227-A36A-C9BC05866BB9}"/>
              </a:ext>
            </a:extLst>
          </p:cNvPr>
          <p:cNvSpPr>
            <a:spLocks noGrp="1"/>
          </p:cNvSpPr>
          <p:nvPr>
            <p:ph idx="1"/>
          </p:nvPr>
        </p:nvSpPr>
        <p:spPr>
          <a:xfrm>
            <a:off x="131183" y="1676400"/>
            <a:ext cx="2837699" cy="1524000"/>
          </a:xfrm>
        </p:spPr>
        <p:txBody>
          <a:bodyPr>
            <a:normAutofit/>
          </a:bodyPr>
          <a:lstStyle/>
          <a:p>
            <a:r>
              <a:rPr lang="en-US" dirty="0">
                <a:solidFill>
                  <a:srgbClr val="FFFFFF"/>
                </a:solidFill>
              </a:rPr>
              <a:t>Explore why answering a few questions now can save you time along the way!</a:t>
            </a:r>
          </a:p>
          <a:p>
            <a:endParaRPr lang="en-US" sz="1300" dirty="0">
              <a:solidFill>
                <a:srgbClr val="FFFFFF"/>
              </a:solidFill>
            </a:endParaRPr>
          </a:p>
        </p:txBody>
      </p:sp>
    </p:spTree>
    <p:extLst>
      <p:ext uri="{BB962C8B-B14F-4D97-AF65-F5344CB8AC3E}">
        <p14:creationId xmlns:p14="http://schemas.microsoft.com/office/powerpoint/2010/main" val="125683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0D0034-F768-41E7-85D4-F38C4DE857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F7E42D-8B5A-4FC8-81CD-9E60171F7F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C04651D-B9F4-4935-A02D-364153FBDF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5">
            <a:extLst>
              <a:ext uri="{FF2B5EF4-FFF2-40B4-BE49-F238E27FC236}">
                <a16:creationId xmlns:a16="http://schemas.microsoft.com/office/drawing/2014/main" id="{BE322DAB-6B76-4FA3-83ED-85CB4CE05216}"/>
              </a:ext>
            </a:extLst>
          </p:cNvPr>
          <p:cNvPicPr>
            <a:picLocks noChangeAspect="1"/>
          </p:cNvPicPr>
          <p:nvPr/>
        </p:nvPicPr>
        <p:blipFill rotWithShape="1">
          <a:blip r:embed="rId3"/>
          <a:srcRect r="51098" b="1"/>
          <a:stretch/>
        </p:blipFill>
        <p:spPr>
          <a:xfrm>
            <a:off x="3556512" y="640080"/>
            <a:ext cx="5098562" cy="5577840"/>
          </a:xfrm>
          <a:prstGeom prst="rect">
            <a:avLst/>
          </a:prstGeom>
        </p:spPr>
      </p:pic>
      <p:sp>
        <p:nvSpPr>
          <p:cNvPr id="2" name="Title 1">
            <a:extLst>
              <a:ext uri="{FF2B5EF4-FFF2-40B4-BE49-F238E27FC236}">
                <a16:creationId xmlns:a16="http://schemas.microsoft.com/office/drawing/2014/main" id="{42674DFC-E596-4444-9843-B67E71DE8F07}"/>
              </a:ext>
            </a:extLst>
          </p:cNvPr>
          <p:cNvSpPr>
            <a:spLocks noGrp="1"/>
          </p:cNvSpPr>
          <p:nvPr>
            <p:ph type="title"/>
          </p:nvPr>
        </p:nvSpPr>
        <p:spPr>
          <a:xfrm>
            <a:off x="464802" y="382590"/>
            <a:ext cx="2313633" cy="944310"/>
          </a:xfrm>
        </p:spPr>
        <p:txBody>
          <a:bodyPr>
            <a:normAutofit/>
          </a:bodyPr>
          <a:lstStyle/>
          <a:p>
            <a:r>
              <a:rPr lang="en-US" sz="3100" dirty="0">
                <a:solidFill>
                  <a:srgbClr val="FFFFFF"/>
                </a:solidFill>
              </a:rPr>
              <a:t>Marketing Materials</a:t>
            </a:r>
          </a:p>
        </p:txBody>
      </p:sp>
      <p:sp>
        <p:nvSpPr>
          <p:cNvPr id="4" name="Date Placeholder 3">
            <a:extLst>
              <a:ext uri="{FF2B5EF4-FFF2-40B4-BE49-F238E27FC236}">
                <a16:creationId xmlns:a16="http://schemas.microsoft.com/office/drawing/2014/main" id="{00035590-155E-44D7-BA70-8D1E4AF19D57}"/>
              </a:ext>
            </a:extLst>
          </p:cNvPr>
          <p:cNvSpPr>
            <a:spLocks noGrp="1"/>
          </p:cNvSpPr>
          <p:nvPr>
            <p:ph type="dt" sz="half" idx="10"/>
          </p:nvPr>
        </p:nvSpPr>
        <p:spPr>
          <a:xfrm>
            <a:off x="6615824" y="6459785"/>
            <a:ext cx="1301528" cy="365125"/>
          </a:xfrm>
        </p:spPr>
        <p:txBody>
          <a:bodyPr>
            <a:normAutofit/>
          </a:bodyPr>
          <a:lstStyle/>
          <a:p>
            <a:pPr algn="r">
              <a:spcAft>
                <a:spcPts val="600"/>
              </a:spcAft>
            </a:pPr>
            <a:r>
              <a:rPr lang="en-US">
                <a:solidFill>
                  <a:schemeClr val="tx1">
                    <a:lumMod val="75000"/>
                    <a:lumOff val="25000"/>
                  </a:schemeClr>
                </a:solidFill>
              </a:rPr>
              <a:t>03/22/2018</a:t>
            </a:r>
            <a:endParaRPr lang="en-US"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AFD0CC95-9B6D-4FB5-9B88-21BFEBF8D1F2}"/>
              </a:ext>
            </a:extLst>
          </p:cNvPr>
          <p:cNvSpPr>
            <a:spLocks noGrp="1"/>
          </p:cNvSpPr>
          <p:nvPr>
            <p:ph type="sldNum" sz="quarter" idx="12"/>
          </p:nvPr>
        </p:nvSpPr>
        <p:spPr>
          <a:xfrm>
            <a:off x="7425343" y="6459785"/>
            <a:ext cx="984019" cy="365125"/>
          </a:xfrm>
        </p:spPr>
        <p:txBody>
          <a:bodyPr>
            <a:normAutofit/>
          </a:bodyPr>
          <a:lstStyle/>
          <a:p>
            <a:pPr>
              <a:spcAft>
                <a:spcPts val="600"/>
              </a:spcAft>
            </a:pPr>
            <a:fld id="{8C049FDA-E613-43D5-98A0-F5BD4D26B6BB}" type="slidenum">
              <a:rPr lang="en-US">
                <a:solidFill>
                  <a:schemeClr val="tx2"/>
                </a:solidFill>
              </a:rPr>
              <a:pPr>
                <a:spcAft>
                  <a:spcPts val="600"/>
                </a:spcAft>
              </a:pPr>
              <a:t>9</a:t>
            </a:fld>
            <a:endParaRPr lang="en-US" dirty="0">
              <a:solidFill>
                <a:schemeClr val="tx2"/>
              </a:solidFill>
            </a:endParaRPr>
          </a:p>
        </p:txBody>
      </p:sp>
      <p:sp>
        <p:nvSpPr>
          <p:cNvPr id="11" name="Content Placeholder 10">
            <a:extLst>
              <a:ext uri="{FF2B5EF4-FFF2-40B4-BE49-F238E27FC236}">
                <a16:creationId xmlns:a16="http://schemas.microsoft.com/office/drawing/2014/main" id="{9249DACA-8834-4DFE-88F1-2134314DBE00}"/>
              </a:ext>
            </a:extLst>
          </p:cNvPr>
          <p:cNvSpPr>
            <a:spLocks noGrp="1"/>
          </p:cNvSpPr>
          <p:nvPr>
            <p:ph idx="1"/>
          </p:nvPr>
        </p:nvSpPr>
        <p:spPr>
          <a:xfrm>
            <a:off x="231758" y="1447800"/>
            <a:ext cx="2758341" cy="5105400"/>
          </a:xfrm>
        </p:spPr>
        <p:txBody>
          <a:bodyPr>
            <a:normAutofit fontScale="92500" lnSpcReduction="20000"/>
          </a:bodyPr>
          <a:lstStyle/>
          <a:p>
            <a:r>
              <a:rPr lang="en-US" dirty="0">
                <a:solidFill>
                  <a:srgbClr val="FFFFFF"/>
                </a:solidFill>
              </a:rPr>
              <a:t>Your message is only as good as the information you provide</a:t>
            </a:r>
          </a:p>
          <a:p>
            <a:r>
              <a:rPr lang="en-US" dirty="0">
                <a:solidFill>
                  <a:srgbClr val="FFFFFF"/>
                </a:solidFill>
              </a:rPr>
              <a:t>Information in the Mandatory Institutional profile is rolled forward in July with the opening of the new year  </a:t>
            </a:r>
          </a:p>
          <a:p>
            <a:r>
              <a:rPr lang="en-US" dirty="0">
                <a:solidFill>
                  <a:srgbClr val="FFFFFF"/>
                </a:solidFill>
              </a:rPr>
              <a:t>It is your responsibility to review and update as needed. </a:t>
            </a:r>
          </a:p>
          <a:p>
            <a:r>
              <a:rPr lang="en-US" dirty="0">
                <a:solidFill>
                  <a:srgbClr val="FFFFFF"/>
                </a:solidFill>
              </a:rPr>
              <a:t>Families search for information and discover schools based on the answers provided</a:t>
            </a:r>
          </a:p>
          <a:p>
            <a:r>
              <a:rPr lang="en-US" dirty="0">
                <a:solidFill>
                  <a:srgbClr val="FFFFFF"/>
                </a:solidFill>
              </a:rPr>
              <a:t>The  percentage of new admitted TE candidates offered a TE scholarship is  the only computed field</a:t>
            </a:r>
          </a:p>
          <a:p>
            <a:endParaRPr lang="en-US" sz="1300" dirty="0">
              <a:solidFill>
                <a:srgbClr val="FFFFFF"/>
              </a:solidFill>
            </a:endParaRPr>
          </a:p>
        </p:txBody>
      </p:sp>
    </p:spTree>
    <p:extLst>
      <p:ext uri="{BB962C8B-B14F-4D97-AF65-F5344CB8AC3E}">
        <p14:creationId xmlns:p14="http://schemas.microsoft.com/office/powerpoint/2010/main" val="2904235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5845</TotalTime>
  <Words>2770</Words>
  <Application>Microsoft Office PowerPoint</Application>
  <PresentationFormat>On-screen Show (4:3)</PresentationFormat>
  <Paragraphs>436</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Retrospect</vt:lpstr>
      <vt:lpstr>Communication, Marketing and Information Sharing </vt:lpstr>
      <vt:lpstr>Today’s Focus</vt:lpstr>
      <vt:lpstr>Marketing Tuition Exchange</vt:lpstr>
      <vt:lpstr>Marketing Tuition Exchange  Internal audiences</vt:lpstr>
      <vt:lpstr>Marketing Tuition Exchange   External Audience</vt:lpstr>
      <vt:lpstr>Marketing Information considerations</vt:lpstr>
      <vt:lpstr>Marketing Materials</vt:lpstr>
      <vt:lpstr>Marketing Materials </vt:lpstr>
      <vt:lpstr>Marketing Materials</vt:lpstr>
      <vt:lpstr>Marketing Materials</vt:lpstr>
      <vt:lpstr>Marketing Materials</vt:lpstr>
      <vt:lpstr>Marketing opportunity  May 1 Seats Available</vt:lpstr>
      <vt:lpstr>Tuition Exchange Officer Duties and Responsibilities</vt:lpstr>
      <vt:lpstr>Tuition Exchange Officer Duties and Responsibilities</vt:lpstr>
      <vt:lpstr>Tuition Exchange Officer Duties and Responsibilities     Be like the school to the right!</vt:lpstr>
      <vt:lpstr>Tuition Exchange Officer Duties and Responsibilities</vt:lpstr>
      <vt:lpstr>Tuition Exchange Officer  Duties and Responsibilities</vt:lpstr>
      <vt:lpstr>Tuition Exchange Officer Duties and Responsibilities</vt:lpstr>
      <vt:lpstr>Tuition Exchange Officer Duties and Responsibilities</vt:lpstr>
      <vt:lpstr>Tuition Exchange Office Duties and Responsibilities</vt:lpstr>
      <vt:lpstr>Communication</vt:lpstr>
      <vt:lpstr>Communication and Documentation</vt:lpstr>
      <vt:lpstr>Communication and Documentation</vt:lpstr>
      <vt:lpstr>Communication and Documentation</vt:lpstr>
      <vt:lpstr>Communication Hints</vt:lpstr>
      <vt:lpstr>TE Program options</vt:lpstr>
      <vt:lpstr>TE Program options</vt:lpstr>
      <vt:lpstr>TE Program options</vt:lpstr>
      <vt:lpstr>EZ Application</vt:lpstr>
      <vt:lpstr>A very important Export detail to understand</vt:lpstr>
      <vt:lpstr>TE Export and Import Report options</vt:lpstr>
      <vt:lpstr>TE Export and Import Report options</vt:lpstr>
      <vt:lpstr>A few final reminders</vt:lpstr>
      <vt:lpstr>TE Audit </vt:lpstr>
      <vt:lpstr>Upcoming TE activities</vt:lpstr>
      <vt:lpstr>Let’s Recap</vt:lpstr>
      <vt:lpstr>Contact Information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 dodson</dc:creator>
  <cp:lastModifiedBy>Janet Dodson</cp:lastModifiedBy>
  <cp:revision>83</cp:revision>
  <cp:lastPrinted>2018-03-22T06:55:44Z</cp:lastPrinted>
  <dcterms:created xsi:type="dcterms:W3CDTF">2013-10-14T20:36:01Z</dcterms:created>
  <dcterms:modified xsi:type="dcterms:W3CDTF">2018-03-22T16:49:17Z</dcterms:modified>
</cp:coreProperties>
</file>