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75" r:id="rId3"/>
    <p:sldId id="260" r:id="rId4"/>
    <p:sldId id="263" r:id="rId5"/>
    <p:sldId id="272" r:id="rId6"/>
    <p:sldId id="269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3" r:id="rId15"/>
    <p:sldId id="259" r:id="rId16"/>
    <p:sldId id="270" r:id="rId17"/>
    <p:sldId id="276" r:id="rId18"/>
    <p:sldId id="274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119" autoAdjust="0"/>
  </p:normalViewPr>
  <p:slideViewPr>
    <p:cSldViewPr>
      <p:cViewPr varScale="1">
        <p:scale>
          <a:sx n="70" d="100"/>
          <a:sy n="70" d="100"/>
        </p:scale>
        <p:origin x="27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AFD9-5A76-4B3D-A593-B0243BAE406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A5A27-EE7D-4471-BC92-2CA3ED3A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45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E4346-7ECE-4513-8FDE-7EE44D4899E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6BA33-C78E-44A1-8ADC-EBBBF31A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5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tionexchange.org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Tuition Exchange is a 501-c3 non-profit association of colleges and universities; it was founded over 55 years ago with the purpose of making careers in higher education more attractive.  This is done through a reciprocal scholarship program, which finances college tuition for the dependents of </a:t>
            </a:r>
            <a:r>
              <a:rPr lang="en-US" b="1" u="sng" dirty="0" smtClean="0">
                <a:solidFill>
                  <a:schemeClr val="tx1"/>
                </a:solidFill>
              </a:rPr>
              <a:t>full-time</a:t>
            </a:r>
            <a:r>
              <a:rPr lang="en-US" dirty="0" smtClean="0">
                <a:solidFill>
                  <a:schemeClr val="tx1"/>
                </a:solidFill>
              </a:rPr>
              <a:t> faculty and staff employed at participating institutions. 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**To be entitled to the Benefit at </a:t>
            </a:r>
            <a:r>
              <a:rPr lang="en-US" b="1" dirty="0" err="1" smtClean="0">
                <a:solidFill>
                  <a:schemeClr val="tx1"/>
                </a:solidFill>
              </a:rPr>
              <a:t>Bellarmine</a:t>
            </a:r>
            <a:r>
              <a:rPr lang="en-US" b="1" dirty="0" smtClean="0">
                <a:solidFill>
                  <a:schemeClr val="tx1"/>
                </a:solidFill>
              </a:rPr>
              <a:t> you must be  employed two years, at this university**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6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Begin the application process for each school.</a:t>
            </a:r>
          </a:p>
          <a:p>
            <a:pPr algn="l">
              <a:lnSpc>
                <a:spcPct val="80000"/>
              </a:lnSpc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Once the student has applied to the school provide the BU TE Liaison Officer with the following: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Student Name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Student SSN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Student Telephone Number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Student Permanent Address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Parent/Guardian Name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Years of employment of the parent at BU (N/A)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Email Address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Academic year student is applying 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School to which student is applying</a:t>
            </a:r>
          </a:p>
          <a:p>
            <a:r>
              <a:rPr lang="en-US" dirty="0" err="1" smtClean="0"/>
              <a:t>Stude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29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Export Students (dependents of BU employees that have chosen to go to schools outside of </a:t>
            </a:r>
            <a:r>
              <a:rPr lang="en-US" dirty="0" err="1" smtClean="0">
                <a:solidFill>
                  <a:schemeClr val="tx1"/>
                </a:solidFill>
              </a:rPr>
              <a:t>Bellarmine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Five Import Students (dependents of employees from other colleges or universities which have chosen to come to </a:t>
            </a:r>
            <a:r>
              <a:rPr lang="en-US" dirty="0" err="1" smtClean="0">
                <a:solidFill>
                  <a:schemeClr val="tx1"/>
                </a:solidFill>
              </a:rPr>
              <a:t>Bellarmine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40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Over 600 private and public, not for profit, participating institutions located in 47 states, DC and UK. </a:t>
            </a:r>
          </a:p>
          <a:p>
            <a:pPr algn="l">
              <a:lnSpc>
                <a:spcPct val="80000"/>
              </a:lnSpc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15 - 20 new institutions join each year. </a:t>
            </a:r>
          </a:p>
          <a:p>
            <a:pPr marL="0" indent="0" algn="l">
              <a:lnSpc>
                <a:spcPct val="80000"/>
              </a:lnSpc>
              <a:buNone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Tuition Exchange Scholarships are at a set rate of $32,500 for 2014/2015, or full tuition.  Most institutions grant full tuition.</a:t>
            </a:r>
          </a:p>
          <a:p>
            <a:pPr marL="0" indent="0" algn="l">
              <a:lnSpc>
                <a:spcPct val="80000"/>
              </a:lnSpc>
              <a:buNone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The exchanges are done through trading.  No money changes hands and no monetary accounting is done from  variations in tuition.</a:t>
            </a:r>
          </a:p>
          <a:p>
            <a:pPr marL="457200" indent="-457200" algn="l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457200" indent="-4572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TE Headquarters is located in Washington, DC.  They monitor exchange transactions, recruit new members, and assist Liaison Officers and Families.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81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All institutions require students to maintain full time enrollment status.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Meet institutions policies for satisfactory academic performance and personal conduct.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Family member whose employment made the student eligible must continue to meet exporting university’s eligibility criteria.  All changes must be reported to the TE Liaison Officer promptly.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73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exact amount of the scholarship is determined by the individual institution.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Most scholarships cover full tuition.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minimum amount of tuition set by Tuition Exchange for the 2014 – 2015 school year is $31,000.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Schools with tuition rates higher than this amount may opt to award only the minimum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4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Room, board, books, fees, and course overloads are normally not covered by the scholarship.  All students should, and in some instances are required to submit a FAFSA (Free Application for Federal Student Aid).  You may begin your FAFSA on January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of each year.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www.fafsa.gov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Occasionally students may receive extra funding from the importing universities to help cover these costs.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05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Eligible dependents are sponsored for a maximum of four years (8 semesters or 12 quarters) of full-time undergraduate study.</a:t>
            </a:r>
          </a:p>
          <a:p>
            <a:pPr algn="l">
              <a:lnSpc>
                <a:spcPct val="90000"/>
              </a:lnSpc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Institutions have the right to limit or lengthen the duration of the scholarship.</a:t>
            </a:r>
          </a:p>
          <a:p>
            <a:pPr algn="l">
              <a:lnSpc>
                <a:spcPct val="90000"/>
              </a:lnSpc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** Summer sessions are excluded from this scholarship.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08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Students must meet all academic and admission requirements and expect to/or already be matriculated in a program of study leading to the baccalaureate degree.</a:t>
            </a:r>
          </a:p>
          <a:p>
            <a:pPr algn="l">
              <a:lnSpc>
                <a:spcPct val="90000"/>
              </a:lnSpc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Some institutions have established additional requirements</a:t>
            </a:r>
          </a:p>
          <a:p>
            <a:pPr lvl="1" algn="l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Higher entrance standards</a:t>
            </a:r>
          </a:p>
          <a:p>
            <a:pPr lvl="1" algn="l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Limit awards to just a few new students each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1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Go to: 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www.tuitionexchange.org</a:t>
            </a:r>
            <a:endParaRPr lang="en-US" dirty="0" smtClean="0">
              <a:solidFill>
                <a:schemeClr val="tx1"/>
              </a:solidFill>
            </a:endParaRPr>
          </a:p>
          <a:p>
            <a:pPr marL="990600" lvl="1" indent="-533400"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-	Information for Parents and their Children</a:t>
            </a:r>
          </a:p>
          <a:p>
            <a:pPr marL="990600" lvl="1" indent="-533400"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-	Scholarship Award Process</a:t>
            </a:r>
          </a:p>
          <a:p>
            <a:pPr marL="990600" lvl="1" indent="-533400" algn="l">
              <a:lnSpc>
                <a:spcPct val="90000"/>
              </a:lnSpc>
              <a:buFontTx/>
              <a:buChar char="-"/>
              <a:defRPr/>
            </a:pPr>
            <a:r>
              <a:rPr lang="en-US" dirty="0" smtClean="0">
                <a:solidFill>
                  <a:schemeClr val="tx1"/>
                </a:solidFill>
              </a:rPr>
              <a:t>Conducting a School Search</a:t>
            </a:r>
          </a:p>
          <a:p>
            <a:pPr lvl="1" algn="l">
              <a:lnSpc>
                <a:spcPct val="90000"/>
              </a:lnSpc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609600" indent="-6096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Contact the TE Liaison Officer at BU to request the names of the TE Officer at any school(s) your dependent may be interested in attending.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09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Contact the TE Officer at each school the student may be considering for admission.  Ask:</a:t>
            </a:r>
          </a:p>
          <a:p>
            <a:pPr algn="l">
              <a:lnSpc>
                <a:spcPct val="90000"/>
              </a:lnSpc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algn="l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-	</a:t>
            </a:r>
            <a:r>
              <a:rPr lang="en-US" sz="2400" dirty="0" smtClean="0">
                <a:solidFill>
                  <a:schemeClr val="tx1"/>
                </a:solidFill>
              </a:rPr>
              <a:t>What is the criteria used to award scholarships?</a:t>
            </a:r>
          </a:p>
          <a:p>
            <a:pPr lvl="1" algn="l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When is the deadline for applying for TE?</a:t>
            </a:r>
          </a:p>
          <a:p>
            <a:pPr lvl="1" algn="l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Is preference given to early decision admission?</a:t>
            </a:r>
          </a:p>
          <a:p>
            <a:pPr lvl="1" algn="l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What is the percentage of TE scholarships given each year?</a:t>
            </a:r>
          </a:p>
          <a:p>
            <a:pPr lvl="1" algn="l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Is the scholarship given for the full amount of tuition, or the 	mandated $32,500 for 2014 – 2015?</a:t>
            </a:r>
          </a:p>
          <a:p>
            <a:pPr lvl="1" algn="l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When are award notifications sent out?</a:t>
            </a:r>
          </a:p>
          <a:p>
            <a:pPr lvl="1" algn="l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-	What are the requirements for renewal of the scholarship?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BA33-C78E-44A1-8ADC-EBBBF31A99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6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9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6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7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4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9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1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4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1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B0F3-299D-4232-B7CE-40A86E40C92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8A94C-E2AA-475A-A761-DE970504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1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tionexchang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tionexchang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00200" y="3810000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Name of presenter</a:t>
            </a:r>
          </a:p>
          <a:p>
            <a:pPr marL="0" indent="0" algn="ctr">
              <a:buNone/>
            </a:pPr>
            <a:r>
              <a:rPr lang="en-US" dirty="0" smtClean="0"/>
              <a:t>Date of presentation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Location of presentation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43643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Helping you understand the Tuition Exchange programs at XXX (name of school)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344836"/>
              </p:ext>
            </p:extLst>
          </p:nvPr>
        </p:nvGraphicFramePr>
        <p:xfrm>
          <a:off x="762000" y="2895599"/>
          <a:ext cx="7620000" cy="274320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0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57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175657"/>
            <a:ext cx="8643257" cy="65314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How competitive is the TE process?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81200"/>
            <a:ext cx="8780689" cy="4495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To be exported from MY SCHOOL student must meet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To be imported to MY SCHOOL student must meet all admission requirements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To receive future funding at MY SCHOOL the student must maintain Satisfactory Academic Progress – see college catalog for complete policy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53202"/>
              </p:ext>
            </p:extLst>
          </p:nvPr>
        </p:nvGraphicFramePr>
        <p:xfrm>
          <a:off x="457200" y="868680"/>
          <a:ext cx="7620000" cy="274320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0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83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3" y="1175657"/>
            <a:ext cx="8643257" cy="881743"/>
          </a:xfrm>
        </p:spPr>
        <p:txBody>
          <a:bodyPr/>
          <a:lstStyle/>
          <a:p>
            <a:r>
              <a:rPr lang="en-US" dirty="0" smtClean="0"/>
              <a:t>How do I get started?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2057400"/>
            <a:ext cx="8490857" cy="43434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www.tuitionexchange.org</a:t>
            </a:r>
            <a:endParaRPr lang="en-US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Checkout the Family tab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Explore TE members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Apply to the schools that best fit your personality and academic pursuit(s)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Set-up an appointment with MY SCHOOL Tuition Exchange Liaison Officer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Bring with you the schools (full name(s) and state(s)) where you wants applications sent</a:t>
            </a:r>
            <a:endParaRPr lang="en-US" dirty="0"/>
          </a:p>
        </p:txBody>
      </p:sp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989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197429"/>
            <a:ext cx="8719457" cy="6653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1884590"/>
            <a:ext cx="8490857" cy="474481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Contact your Admissions Counselor(s) at each school you have applying … ASKING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Criteria used to determine scholarship recipients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Deadline for applying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What about early decision admission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What percentage of TE applicants were awarded and accepted last year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Value of the TE scholarship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When will I know if I am selected as a TE Scholar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What are the renewal requirements</a:t>
            </a:r>
          </a:p>
        </p:txBody>
      </p:sp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981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3" y="1175657"/>
            <a:ext cx="8643257" cy="8055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information about me is required?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915" y="1828800"/>
            <a:ext cx="8382000" cy="47244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Student’s: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Full time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ast four digits of the social security number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Telephone number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Permanent address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Email address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Starting academic year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Anticipated college graduation date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Complete names and states of school(s) wishing to apply for TE scholarships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485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66808" cy="11461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information about my parent(s) is required?</a:t>
            </a:r>
          </a:p>
          <a:p>
            <a:r>
              <a:rPr lang="en-US" dirty="0" smtClean="0"/>
              <a:t>Full name of parent/guardian</a:t>
            </a:r>
          </a:p>
          <a:p>
            <a:r>
              <a:rPr lang="en-US" dirty="0" smtClean="0"/>
              <a:t>Campus position</a:t>
            </a:r>
          </a:p>
          <a:p>
            <a:r>
              <a:rPr lang="en-US" dirty="0" smtClean="0"/>
              <a:t>Number of years of employment at MY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70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175657"/>
            <a:ext cx="8643257" cy="80554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NAME OF SCHOOL 20XX-XX  Statistics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6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Exports are dependents of MY SCHOOL 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MY SCHOOL exported XX students this year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Imports are dependents of other TE member schools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MY SCHOOL imported XX students this year</a:t>
            </a:r>
          </a:p>
          <a:p>
            <a:pPr algn="l"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22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1905000"/>
            <a:ext cx="8490857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Important Reminders</a:t>
            </a:r>
          </a:p>
          <a:p>
            <a:pPr marL="857250" indent="-857250" algn="l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857250" indent="-857250" algn="l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TE Central requires each member school maintain a balance between the number of Exports and Imports during a rolling 5 year period</a:t>
            </a:r>
          </a:p>
          <a:p>
            <a:pPr marL="857250" indent="-857250" algn="l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857250" indent="-857250" algn="l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This requirement can impact either school’s ability to participate in any given year</a:t>
            </a:r>
          </a:p>
          <a:p>
            <a:pPr marL="857250" indent="-857250" algn="l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857250" indent="-857250" algn="l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TE scholarships are not to be considered an employee benefit</a:t>
            </a:r>
          </a:p>
          <a:p>
            <a:pPr marL="857250" indent="-857250" algn="l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857250" indent="-857250" algn="l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Be sure when making campus visits you share with your Admissions Counselor that you are seeking a TE Scholarship Export opportunity at MY SCHOOL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895997"/>
              </p:ext>
            </p:extLst>
          </p:nvPr>
        </p:nvGraphicFramePr>
        <p:xfrm>
          <a:off x="1066800" y="396240"/>
          <a:ext cx="7620000" cy="274320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0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463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66808" cy="11461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04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Today’s Recap</a:t>
            </a:r>
          </a:p>
          <a:p>
            <a:r>
              <a:rPr lang="en-US" dirty="0"/>
              <a:t>What is Tuition Exchange</a:t>
            </a:r>
          </a:p>
          <a:p>
            <a:r>
              <a:rPr lang="en-US" dirty="0"/>
              <a:t>Tuition Exchange details</a:t>
            </a:r>
          </a:p>
          <a:p>
            <a:r>
              <a:rPr lang="en-US" dirty="0"/>
              <a:t>Tuition Exchange qualifications</a:t>
            </a:r>
          </a:p>
          <a:p>
            <a:r>
              <a:rPr lang="en-US" dirty="0"/>
              <a:t>Tuition Exchange value</a:t>
            </a:r>
          </a:p>
          <a:p>
            <a:r>
              <a:rPr lang="en-US" dirty="0"/>
              <a:t>Tuition Exchange fine print</a:t>
            </a:r>
          </a:p>
          <a:p>
            <a:r>
              <a:rPr lang="en-US" dirty="0"/>
              <a:t>Tuition Exchange – let’s get started</a:t>
            </a:r>
          </a:p>
          <a:p>
            <a:r>
              <a:rPr lang="en-US" dirty="0"/>
              <a:t>Tuition Exchange Stats at MY SCHOOL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36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66808" cy="11461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 for attending and best wishes on your student’s college search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4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66808" cy="11461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04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Today’s Focus</a:t>
            </a:r>
          </a:p>
          <a:p>
            <a:r>
              <a:rPr lang="en-US" dirty="0" smtClean="0"/>
              <a:t>What is Tuition Exchange</a:t>
            </a:r>
          </a:p>
          <a:p>
            <a:r>
              <a:rPr lang="en-US" dirty="0" smtClean="0"/>
              <a:t>Tuition Exchange details</a:t>
            </a:r>
          </a:p>
          <a:p>
            <a:r>
              <a:rPr lang="en-US" dirty="0" smtClean="0"/>
              <a:t>Tuition Exchange qualifications</a:t>
            </a:r>
          </a:p>
          <a:p>
            <a:r>
              <a:rPr lang="en-US" dirty="0" smtClean="0"/>
              <a:t>Tuition Exchange value</a:t>
            </a:r>
          </a:p>
          <a:p>
            <a:r>
              <a:rPr lang="en-US" dirty="0" smtClean="0"/>
              <a:t>Tuition Exchange fine print</a:t>
            </a:r>
          </a:p>
          <a:p>
            <a:r>
              <a:rPr lang="en-US" dirty="0" smtClean="0"/>
              <a:t>Tuition Exchange – let’s get started</a:t>
            </a:r>
          </a:p>
          <a:p>
            <a:r>
              <a:rPr lang="en-US" dirty="0" smtClean="0"/>
              <a:t>Tuition Exchange Stats at MY SCHOOL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897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86543"/>
            <a:ext cx="7772400" cy="870857"/>
          </a:xfrm>
        </p:spPr>
        <p:txBody>
          <a:bodyPr/>
          <a:lstStyle/>
          <a:p>
            <a:r>
              <a:rPr lang="en-US" dirty="0" smtClean="0"/>
              <a:t>What is Tuition Exchange?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458200" cy="41910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Purpose to increase attractiveness of higher education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Founded in 1954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More than 640 choices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 school choice for all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Potential tuition award program up to full tuition or TE established Set-Rate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2015-16 rate is $33,000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 Not to be confused with an employee benefit program</a:t>
            </a:r>
            <a:endParaRPr lang="en-US" dirty="0"/>
          </a:p>
        </p:txBody>
      </p:sp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15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81200"/>
            <a:ext cx="8480312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In 2014-15 more than 6,600 students were exchanged</a:t>
            </a:r>
          </a:p>
          <a:p>
            <a:r>
              <a:rPr lang="en-US" dirty="0" smtClean="0"/>
              <a:t>640 school members</a:t>
            </a:r>
          </a:p>
          <a:p>
            <a:r>
              <a:rPr lang="en-US" dirty="0" smtClean="0"/>
              <a:t>TE Central located in Bethesda, MD</a:t>
            </a:r>
          </a:p>
          <a:p>
            <a:r>
              <a:rPr lang="en-US" dirty="0" smtClean="0"/>
              <a:t>Helpful website </a:t>
            </a:r>
            <a:r>
              <a:rPr lang="en-US" dirty="0" smtClean="0">
                <a:hlinkClick r:id="rId3"/>
              </a:rPr>
              <a:t>www.tuitionexchange.org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1176338"/>
            <a:ext cx="8763000" cy="881062"/>
          </a:xfrm>
        </p:spPr>
        <p:txBody>
          <a:bodyPr/>
          <a:lstStyle/>
          <a:p>
            <a:r>
              <a:rPr lang="en-US" dirty="0" smtClean="0"/>
              <a:t>Tuition Exchange details</a:t>
            </a:r>
            <a:endParaRPr lang="en-US" dirty="0"/>
          </a:p>
        </p:txBody>
      </p:sp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77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61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What are the qualification requirements at NAME OF SCHOOL</a:t>
            </a:r>
          </a:p>
          <a:p>
            <a:r>
              <a:rPr lang="en-US" dirty="0" smtClean="0"/>
              <a:t>Export must be a dependent of the eligible employee</a:t>
            </a:r>
          </a:p>
          <a:p>
            <a:r>
              <a:rPr lang="en-US" dirty="0" smtClean="0"/>
              <a:t>Eligible employee is defined as</a:t>
            </a:r>
          </a:p>
          <a:p>
            <a:pPr lvl="1"/>
            <a:r>
              <a:rPr lang="en-US" dirty="0" smtClean="0"/>
              <a:t>Staff or Faculty</a:t>
            </a:r>
          </a:p>
          <a:p>
            <a:pPr lvl="1"/>
            <a:r>
              <a:rPr lang="en-US" dirty="0" smtClean="0"/>
              <a:t>Full time employee of NAME OF SCHOOL for at least 24 consecutive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3" y="1175657"/>
            <a:ext cx="8643257" cy="7293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Maintaining the Scholarship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1" y="1828800"/>
            <a:ext cx="8534400" cy="4724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Typically, student must be enrolled as a full time, degree seeking student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Must meet IMPORT schools institutional policies for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Academic performance and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Personal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Employee must maintain eligible employment at the MY SCHOOL</a:t>
            </a:r>
            <a:endParaRPr lang="en-US" dirty="0"/>
          </a:p>
        </p:txBody>
      </p:sp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09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3" y="752475"/>
            <a:ext cx="8490857" cy="1609725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TE scholarship value?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95475"/>
            <a:ext cx="8458200" cy="4276725"/>
          </a:xfrm>
        </p:spPr>
        <p:txBody>
          <a:bodyPr>
            <a:normAutofit fontScale="92500"/>
          </a:bodyPr>
          <a:lstStyle/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Actual awarded amount is determined by the IMPORTING school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Must be full tuition or set rate – whichever is less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TE scholarship can be made up of institutional grant funds, federal Pell or Supplement grant dollars, and/or state grant funds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Check with your IMPORT school regarding their FAFSA (Free Application for Federal Student Aid) expectations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03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2286000"/>
            <a:ext cx="8490857" cy="41148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Other college costs can include fees, books and even room and board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These costs are typically NOT covered by the TE scholarship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 handful of schools do offer a room stipend – ask your IMPORTING school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File the FAFSA if you need additional assistance to cover these other costs.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www.FAFSA.gov</a:t>
            </a:r>
            <a:r>
              <a:rPr lang="en-US" dirty="0" smtClean="0"/>
              <a:t> is the FREE site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631792"/>
              </p:ext>
            </p:extLst>
          </p:nvPr>
        </p:nvGraphicFramePr>
        <p:xfrm>
          <a:off x="779689" y="1038497"/>
          <a:ext cx="7620000" cy="274320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0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253219"/>
            <a:ext cx="7772400" cy="880381"/>
          </a:xfrm>
        </p:spPr>
        <p:txBody>
          <a:bodyPr/>
          <a:lstStyle/>
          <a:p>
            <a:r>
              <a:rPr lang="en-US" dirty="0" smtClean="0"/>
              <a:t>Other college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1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3" y="1175657"/>
            <a:ext cx="8643257" cy="881743"/>
          </a:xfrm>
        </p:spPr>
        <p:txBody>
          <a:bodyPr>
            <a:normAutofit/>
          </a:bodyPr>
          <a:lstStyle/>
          <a:p>
            <a:r>
              <a:rPr lang="en-US" dirty="0" smtClean="0"/>
              <a:t>The TE fine print at MY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09800"/>
            <a:ext cx="8305800" cy="3886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Eligible for 8 semesters of funding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Undergraduate, degree seeking students only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Summer sessions excluded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Study Abroad funding not available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Student must be a dependent of an eligible employee</a:t>
            </a:r>
            <a:endParaRPr lang="en-US" dirty="0"/>
          </a:p>
        </p:txBody>
      </p:sp>
      <p:pic>
        <p:nvPicPr>
          <p:cNvPr id="1026" name="Picture 2" descr="Tuition Exchange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32657"/>
            <a:ext cx="876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uitionexchange.org/images/navigation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53340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57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23015</TotalTime>
  <Words>1281</Words>
  <Application>Microsoft Office PowerPoint</Application>
  <PresentationFormat>On-screen Show (4:3)</PresentationFormat>
  <Paragraphs>184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Helping you understand the Tuition Exchange programs at XXX (name of school) </vt:lpstr>
      <vt:lpstr>PowerPoint Presentation</vt:lpstr>
      <vt:lpstr>What is Tuition Exchange?</vt:lpstr>
      <vt:lpstr>Tuition Exchange details</vt:lpstr>
      <vt:lpstr>PowerPoint Presentation</vt:lpstr>
      <vt:lpstr>Maintaining the Scholarship</vt:lpstr>
      <vt:lpstr>What is the TE scholarship value?</vt:lpstr>
      <vt:lpstr>Other college costs</vt:lpstr>
      <vt:lpstr>The TE fine print at MY SCHOOL</vt:lpstr>
      <vt:lpstr>How competitive is the TE process?</vt:lpstr>
      <vt:lpstr>How do I get started?</vt:lpstr>
      <vt:lpstr>Now what?</vt:lpstr>
      <vt:lpstr>What information about me is required?</vt:lpstr>
      <vt:lpstr>PowerPoint Presentation</vt:lpstr>
      <vt:lpstr>NAME OF SCHOOL 20XX-XX  Statistics </vt:lpstr>
      <vt:lpstr>PowerPoint Presentation</vt:lpstr>
      <vt:lpstr>PowerPoint Presentation</vt:lpstr>
      <vt:lpstr>PowerPoint Presentation</vt:lpstr>
    </vt:vector>
  </TitlesOfParts>
  <Company>Bellarmine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Janet Dodson</cp:lastModifiedBy>
  <cp:revision>36</cp:revision>
  <cp:lastPrinted>2013-09-09T19:30:18Z</cp:lastPrinted>
  <dcterms:created xsi:type="dcterms:W3CDTF">2012-08-29T13:44:10Z</dcterms:created>
  <dcterms:modified xsi:type="dcterms:W3CDTF">2016-02-09T03:36:30Z</dcterms:modified>
</cp:coreProperties>
</file>