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3"/>
  </p:notesMasterIdLst>
  <p:handoutMasterIdLst>
    <p:handoutMasterId r:id="rId24"/>
  </p:handoutMasterIdLst>
  <p:sldIdLst>
    <p:sldId id="258" r:id="rId2"/>
    <p:sldId id="275" r:id="rId3"/>
    <p:sldId id="260" r:id="rId4"/>
    <p:sldId id="263" r:id="rId5"/>
    <p:sldId id="272" r:id="rId6"/>
    <p:sldId id="269" r:id="rId7"/>
    <p:sldId id="261" r:id="rId8"/>
    <p:sldId id="262" r:id="rId9"/>
    <p:sldId id="264" r:id="rId10"/>
    <p:sldId id="265" r:id="rId11"/>
    <p:sldId id="277" r:id="rId12"/>
    <p:sldId id="266" r:id="rId13"/>
    <p:sldId id="267" r:id="rId14"/>
    <p:sldId id="268" r:id="rId15"/>
    <p:sldId id="273" r:id="rId16"/>
    <p:sldId id="259" r:id="rId17"/>
    <p:sldId id="278" r:id="rId18"/>
    <p:sldId id="279" r:id="rId19"/>
    <p:sldId id="270" r:id="rId20"/>
    <p:sldId id="276" r:id="rId21"/>
    <p:sldId id="274" r:id="rId22"/>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119" autoAdjust="0"/>
  </p:normalViewPr>
  <p:slideViewPr>
    <p:cSldViewPr>
      <p:cViewPr varScale="1">
        <p:scale>
          <a:sx n="73" d="100"/>
          <a:sy n="73" d="100"/>
        </p:scale>
        <p:origin x="26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FA6DAFD9-5A76-4B3D-A593-B0243BAE406B}" type="datetimeFigureOut">
              <a:rPr lang="en-US" smtClean="0"/>
              <a:t>8/8/2017</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29A5A27-EE7D-4471-BC92-2CA3ED3ADDC4}" type="slidenum">
              <a:rPr lang="en-US" smtClean="0"/>
              <a:t>‹#›</a:t>
            </a:fld>
            <a:endParaRPr lang="en-US" dirty="0"/>
          </a:p>
        </p:txBody>
      </p:sp>
    </p:spTree>
    <p:extLst>
      <p:ext uri="{BB962C8B-B14F-4D97-AF65-F5344CB8AC3E}">
        <p14:creationId xmlns:p14="http://schemas.microsoft.com/office/powerpoint/2010/main" val="3312945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0C0E4346-7ECE-4513-8FDE-7EE44D4899EB}" type="datetimeFigureOut">
              <a:rPr lang="en-US" smtClean="0"/>
              <a:t>8/8/2017</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04F6BA33-C78E-44A1-8ADC-EBBBF31A9928}" type="slidenum">
              <a:rPr lang="en-US" smtClean="0"/>
              <a:t>‹#›</a:t>
            </a:fld>
            <a:endParaRPr lang="en-US" dirty="0"/>
          </a:p>
        </p:txBody>
      </p:sp>
    </p:spTree>
    <p:extLst>
      <p:ext uri="{BB962C8B-B14F-4D97-AF65-F5344CB8AC3E}">
        <p14:creationId xmlns:p14="http://schemas.microsoft.com/office/powerpoint/2010/main" val="6477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solidFill>
                  <a:schemeClr val="tx1"/>
                </a:solidFill>
              </a:rPr>
              <a:t>Tuition Exchange is a 501-c3 non-profit association of colleges and universities; it was founded over 55 years ago with the purpose of making careers in higher education more attractive.  This is done through a reciprocal scholarship program, which finances college tuition for the dependents of </a:t>
            </a:r>
            <a:r>
              <a:rPr lang="en-US" b="1" u="sng" dirty="0">
                <a:solidFill>
                  <a:schemeClr val="tx1"/>
                </a:solidFill>
              </a:rPr>
              <a:t>full-time</a:t>
            </a:r>
            <a:r>
              <a:rPr lang="en-US" dirty="0">
                <a:solidFill>
                  <a:schemeClr val="tx1"/>
                </a:solidFill>
              </a:rPr>
              <a:t> faculty and staff employed at participating institutions.  </a:t>
            </a:r>
          </a:p>
          <a:p>
            <a:r>
              <a:rPr lang="en-US" b="1" dirty="0">
                <a:solidFill>
                  <a:schemeClr val="tx1"/>
                </a:solidFill>
              </a:rPr>
              <a:t>**To be entitled to the Benefit at Bellarmine you must be  employed two years, at this university**</a:t>
            </a:r>
          </a:p>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3</a:t>
            </a:fld>
            <a:endParaRPr lang="en-US" dirty="0"/>
          </a:p>
        </p:txBody>
      </p:sp>
    </p:spTree>
    <p:extLst>
      <p:ext uri="{BB962C8B-B14F-4D97-AF65-F5344CB8AC3E}">
        <p14:creationId xmlns:p14="http://schemas.microsoft.com/office/powerpoint/2010/main" val="927016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l">
              <a:lnSpc>
                <a:spcPct val="90000"/>
              </a:lnSpc>
              <a:defRPr/>
            </a:pPr>
            <a:r>
              <a:rPr lang="en-US" sz="2400" dirty="0">
                <a:solidFill>
                  <a:schemeClr val="tx1"/>
                </a:solidFill>
              </a:rPr>
              <a:t>-	</a:t>
            </a:r>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13</a:t>
            </a:fld>
            <a:endParaRPr lang="en-US" dirty="0"/>
          </a:p>
        </p:txBody>
      </p:sp>
    </p:spTree>
    <p:extLst>
      <p:ext uri="{BB962C8B-B14F-4D97-AF65-F5344CB8AC3E}">
        <p14:creationId xmlns:p14="http://schemas.microsoft.com/office/powerpoint/2010/main" val="2663766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14</a:t>
            </a:fld>
            <a:endParaRPr lang="en-US" dirty="0"/>
          </a:p>
        </p:txBody>
      </p:sp>
    </p:spTree>
    <p:extLst>
      <p:ext uri="{BB962C8B-B14F-4D97-AF65-F5344CB8AC3E}">
        <p14:creationId xmlns:p14="http://schemas.microsoft.com/office/powerpoint/2010/main" val="1226729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16</a:t>
            </a:fld>
            <a:endParaRPr lang="en-US" dirty="0"/>
          </a:p>
        </p:txBody>
      </p:sp>
    </p:spTree>
    <p:extLst>
      <p:ext uri="{BB962C8B-B14F-4D97-AF65-F5344CB8AC3E}">
        <p14:creationId xmlns:p14="http://schemas.microsoft.com/office/powerpoint/2010/main" val="3056240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19</a:t>
            </a:fld>
            <a:endParaRPr lang="en-US" dirty="0"/>
          </a:p>
        </p:txBody>
      </p:sp>
    </p:spTree>
    <p:extLst>
      <p:ext uri="{BB962C8B-B14F-4D97-AF65-F5344CB8AC3E}">
        <p14:creationId xmlns:p14="http://schemas.microsoft.com/office/powerpoint/2010/main" val="723079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gn="l">
              <a:lnSpc>
                <a:spcPct val="80000"/>
              </a:lnSpc>
              <a:buFont typeface="Arial" pitchFamily="34" charset="0"/>
              <a:buChar char="•"/>
              <a:defRPr/>
            </a:pPr>
            <a:r>
              <a:rPr lang="en-US" sz="1200" dirty="0">
                <a:solidFill>
                  <a:schemeClr val="tx1"/>
                </a:solidFill>
              </a:rPr>
              <a:t>	</a:t>
            </a:r>
          </a:p>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4</a:t>
            </a:fld>
            <a:endParaRPr lang="en-US" dirty="0"/>
          </a:p>
        </p:txBody>
      </p:sp>
    </p:spTree>
    <p:extLst>
      <p:ext uri="{BB962C8B-B14F-4D97-AF65-F5344CB8AC3E}">
        <p14:creationId xmlns:p14="http://schemas.microsoft.com/office/powerpoint/2010/main" val="2323881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6</a:t>
            </a:fld>
            <a:endParaRPr lang="en-US" dirty="0"/>
          </a:p>
        </p:txBody>
      </p:sp>
    </p:spTree>
    <p:extLst>
      <p:ext uri="{BB962C8B-B14F-4D97-AF65-F5344CB8AC3E}">
        <p14:creationId xmlns:p14="http://schemas.microsoft.com/office/powerpoint/2010/main" val="2510073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gn="l">
              <a:lnSpc>
                <a:spcPct val="90000"/>
              </a:lnSpc>
              <a:buFont typeface="Arial" pitchFamily="34" charset="0"/>
              <a:buChar char="•"/>
              <a:defRPr/>
            </a:pPr>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7</a:t>
            </a:fld>
            <a:endParaRPr lang="en-US" dirty="0"/>
          </a:p>
        </p:txBody>
      </p:sp>
    </p:spTree>
    <p:extLst>
      <p:ext uri="{BB962C8B-B14F-4D97-AF65-F5344CB8AC3E}">
        <p14:creationId xmlns:p14="http://schemas.microsoft.com/office/powerpoint/2010/main" val="800147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8</a:t>
            </a:fld>
            <a:endParaRPr lang="en-US" dirty="0"/>
          </a:p>
        </p:txBody>
      </p:sp>
    </p:spTree>
    <p:extLst>
      <p:ext uri="{BB962C8B-B14F-4D97-AF65-F5344CB8AC3E}">
        <p14:creationId xmlns:p14="http://schemas.microsoft.com/office/powerpoint/2010/main" val="2052405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9</a:t>
            </a:fld>
            <a:endParaRPr lang="en-US" dirty="0"/>
          </a:p>
        </p:txBody>
      </p:sp>
    </p:spTree>
    <p:extLst>
      <p:ext uri="{BB962C8B-B14F-4D97-AF65-F5344CB8AC3E}">
        <p14:creationId xmlns:p14="http://schemas.microsoft.com/office/powerpoint/2010/main" val="4159108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10</a:t>
            </a:fld>
            <a:endParaRPr lang="en-US" dirty="0"/>
          </a:p>
        </p:txBody>
      </p:sp>
    </p:spTree>
    <p:extLst>
      <p:ext uri="{BB962C8B-B14F-4D97-AF65-F5344CB8AC3E}">
        <p14:creationId xmlns:p14="http://schemas.microsoft.com/office/powerpoint/2010/main" val="233341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11</a:t>
            </a:fld>
            <a:endParaRPr lang="en-US" dirty="0"/>
          </a:p>
        </p:txBody>
      </p:sp>
    </p:spTree>
    <p:extLst>
      <p:ext uri="{BB962C8B-B14F-4D97-AF65-F5344CB8AC3E}">
        <p14:creationId xmlns:p14="http://schemas.microsoft.com/office/powerpoint/2010/main" val="3673679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12</a:t>
            </a:fld>
            <a:endParaRPr lang="en-US" dirty="0"/>
          </a:p>
        </p:txBody>
      </p:sp>
    </p:spTree>
    <p:extLst>
      <p:ext uri="{BB962C8B-B14F-4D97-AF65-F5344CB8AC3E}">
        <p14:creationId xmlns:p14="http://schemas.microsoft.com/office/powerpoint/2010/main" val="2139709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5459" y="959313"/>
            <a:ext cx="5760741" cy="257189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1125459" y="3531205"/>
            <a:ext cx="5760741" cy="977621"/>
          </a:xfrm>
        </p:spPr>
        <p:txBody>
          <a:bodyPr tIns="91440" bIns="91440">
            <a:normAutofit/>
          </a:bodyPr>
          <a:lstStyle>
            <a:lvl1pPr marL="0" indent="0" algn="l">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5" name="Footer Placeholder 4"/>
          <p:cNvSpPr>
            <a:spLocks noGrp="1"/>
          </p:cNvSpPr>
          <p:nvPr>
            <p:ph type="ftr" sz="quarter" idx="11"/>
          </p:nvPr>
        </p:nvSpPr>
        <p:spPr>
          <a:xfrm>
            <a:off x="1125459" y="329308"/>
            <a:ext cx="3392144" cy="309201"/>
          </a:xfrm>
        </p:spPr>
        <p:txBody>
          <a:bodyPr/>
          <a:lstStyle/>
          <a:p>
            <a:endParaRPr lang="en-US" dirty="0"/>
          </a:p>
        </p:txBody>
      </p:sp>
      <p:sp>
        <p:nvSpPr>
          <p:cNvPr id="6" name="Slide Number Placeholder 5"/>
          <p:cNvSpPr>
            <a:spLocks noGrp="1"/>
          </p:cNvSpPr>
          <p:nvPr>
            <p:ph type="sldNum" sz="quarter" idx="12"/>
          </p:nvPr>
        </p:nvSpPr>
        <p:spPr>
          <a:xfrm>
            <a:off x="6886200" y="131730"/>
            <a:ext cx="802005" cy="503578"/>
          </a:xfrm>
        </p:spPr>
        <p:txBody>
          <a:bodyPr/>
          <a:lstStyle/>
          <a:p>
            <a:fld id="{DE18A94C-E2AA-475A-A761-DE9705040EF4}"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3976551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18A94C-E2AA-475A-A761-DE9705040EF4}" type="slidenum">
              <a:rPr lang="en-US" smtClean="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900342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447" y="796298"/>
            <a:ext cx="1103027" cy="466256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11910" y="796298"/>
            <a:ext cx="5301095" cy="466256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18A94C-E2AA-475A-A761-DE9705040EF4}"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59215" b="36435"/>
          <a:stretch/>
        </p:blipFill>
        <p:spPr>
          <a:xfrm rot="5400000">
            <a:off x="5605390" y="3050294"/>
            <a:ext cx="4663440" cy="155448"/>
          </a:xfrm>
          <a:prstGeom prst="rect">
            <a:avLst/>
          </a:prstGeom>
          <a:noFill/>
          <a:ln>
            <a:noFill/>
          </a:ln>
        </p:spPr>
      </p:pic>
    </p:spTree>
    <p:extLst>
      <p:ext uri="{BB962C8B-B14F-4D97-AF65-F5344CB8AC3E}">
        <p14:creationId xmlns:p14="http://schemas.microsoft.com/office/powerpoint/2010/main" val="400885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18A94C-E2AA-475A-A761-DE9705040EF4}" type="slidenum">
              <a:rPr lang="en-US" smtClean="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75395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5459" y="1756130"/>
            <a:ext cx="5764142" cy="2050066"/>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125460" y="3806196"/>
            <a:ext cx="5764142" cy="1012929"/>
          </a:xfrm>
        </p:spPr>
        <p:txBody>
          <a:bodyPr tIns="91440">
            <a:normAutofit/>
          </a:bodyPr>
          <a:lstStyle>
            <a:lvl1pPr marL="0" indent="0" algn="l">
              <a:buNone/>
              <a:defRPr sz="2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18A94C-E2AA-475A-A761-DE9705040EF4}"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07117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25459" y="959314"/>
            <a:ext cx="6564015" cy="104411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5459" y="2172548"/>
            <a:ext cx="3125871" cy="32789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63822" y="2172548"/>
            <a:ext cx="3125652" cy="32789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18A94C-E2AA-475A-A761-DE9705040EF4}"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34769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8652" y="959903"/>
            <a:ext cx="6571344" cy="10446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18131" y="2169094"/>
            <a:ext cx="3125766" cy="801943"/>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118131" y="2973815"/>
            <a:ext cx="3125766" cy="24916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63822" y="2172548"/>
            <a:ext cx="3125652" cy="802237"/>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563822" y="2971035"/>
            <a:ext cx="3125652" cy="24849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18A94C-E2AA-475A-A761-DE9705040EF4}" type="slidenum">
              <a:rPr lang="en-US" smtClean="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923746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E18A94C-E2AA-475A-A761-DE9705040EF4}" type="slidenum">
              <a:rPr lang="en-US" smtClean="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768191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E18A94C-E2AA-475A-A761-DE9705040EF4}" type="slidenum">
              <a:rPr lang="en-US" smtClean="0"/>
              <a:t>‹#›</a:t>
            </a:fld>
            <a:endParaRPr lang="en-US" dirty="0"/>
          </a:p>
        </p:txBody>
      </p:sp>
    </p:spTree>
    <p:extLst>
      <p:ext uri="{BB962C8B-B14F-4D97-AF65-F5344CB8AC3E}">
        <p14:creationId xmlns:p14="http://schemas.microsoft.com/office/powerpoint/2010/main" val="3307012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041" y="959313"/>
            <a:ext cx="2425950" cy="224205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3859877" y="960890"/>
            <a:ext cx="3828178" cy="449691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041"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492B0F3-299D-4232-B7CE-40A86E40C920}" type="datetimeFigureOut">
              <a:rPr lang="en-US" smtClean="0"/>
              <a:t>8/8/2017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18A94C-E2AA-475A-A761-DE9705040EF4}"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2581338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32077" y="1129512"/>
            <a:ext cx="3386166" cy="1918487"/>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31420" y="3057166"/>
            <a:ext cx="3390817" cy="2092568"/>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124592" y="5469857"/>
            <a:ext cx="3393977" cy="320123"/>
          </a:xfrm>
        </p:spPr>
        <p:txBody>
          <a:bodyPr/>
          <a:lstStyle>
            <a:lvl1pPr algn="l">
              <a:defRPr/>
            </a:lvl1pPr>
          </a:lstStyle>
          <a:p>
            <a:fld id="{C492B0F3-299D-4232-B7CE-40A86E40C920}" type="datetimeFigureOut">
              <a:rPr lang="en-US" smtClean="0"/>
              <a:t>8/8/2017</a:t>
            </a:fld>
            <a:endParaRPr lang="en-US" dirty="0"/>
          </a:p>
        </p:txBody>
      </p:sp>
      <p:sp>
        <p:nvSpPr>
          <p:cNvPr id="6" name="Footer Placeholder 5"/>
          <p:cNvSpPr>
            <a:spLocks noGrp="1"/>
          </p:cNvSpPr>
          <p:nvPr>
            <p:ph type="ftr" sz="quarter" idx="11"/>
          </p:nvPr>
        </p:nvSpPr>
        <p:spPr>
          <a:xfrm>
            <a:off x="1125459" y="318641"/>
            <a:ext cx="2601032" cy="320931"/>
          </a:xfrm>
        </p:spPr>
        <p:txBody>
          <a:bodyPr/>
          <a:lstStyle/>
          <a:p>
            <a:endParaRPr lang="en-US" dirty="0"/>
          </a:p>
        </p:txBody>
      </p:sp>
      <p:sp>
        <p:nvSpPr>
          <p:cNvPr id="7" name="Slide Number Placeholder 6"/>
          <p:cNvSpPr>
            <a:spLocks noGrp="1"/>
          </p:cNvSpPr>
          <p:nvPr>
            <p:ph type="sldNum" sz="quarter" idx="12"/>
          </p:nvPr>
        </p:nvSpPr>
        <p:spPr>
          <a:xfrm>
            <a:off x="3726491" y="131730"/>
            <a:ext cx="795746" cy="503578"/>
          </a:xfrm>
        </p:spPr>
        <p:txBody>
          <a:bodyPr/>
          <a:lstStyle/>
          <a:p>
            <a:fld id="{DE18A94C-E2AA-475A-A761-DE9705040EF4}" type="slidenum">
              <a:rPr lang="en-US" smtClean="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70363" b="36435"/>
          <a:stretch/>
        </p:blipFill>
        <p:spPr>
          <a:xfrm>
            <a:off x="1125460" y="643464"/>
            <a:ext cx="3392424" cy="155448"/>
          </a:xfrm>
          <a:prstGeom prst="rect">
            <a:avLst/>
          </a:prstGeom>
          <a:noFill/>
          <a:ln>
            <a:noFill/>
          </a:ln>
        </p:spPr>
      </p:pic>
    </p:spTree>
    <p:extLst>
      <p:ext uri="{BB962C8B-B14F-4D97-AF65-F5344CB8AC3E}">
        <p14:creationId xmlns:p14="http://schemas.microsoft.com/office/powerpoint/2010/main" val="2377215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854"/>
            <a:ext cx="9144000" cy="742950"/>
          </a:xfrm>
          <a:prstGeom prst="rect">
            <a:avLst/>
          </a:prstGeom>
        </p:spPr>
      </p:pic>
      <p:sp>
        <p:nvSpPr>
          <p:cNvPr id="12" name="Rectangle 11"/>
          <p:cNvSpPr/>
          <p:nvPr/>
        </p:nvSpPr>
        <p:spPr>
          <a:xfrm>
            <a:off x="0" y="468769"/>
            <a:ext cx="9144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p:cNvCxnSpPr/>
          <p:nvPr/>
        </p:nvCxnSpPr>
        <p:spPr>
          <a:xfrm>
            <a:off x="0" y="61210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28684" y="956172"/>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28684" y="2167385"/>
            <a:ext cx="6571343" cy="328863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21309" y="330371"/>
            <a:ext cx="2368292" cy="304938"/>
          </a:xfrm>
          <a:prstGeom prst="rect">
            <a:avLst/>
          </a:prstGeom>
        </p:spPr>
        <p:txBody>
          <a:bodyPr vert="horz" lIns="91440" tIns="45720" rIns="91440" bIns="45720" rtlCol="0" anchor="ctr"/>
          <a:lstStyle>
            <a:lvl1pPr algn="r">
              <a:defRPr sz="1000">
                <a:solidFill>
                  <a:schemeClr val="tx1">
                    <a:tint val="75000"/>
                  </a:schemeClr>
                </a:solidFill>
              </a:defRPr>
            </a:lvl1pPr>
          </a:lstStyle>
          <a:p>
            <a:fld id="{C492B0F3-299D-4232-B7CE-40A86E40C920}" type="datetimeFigureOut">
              <a:rPr lang="en-US" smtClean="0"/>
              <a:t>8/8/2017</a:t>
            </a:fld>
            <a:endParaRPr lang="en-US" dirty="0"/>
          </a:p>
        </p:txBody>
      </p:sp>
      <p:sp>
        <p:nvSpPr>
          <p:cNvPr id="5" name="Footer Placeholder 4"/>
          <p:cNvSpPr>
            <a:spLocks noGrp="1"/>
          </p:cNvSpPr>
          <p:nvPr>
            <p:ph type="ftr" sz="quarter" idx="3"/>
          </p:nvPr>
        </p:nvSpPr>
        <p:spPr>
          <a:xfrm>
            <a:off x="1128684" y="329308"/>
            <a:ext cx="3388498"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893728" y="131730"/>
            <a:ext cx="795746" cy="503578"/>
          </a:xfrm>
          <a:prstGeom prst="rect">
            <a:avLst/>
          </a:prstGeom>
        </p:spPr>
        <p:txBody>
          <a:bodyPr vert="horz" lIns="91440" tIns="45720" rIns="91440" bIns="45720" rtlCol="0" anchor="t"/>
          <a:lstStyle>
            <a:lvl1pPr algn="r">
              <a:defRPr sz="2800">
                <a:solidFill>
                  <a:schemeClr val="accent1"/>
                </a:solidFill>
              </a:defRPr>
            </a:lvl1pPr>
          </a:lstStyle>
          <a:p>
            <a:fld id="{DE18A94C-E2AA-475A-A761-DE9705040EF4}" type="slidenum">
              <a:rPr lang="en-US" smtClean="0"/>
              <a:t>‹#›</a:t>
            </a:fld>
            <a:endParaRPr lang="en-US" dirty="0"/>
          </a:p>
        </p:txBody>
      </p:sp>
    </p:spTree>
    <p:extLst>
      <p:ext uri="{BB962C8B-B14F-4D97-AF65-F5344CB8AC3E}">
        <p14:creationId xmlns:p14="http://schemas.microsoft.com/office/powerpoint/2010/main" val="274662959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uitionexchange.or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tuitionexchange.or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tuitionexchang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fafsa.gov/"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2743200" y="3810000"/>
            <a:ext cx="6400800" cy="1752600"/>
          </a:xfrm>
        </p:spPr>
        <p:txBody>
          <a:bodyPr/>
          <a:lstStyle/>
          <a:p>
            <a:pPr marL="0" indent="0" algn="ctr">
              <a:buNone/>
            </a:pPr>
            <a:r>
              <a:rPr lang="en-US" dirty="0"/>
              <a:t>Janet Dodson</a:t>
            </a:r>
            <a:endParaRPr lang="en-US" dirty="0">
              <a:solidFill>
                <a:schemeClr val="tx1"/>
              </a:solidFill>
            </a:endParaRPr>
          </a:p>
          <a:p>
            <a:pPr marL="0" indent="0" algn="ctr">
              <a:buNone/>
            </a:pPr>
            <a:r>
              <a:rPr lang="en-US" dirty="0"/>
              <a:t>Fall, 2017</a:t>
            </a:r>
          </a:p>
          <a:p>
            <a:pPr marL="0" indent="0" algn="ctr">
              <a:buNone/>
            </a:pPr>
            <a:endParaRPr lang="en-US" dirty="0">
              <a:solidFill>
                <a:schemeClr val="tx1"/>
              </a:solidFill>
            </a:endParaRPr>
          </a:p>
        </p:txBody>
      </p:sp>
      <p:sp>
        <p:nvSpPr>
          <p:cNvPr id="2" name="Title 1"/>
          <p:cNvSpPr>
            <a:spLocks noGrp="1"/>
          </p:cNvSpPr>
          <p:nvPr>
            <p:ph type="ctrTitle" idx="4294967295"/>
          </p:nvPr>
        </p:nvSpPr>
        <p:spPr>
          <a:xfrm>
            <a:off x="1371600" y="2057400"/>
            <a:ext cx="7772400" cy="1470025"/>
          </a:xfrm>
        </p:spPr>
        <p:txBody>
          <a:bodyPr>
            <a:noAutofit/>
          </a:bodyPr>
          <a:lstStyle/>
          <a:p>
            <a:r>
              <a:rPr lang="en-US" sz="4000" dirty="0"/>
              <a:t>Helping families understand the Tuition Exchange program and process</a:t>
            </a:r>
          </a:p>
        </p:txBody>
      </p:sp>
    </p:spTree>
    <p:extLst>
      <p:ext uri="{BB962C8B-B14F-4D97-AF65-F5344CB8AC3E}">
        <p14:creationId xmlns:p14="http://schemas.microsoft.com/office/powerpoint/2010/main" val="3561574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6300" y="175260"/>
            <a:ext cx="8466790" cy="1120140"/>
          </a:xfrm>
        </p:spPr>
        <p:txBody>
          <a:bodyPr>
            <a:noAutofit/>
          </a:bodyPr>
          <a:lstStyle/>
          <a:p>
            <a:pPr algn="ctr"/>
            <a:r>
              <a:rPr lang="en-US" sz="4000" dirty="0"/>
              <a:t>How competitive is the TE process?</a:t>
            </a:r>
          </a:p>
        </p:txBody>
      </p:sp>
      <p:sp>
        <p:nvSpPr>
          <p:cNvPr id="3" name="Subtitle 2"/>
          <p:cNvSpPr>
            <a:spLocks noGrp="1"/>
          </p:cNvSpPr>
          <p:nvPr>
            <p:ph type="subTitle" idx="1"/>
          </p:nvPr>
        </p:nvSpPr>
        <p:spPr>
          <a:xfrm>
            <a:off x="152400" y="1981200"/>
            <a:ext cx="8780689" cy="4495800"/>
          </a:xfrm>
        </p:spPr>
        <p:txBody>
          <a:bodyPr>
            <a:normAutofit/>
          </a:bodyPr>
          <a:lstStyle/>
          <a:p>
            <a:pPr marL="457200" indent="-457200" algn="l">
              <a:buFont typeface="Arial" panose="020B0604020202020204" pitchFamily="34" charset="0"/>
              <a:buChar char="•"/>
            </a:pPr>
            <a:r>
              <a:rPr lang="en-US" dirty="0"/>
              <a:t>The employee should attend information sessions provided by the employer regarding eligibility criteria </a:t>
            </a:r>
          </a:p>
          <a:p>
            <a:pPr marL="457200" indent="-457200" algn="l">
              <a:buFont typeface="Arial" panose="020B0604020202020204" pitchFamily="34" charset="0"/>
              <a:buChar char="•"/>
            </a:pPr>
            <a:r>
              <a:rPr lang="en-US" dirty="0"/>
              <a:t>The student must meet all admission requirements at the schools where they are seeking TE scholarships </a:t>
            </a:r>
          </a:p>
          <a:p>
            <a:pPr marL="457200" indent="-457200" algn="l">
              <a:buFont typeface="Arial" panose="020B0604020202020204" pitchFamily="34" charset="0"/>
              <a:buChar char="•"/>
            </a:pPr>
            <a:r>
              <a:rPr lang="en-US" dirty="0"/>
              <a:t>To receive future funding the student must maintain Satisfactory Academic Progress – see college catalog for complete policy</a:t>
            </a:r>
          </a:p>
        </p:txBody>
      </p:sp>
    </p:spTree>
    <p:extLst>
      <p:ext uri="{BB962C8B-B14F-4D97-AF65-F5344CB8AC3E}">
        <p14:creationId xmlns:p14="http://schemas.microsoft.com/office/powerpoint/2010/main" val="3213834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6554867" cy="1524000"/>
          </a:xfrm>
        </p:spPr>
        <p:txBody>
          <a:bodyPr>
            <a:normAutofit/>
          </a:bodyPr>
          <a:lstStyle/>
          <a:p>
            <a:pPr algn="ctr"/>
            <a:r>
              <a:rPr lang="en-US" sz="4000" dirty="0"/>
              <a:t>How competitive is the TE process?</a:t>
            </a:r>
          </a:p>
        </p:txBody>
      </p:sp>
      <p:sp>
        <p:nvSpPr>
          <p:cNvPr id="3" name="Content Placeholder 2"/>
          <p:cNvSpPr>
            <a:spLocks noGrp="1"/>
          </p:cNvSpPr>
          <p:nvPr>
            <p:ph idx="1"/>
          </p:nvPr>
        </p:nvSpPr>
        <p:spPr>
          <a:xfrm>
            <a:off x="1066800" y="1676400"/>
            <a:ext cx="6554867" cy="3767670"/>
          </a:xfrm>
        </p:spPr>
        <p:txBody>
          <a:bodyPr>
            <a:normAutofit fontScale="92500" lnSpcReduction="10000"/>
          </a:bodyPr>
          <a:lstStyle/>
          <a:p>
            <a:r>
              <a:rPr lang="en-US" dirty="0"/>
              <a:t>The selection process at both the Export and Import schools can be very competitive</a:t>
            </a:r>
          </a:p>
          <a:p>
            <a:r>
              <a:rPr lang="en-US" dirty="0"/>
              <a:t>Each TE school has their own guidelines, deadlines and application criteria</a:t>
            </a:r>
          </a:p>
          <a:p>
            <a:r>
              <a:rPr lang="en-US" dirty="0"/>
              <a:t>TE schools have their own guidelines, deadlines and EXPORT selection criteria</a:t>
            </a:r>
          </a:p>
          <a:p>
            <a:r>
              <a:rPr lang="en-US" dirty="0"/>
              <a:t>It is YOUR responsibility to do your homework regarding both the Export and Import requirements, deadlines and any other specific requirement or expectation</a:t>
            </a:r>
          </a:p>
        </p:txBody>
      </p:sp>
    </p:spTree>
    <p:extLst>
      <p:ext uri="{BB962C8B-B14F-4D97-AF65-F5344CB8AC3E}">
        <p14:creationId xmlns:p14="http://schemas.microsoft.com/office/powerpoint/2010/main" val="150583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1" y="304801"/>
            <a:ext cx="7467600" cy="381000"/>
          </a:xfrm>
        </p:spPr>
        <p:txBody>
          <a:bodyPr>
            <a:normAutofit fontScale="90000"/>
          </a:bodyPr>
          <a:lstStyle/>
          <a:p>
            <a:pPr algn="ctr"/>
            <a:r>
              <a:rPr lang="en-US" sz="4000" dirty="0"/>
              <a:t>How do I get started?</a:t>
            </a:r>
          </a:p>
        </p:txBody>
      </p:sp>
      <p:sp>
        <p:nvSpPr>
          <p:cNvPr id="3" name="Subtitle 2"/>
          <p:cNvSpPr>
            <a:spLocks noGrp="1"/>
          </p:cNvSpPr>
          <p:nvPr>
            <p:ph type="subTitle" idx="1"/>
          </p:nvPr>
        </p:nvSpPr>
        <p:spPr>
          <a:xfrm>
            <a:off x="304800" y="1295400"/>
            <a:ext cx="8490857" cy="4343400"/>
          </a:xfrm>
        </p:spPr>
        <p:txBody>
          <a:bodyPr>
            <a:normAutofit/>
          </a:bodyPr>
          <a:lstStyle/>
          <a:p>
            <a:pPr marL="457200" indent="-457200" algn="l">
              <a:buFont typeface="Arial" panose="020B0604020202020204" pitchFamily="34" charset="0"/>
              <a:buChar char="•"/>
            </a:pPr>
            <a:r>
              <a:rPr lang="en-US" dirty="0"/>
              <a:t>Visit </a:t>
            </a:r>
            <a:r>
              <a:rPr lang="en-US" dirty="0">
                <a:hlinkClick r:id="rId3"/>
              </a:rPr>
              <a:t>www.tuitionexchange.org</a:t>
            </a:r>
            <a:endParaRPr lang="en-US" dirty="0"/>
          </a:p>
          <a:p>
            <a:pPr marL="914400" lvl="1" indent="-457200" algn="l">
              <a:buFont typeface="Arial" panose="020B0604020202020204" pitchFamily="34" charset="0"/>
              <a:buChar char="•"/>
            </a:pPr>
            <a:r>
              <a:rPr lang="en-US" dirty="0"/>
              <a:t>Checkout the Family tab</a:t>
            </a:r>
          </a:p>
          <a:p>
            <a:pPr marL="914400" lvl="1" indent="-457200" algn="l">
              <a:buFont typeface="Arial" panose="020B0604020202020204" pitchFamily="34" charset="0"/>
              <a:buChar char="•"/>
            </a:pPr>
            <a:r>
              <a:rPr lang="en-US" dirty="0"/>
              <a:t>Explore TE members</a:t>
            </a:r>
          </a:p>
          <a:p>
            <a:pPr marL="914400" lvl="1" indent="-457200" algn="l">
              <a:buFont typeface="Arial" panose="020B0604020202020204" pitchFamily="34" charset="0"/>
              <a:buChar char="•"/>
            </a:pPr>
            <a:r>
              <a:rPr lang="en-US" dirty="0"/>
              <a:t>Apply to the schools that best fit your personality and academic pursuit(s)</a:t>
            </a:r>
          </a:p>
          <a:p>
            <a:pPr marL="457200" indent="-457200" algn="l">
              <a:buFont typeface="Arial" panose="020B0604020202020204" pitchFamily="34" charset="0"/>
              <a:buChar char="•"/>
            </a:pPr>
            <a:r>
              <a:rPr lang="en-US" dirty="0"/>
              <a:t>Ask questions of your employer’s Tuition Exchange Liaison Officer</a:t>
            </a:r>
          </a:p>
          <a:p>
            <a:pPr marL="914400" lvl="1" indent="-457200" algn="l">
              <a:buFont typeface="Arial" panose="020B0604020202020204" pitchFamily="34" charset="0"/>
              <a:buChar char="•"/>
            </a:pPr>
            <a:r>
              <a:rPr lang="en-US" dirty="0"/>
              <a:t>Watch the Family Guide of how to complete the EZ application</a:t>
            </a:r>
          </a:p>
          <a:p>
            <a:pPr marL="914400" lvl="1" indent="-457200" algn="l">
              <a:buFont typeface="Arial" panose="020B0604020202020204" pitchFamily="34" charset="0"/>
              <a:buChar char="•"/>
            </a:pPr>
            <a:r>
              <a:rPr lang="en-US" dirty="0"/>
              <a:t>Complete the EZ application online</a:t>
            </a:r>
          </a:p>
          <a:p>
            <a:pPr marL="914400" lvl="1" indent="-457200" algn="l">
              <a:buFont typeface="Arial" panose="020B0604020202020204" pitchFamily="34" charset="0"/>
              <a:buChar char="•"/>
            </a:pPr>
            <a:r>
              <a:rPr lang="en-US" dirty="0"/>
              <a:t>Be careful to select the right school – many have the same name but are in different states!</a:t>
            </a:r>
          </a:p>
        </p:txBody>
      </p:sp>
    </p:spTree>
    <p:extLst>
      <p:ext uri="{BB962C8B-B14F-4D97-AF65-F5344CB8AC3E}">
        <p14:creationId xmlns:p14="http://schemas.microsoft.com/office/powerpoint/2010/main" val="505989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4543" y="228601"/>
            <a:ext cx="7881257" cy="457200"/>
          </a:xfrm>
        </p:spPr>
        <p:txBody>
          <a:bodyPr>
            <a:normAutofit fontScale="90000"/>
          </a:bodyPr>
          <a:lstStyle/>
          <a:p>
            <a:pPr algn="ctr"/>
            <a:r>
              <a:rPr lang="en-US" dirty="0"/>
              <a:t>Now what?</a:t>
            </a:r>
          </a:p>
        </p:txBody>
      </p:sp>
      <p:sp>
        <p:nvSpPr>
          <p:cNvPr id="3" name="Subtitle 2"/>
          <p:cNvSpPr>
            <a:spLocks noGrp="1"/>
          </p:cNvSpPr>
          <p:nvPr>
            <p:ph type="subTitle" idx="1"/>
          </p:nvPr>
        </p:nvSpPr>
        <p:spPr>
          <a:xfrm>
            <a:off x="304800" y="1143000"/>
            <a:ext cx="8490857" cy="4744810"/>
          </a:xfrm>
        </p:spPr>
        <p:txBody>
          <a:bodyPr>
            <a:normAutofit/>
          </a:bodyPr>
          <a:lstStyle/>
          <a:p>
            <a:pPr marL="457200" indent="-457200" algn="l">
              <a:buFont typeface="Arial" panose="020B0604020202020204" pitchFamily="34" charset="0"/>
              <a:buChar char="•"/>
            </a:pPr>
            <a:r>
              <a:rPr lang="en-US" dirty="0"/>
              <a:t>Contact your Admissions Counselor(s) at each school you have applying … ASKING</a:t>
            </a:r>
          </a:p>
          <a:p>
            <a:pPr marL="914400" lvl="1" indent="-457200" algn="l">
              <a:buFont typeface="Arial" panose="020B0604020202020204" pitchFamily="34" charset="0"/>
              <a:buChar char="•"/>
            </a:pPr>
            <a:r>
              <a:rPr lang="en-US" dirty="0"/>
              <a:t>Criteria used to determine scholarship recipients</a:t>
            </a:r>
          </a:p>
          <a:p>
            <a:pPr marL="914400" lvl="1" indent="-457200" algn="l">
              <a:buFont typeface="Arial" panose="020B0604020202020204" pitchFamily="34" charset="0"/>
              <a:buChar char="•"/>
            </a:pPr>
            <a:r>
              <a:rPr lang="en-US" dirty="0"/>
              <a:t>Deadline for applying</a:t>
            </a:r>
          </a:p>
          <a:p>
            <a:pPr marL="914400" lvl="1" indent="-457200" algn="l">
              <a:buFont typeface="Arial" panose="020B0604020202020204" pitchFamily="34" charset="0"/>
              <a:buChar char="•"/>
            </a:pPr>
            <a:r>
              <a:rPr lang="en-US" dirty="0"/>
              <a:t>What about early decision admission</a:t>
            </a:r>
          </a:p>
          <a:p>
            <a:pPr marL="914400" lvl="1" indent="-457200" algn="l">
              <a:buFont typeface="Arial" panose="020B0604020202020204" pitchFamily="34" charset="0"/>
              <a:buChar char="•"/>
            </a:pPr>
            <a:r>
              <a:rPr lang="en-US" dirty="0"/>
              <a:t>What percentage of TE applicants were awarded and accepted last year</a:t>
            </a:r>
          </a:p>
          <a:p>
            <a:pPr marL="914400" lvl="1" indent="-457200" algn="l">
              <a:buFont typeface="Arial" panose="020B0604020202020204" pitchFamily="34" charset="0"/>
              <a:buChar char="•"/>
            </a:pPr>
            <a:r>
              <a:rPr lang="en-US" dirty="0"/>
              <a:t>Value of the TE scholarship</a:t>
            </a:r>
          </a:p>
          <a:p>
            <a:pPr marL="914400" lvl="1" indent="-457200" algn="l">
              <a:buFont typeface="Arial" panose="020B0604020202020204" pitchFamily="34" charset="0"/>
              <a:buChar char="•"/>
            </a:pPr>
            <a:r>
              <a:rPr lang="en-US" dirty="0"/>
              <a:t>When will I know if I am selected as a TE Scholar</a:t>
            </a:r>
          </a:p>
          <a:p>
            <a:pPr marL="914400" lvl="1" indent="-457200" algn="l">
              <a:buFont typeface="Arial" panose="020B0604020202020204" pitchFamily="34" charset="0"/>
              <a:buChar char="•"/>
            </a:pPr>
            <a:r>
              <a:rPr lang="en-US" dirty="0"/>
              <a:t>What are the renewal requirements</a:t>
            </a:r>
          </a:p>
        </p:txBody>
      </p:sp>
    </p:spTree>
    <p:extLst>
      <p:ext uri="{BB962C8B-B14F-4D97-AF65-F5344CB8AC3E}">
        <p14:creationId xmlns:p14="http://schemas.microsoft.com/office/powerpoint/2010/main" val="2662981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743" y="609600"/>
            <a:ext cx="8643257" cy="805543"/>
          </a:xfrm>
        </p:spPr>
        <p:txBody>
          <a:bodyPr>
            <a:normAutofit fontScale="90000"/>
          </a:bodyPr>
          <a:lstStyle/>
          <a:p>
            <a:pPr algn="ctr"/>
            <a:r>
              <a:rPr lang="en-US" dirty="0"/>
              <a:t>What information about me is required?</a:t>
            </a:r>
          </a:p>
        </p:txBody>
      </p:sp>
      <p:sp>
        <p:nvSpPr>
          <p:cNvPr id="3" name="Subtitle 2"/>
          <p:cNvSpPr>
            <a:spLocks noGrp="1"/>
          </p:cNvSpPr>
          <p:nvPr>
            <p:ph type="subTitle" idx="1"/>
          </p:nvPr>
        </p:nvSpPr>
        <p:spPr>
          <a:xfrm>
            <a:off x="228600" y="1442439"/>
            <a:ext cx="8382000" cy="4724400"/>
          </a:xfrm>
        </p:spPr>
        <p:txBody>
          <a:bodyPr>
            <a:normAutofit/>
          </a:bodyPr>
          <a:lstStyle/>
          <a:p>
            <a:pPr marL="457200" indent="-457200" algn="l">
              <a:buFont typeface="Arial" panose="020B0604020202020204" pitchFamily="34" charset="0"/>
              <a:buChar char="•"/>
            </a:pPr>
            <a:r>
              <a:rPr lang="en-US" dirty="0"/>
              <a:t>Student’s:</a:t>
            </a:r>
          </a:p>
          <a:p>
            <a:pPr marL="914400" lvl="1" indent="-457200" algn="l">
              <a:buFont typeface="Arial" panose="020B0604020202020204" pitchFamily="34" charset="0"/>
              <a:buChar char="•"/>
            </a:pPr>
            <a:r>
              <a:rPr lang="en-US" dirty="0"/>
              <a:t>Full time</a:t>
            </a:r>
          </a:p>
          <a:p>
            <a:pPr marL="914400" lvl="1" indent="-457200" algn="l">
              <a:buFont typeface="Arial" panose="020B0604020202020204" pitchFamily="34" charset="0"/>
              <a:buChar char="•"/>
            </a:pPr>
            <a:r>
              <a:rPr lang="en-US" dirty="0"/>
              <a:t>Last four digits of the social security number</a:t>
            </a:r>
          </a:p>
          <a:p>
            <a:pPr marL="914400" lvl="1" indent="-457200" algn="l">
              <a:buFont typeface="Arial" panose="020B0604020202020204" pitchFamily="34" charset="0"/>
              <a:buChar char="•"/>
            </a:pPr>
            <a:r>
              <a:rPr lang="en-US" dirty="0"/>
              <a:t>Telephone number</a:t>
            </a:r>
          </a:p>
          <a:p>
            <a:pPr marL="914400" lvl="1" indent="-457200" algn="l">
              <a:buFont typeface="Arial" panose="020B0604020202020204" pitchFamily="34" charset="0"/>
              <a:buChar char="•"/>
            </a:pPr>
            <a:r>
              <a:rPr lang="en-US" dirty="0"/>
              <a:t>Permanent address</a:t>
            </a:r>
          </a:p>
          <a:p>
            <a:pPr marL="914400" lvl="1" indent="-457200" algn="l">
              <a:buFont typeface="Arial" panose="020B0604020202020204" pitchFamily="34" charset="0"/>
              <a:buChar char="•"/>
            </a:pPr>
            <a:r>
              <a:rPr lang="en-US" dirty="0"/>
              <a:t>Email address</a:t>
            </a:r>
          </a:p>
          <a:p>
            <a:pPr marL="914400" lvl="1" indent="-457200" algn="l">
              <a:buFont typeface="Arial" panose="020B0604020202020204" pitchFamily="34" charset="0"/>
              <a:buChar char="•"/>
            </a:pPr>
            <a:r>
              <a:rPr lang="en-US" dirty="0"/>
              <a:t>Starting academic year </a:t>
            </a:r>
          </a:p>
          <a:p>
            <a:pPr marL="914400" lvl="1" indent="-457200" algn="l">
              <a:buFont typeface="Arial" panose="020B0604020202020204" pitchFamily="34" charset="0"/>
              <a:buChar char="•"/>
            </a:pPr>
            <a:r>
              <a:rPr lang="en-US" dirty="0"/>
              <a:t>Anticipated college graduation date</a:t>
            </a:r>
          </a:p>
          <a:p>
            <a:pPr marL="457200" indent="-457200" algn="l">
              <a:buFont typeface="Arial" panose="020B0604020202020204" pitchFamily="34" charset="0"/>
              <a:buChar char="•"/>
            </a:pPr>
            <a:r>
              <a:rPr lang="en-US" dirty="0"/>
              <a:t>Complete the EZ App – at </a:t>
            </a:r>
            <a:r>
              <a:rPr lang="en-US" dirty="0">
                <a:hlinkClick r:id="rId3"/>
              </a:rPr>
              <a:t>www.tuitionexchange.org</a:t>
            </a:r>
            <a:r>
              <a:rPr lang="en-US" dirty="0"/>
              <a:t> inside the FAMILIES tab.</a:t>
            </a:r>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757485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0"/>
            <a:ext cx="8229600" cy="3505199"/>
          </a:xfrm>
        </p:spPr>
        <p:txBody>
          <a:bodyPr>
            <a:normAutofit/>
          </a:bodyPr>
          <a:lstStyle/>
          <a:p>
            <a:r>
              <a:rPr lang="en-US" dirty="0"/>
              <a:t>Full name of parent/guardian</a:t>
            </a:r>
          </a:p>
          <a:p>
            <a:r>
              <a:rPr lang="en-US" dirty="0"/>
              <a:t>Campus position</a:t>
            </a:r>
          </a:p>
          <a:p>
            <a:r>
              <a:rPr lang="en-US" dirty="0"/>
              <a:t>Number of years of employment with current employer</a:t>
            </a:r>
          </a:p>
          <a:p>
            <a:r>
              <a:rPr lang="en-US" dirty="0"/>
              <a:t>Where unusual circumstances arise, the Tuition Exchange Officer has the right and responsibility to ask for documents such as multiple federal tax returns or other official papers that demonstrate you are the dependent of the employee</a:t>
            </a:r>
          </a:p>
        </p:txBody>
      </p:sp>
      <p:sp>
        <p:nvSpPr>
          <p:cNvPr id="5" name="TextBox 4"/>
          <p:cNvSpPr txBox="1"/>
          <p:nvPr/>
        </p:nvSpPr>
        <p:spPr>
          <a:xfrm>
            <a:off x="1295400" y="100489"/>
            <a:ext cx="7086600" cy="2215991"/>
          </a:xfrm>
          <a:prstGeom prst="rect">
            <a:avLst/>
          </a:prstGeom>
          <a:noFill/>
        </p:spPr>
        <p:txBody>
          <a:bodyPr wrap="square" rtlCol="0">
            <a:spAutoFit/>
          </a:bodyPr>
          <a:lstStyle/>
          <a:p>
            <a:pPr algn="ctr"/>
            <a:r>
              <a:rPr lang="en-US" sz="4000" dirty="0"/>
              <a:t>What information is required about my eligible employee?</a:t>
            </a:r>
          </a:p>
          <a:p>
            <a:pPr algn="ctr"/>
            <a:endParaRPr lang="en-US" dirty="0"/>
          </a:p>
        </p:txBody>
      </p:sp>
    </p:spTree>
    <p:extLst>
      <p:ext uri="{BB962C8B-B14F-4D97-AF65-F5344CB8AC3E}">
        <p14:creationId xmlns:p14="http://schemas.microsoft.com/office/powerpoint/2010/main" val="1142370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610600" cy="4191000"/>
          </a:xfrm>
        </p:spPr>
        <p:txBody>
          <a:bodyPr>
            <a:normAutofit/>
          </a:bodyPr>
          <a:lstStyle/>
          <a:p>
            <a:pPr algn="l">
              <a:defRPr/>
            </a:pPr>
            <a:r>
              <a:rPr lang="en-US" dirty="0">
                <a:solidFill>
                  <a:schemeClr val="bg1"/>
                </a:solidFill>
              </a:rPr>
              <a:t>Let’s explore the Tuition Exchange website.</a:t>
            </a:r>
          </a:p>
          <a:p>
            <a:pPr algn="l">
              <a:defRPr/>
            </a:pPr>
            <a:r>
              <a:rPr lang="en-US" dirty="0">
                <a:solidFill>
                  <a:schemeClr val="bg1"/>
                </a:solidFill>
              </a:rPr>
              <a:t>www.tuitionexchange.org</a:t>
            </a:r>
          </a:p>
          <a:p>
            <a:endParaRPr lang="en-US" dirty="0"/>
          </a:p>
        </p:txBody>
      </p:sp>
      <p:cxnSp>
        <p:nvCxnSpPr>
          <p:cNvPr id="6" name="Straight Arrow Connector 5"/>
          <p:cNvCxnSpPr>
            <a:cxnSpLocks/>
          </p:cNvCxnSpPr>
          <p:nvPr/>
        </p:nvCxnSpPr>
        <p:spPr>
          <a:xfrm flipV="1">
            <a:off x="2514600" y="2667000"/>
            <a:ext cx="685800" cy="1143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flipH="1">
            <a:off x="833953" y="3733800"/>
            <a:ext cx="7548045" cy="369332"/>
          </a:xfrm>
          <a:prstGeom prst="rect">
            <a:avLst/>
          </a:prstGeom>
          <a:noFill/>
        </p:spPr>
        <p:txBody>
          <a:bodyPr wrap="square" rtlCol="0">
            <a:spAutoFit/>
          </a:bodyPr>
          <a:lstStyle/>
          <a:p>
            <a:r>
              <a:rPr lang="en-US" dirty="0"/>
              <a:t>The Families tab is where you will find valuable  information</a:t>
            </a:r>
          </a:p>
        </p:txBody>
      </p:sp>
      <p:sp>
        <p:nvSpPr>
          <p:cNvPr id="8" name="TextBox 7"/>
          <p:cNvSpPr txBox="1"/>
          <p:nvPr/>
        </p:nvSpPr>
        <p:spPr>
          <a:xfrm>
            <a:off x="685799" y="90997"/>
            <a:ext cx="7696200" cy="461665"/>
          </a:xfrm>
          <a:prstGeom prst="rect">
            <a:avLst/>
          </a:prstGeom>
          <a:noFill/>
        </p:spPr>
        <p:txBody>
          <a:bodyPr wrap="square" rtlCol="0">
            <a:spAutoFit/>
          </a:bodyPr>
          <a:lstStyle/>
          <a:p>
            <a:pPr algn="ctr"/>
            <a:r>
              <a:rPr lang="en-US" sz="2400" dirty="0"/>
              <a:t>So where can I find general information ?</a:t>
            </a:r>
          </a:p>
        </p:txBody>
      </p:sp>
      <p:pic>
        <p:nvPicPr>
          <p:cNvPr id="2" name="Picture 1">
            <a:extLst>
              <a:ext uri="{FF2B5EF4-FFF2-40B4-BE49-F238E27FC236}">
                <a16:creationId xmlns:a16="http://schemas.microsoft.com/office/drawing/2014/main" id="{C3772363-A27A-4721-A29C-9BBD03238CE9}"/>
              </a:ext>
            </a:extLst>
          </p:cNvPr>
          <p:cNvPicPr>
            <a:picLocks noChangeAspect="1"/>
          </p:cNvPicPr>
          <p:nvPr/>
        </p:nvPicPr>
        <p:blipFill>
          <a:blip r:embed="rId3"/>
          <a:stretch>
            <a:fillRect/>
          </a:stretch>
        </p:blipFill>
        <p:spPr>
          <a:xfrm>
            <a:off x="866774" y="1533737"/>
            <a:ext cx="7515225" cy="1838325"/>
          </a:xfrm>
          <a:prstGeom prst="rect">
            <a:avLst/>
          </a:prstGeom>
        </p:spPr>
      </p:pic>
    </p:spTree>
    <p:extLst>
      <p:ext uri="{BB962C8B-B14F-4D97-AF65-F5344CB8AC3E}">
        <p14:creationId xmlns:p14="http://schemas.microsoft.com/office/powerpoint/2010/main" val="1821322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81000"/>
            <a:ext cx="8081058" cy="923330"/>
          </a:xfrm>
          <a:prstGeom prst="rect">
            <a:avLst/>
          </a:prstGeom>
          <a:noFill/>
        </p:spPr>
        <p:txBody>
          <a:bodyPr wrap="none" rtlCol="0">
            <a:spAutoFit/>
          </a:bodyPr>
          <a:lstStyle/>
          <a:p>
            <a:r>
              <a:rPr lang="en-US" dirty="0">
                <a:solidFill>
                  <a:schemeClr val="bg1"/>
                </a:solidFill>
              </a:rPr>
              <a:t>Not sure who your Tuition Exchange Liaison Officer is – </a:t>
            </a:r>
          </a:p>
          <a:p>
            <a:r>
              <a:rPr lang="en-US" dirty="0">
                <a:solidFill>
                  <a:schemeClr val="bg1"/>
                </a:solidFill>
              </a:rPr>
              <a:t>Check out the Membership page inside the Families tab – </a:t>
            </a:r>
          </a:p>
          <a:p>
            <a:r>
              <a:rPr lang="en-US" dirty="0">
                <a:solidFill>
                  <a:schemeClr val="bg1"/>
                </a:solidFill>
              </a:rPr>
              <a:t>you can look up the contact name and secure their email address too</a:t>
            </a:r>
          </a:p>
        </p:txBody>
      </p:sp>
      <p:sp>
        <p:nvSpPr>
          <p:cNvPr id="6" name="TextBox 5"/>
          <p:cNvSpPr txBox="1"/>
          <p:nvPr/>
        </p:nvSpPr>
        <p:spPr>
          <a:xfrm>
            <a:off x="457200" y="4191000"/>
            <a:ext cx="8458200" cy="1200329"/>
          </a:xfrm>
          <a:prstGeom prst="rect">
            <a:avLst/>
          </a:prstGeom>
          <a:noFill/>
        </p:spPr>
        <p:txBody>
          <a:bodyPr wrap="square" rtlCol="0">
            <a:spAutoFit/>
          </a:bodyPr>
          <a:lstStyle/>
          <a:p>
            <a:r>
              <a:rPr lang="en-US" dirty="0"/>
              <a:t>Select Member Schools.  You will discover your Tuition Exchange Officer.   Real-time listing of all active Tuition Exchange member schools, and valuable information including application deadlines and eligible programs.</a:t>
            </a:r>
          </a:p>
        </p:txBody>
      </p:sp>
      <p:pic>
        <p:nvPicPr>
          <p:cNvPr id="2" name="Picture 1">
            <a:extLst>
              <a:ext uri="{FF2B5EF4-FFF2-40B4-BE49-F238E27FC236}">
                <a16:creationId xmlns:a16="http://schemas.microsoft.com/office/drawing/2014/main" id="{28040893-B2AE-4053-BE5B-B894384CCC35}"/>
              </a:ext>
            </a:extLst>
          </p:cNvPr>
          <p:cNvPicPr>
            <a:picLocks noChangeAspect="1"/>
          </p:cNvPicPr>
          <p:nvPr/>
        </p:nvPicPr>
        <p:blipFill>
          <a:blip r:embed="rId2"/>
          <a:stretch>
            <a:fillRect/>
          </a:stretch>
        </p:blipFill>
        <p:spPr>
          <a:xfrm>
            <a:off x="457200" y="533400"/>
            <a:ext cx="8305800" cy="3132141"/>
          </a:xfrm>
          <a:prstGeom prst="rect">
            <a:avLst/>
          </a:prstGeom>
        </p:spPr>
      </p:pic>
    </p:spTree>
    <p:extLst>
      <p:ext uri="{BB962C8B-B14F-4D97-AF65-F5344CB8AC3E}">
        <p14:creationId xmlns:p14="http://schemas.microsoft.com/office/powerpoint/2010/main" val="3032164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0"/>
            <a:ext cx="8458200" cy="1415772"/>
          </a:xfrm>
          <a:prstGeom prst="rect">
            <a:avLst/>
          </a:prstGeom>
          <a:noFill/>
        </p:spPr>
        <p:txBody>
          <a:bodyPr wrap="square" rtlCol="0">
            <a:spAutoFit/>
          </a:bodyPr>
          <a:lstStyle/>
          <a:p>
            <a:r>
              <a:rPr lang="en-US" dirty="0">
                <a:solidFill>
                  <a:schemeClr val="bg1"/>
                </a:solidFill>
              </a:rPr>
              <a:t>Inside the School </a:t>
            </a:r>
            <a:r>
              <a:rPr lang="en-US" sz="3200" dirty="0">
                <a:solidFill>
                  <a:schemeClr val="bg1"/>
                </a:solidFill>
              </a:rPr>
              <a:t>Search</a:t>
            </a:r>
            <a:r>
              <a:rPr lang="en-US" dirty="0">
                <a:solidFill>
                  <a:schemeClr val="bg1"/>
                </a:solidFill>
              </a:rPr>
              <a:t> option you can even narrow down your search by</a:t>
            </a:r>
          </a:p>
          <a:p>
            <a:r>
              <a:rPr lang="en-US" dirty="0">
                <a:solidFill>
                  <a:schemeClr val="bg1"/>
                </a:solidFill>
              </a:rPr>
              <a:t> state, award amount and award statistics.  </a:t>
            </a:r>
          </a:p>
          <a:p>
            <a:r>
              <a:rPr lang="en-US" dirty="0">
                <a:solidFill>
                  <a:schemeClr val="bg1"/>
                </a:solidFill>
              </a:rPr>
              <a:t>A word of caution – this information is school provided and is not real time.</a:t>
            </a:r>
          </a:p>
        </p:txBody>
      </p:sp>
      <p:pic>
        <p:nvPicPr>
          <p:cNvPr id="4" name="Picture 3">
            <a:extLst>
              <a:ext uri="{FF2B5EF4-FFF2-40B4-BE49-F238E27FC236}">
                <a16:creationId xmlns:a16="http://schemas.microsoft.com/office/drawing/2014/main" id="{466134AA-62BF-4F21-87F7-1AB7837DABE2}"/>
              </a:ext>
            </a:extLst>
          </p:cNvPr>
          <p:cNvPicPr>
            <a:picLocks noChangeAspect="1"/>
          </p:cNvPicPr>
          <p:nvPr/>
        </p:nvPicPr>
        <p:blipFill>
          <a:blip r:embed="rId2"/>
          <a:stretch>
            <a:fillRect/>
          </a:stretch>
        </p:blipFill>
        <p:spPr>
          <a:xfrm>
            <a:off x="328613" y="304800"/>
            <a:ext cx="8586787" cy="3584686"/>
          </a:xfrm>
          <a:prstGeom prst="rect">
            <a:avLst/>
          </a:prstGeom>
        </p:spPr>
      </p:pic>
      <p:sp>
        <p:nvSpPr>
          <p:cNvPr id="5" name="TextBox 4">
            <a:extLst>
              <a:ext uri="{FF2B5EF4-FFF2-40B4-BE49-F238E27FC236}">
                <a16:creationId xmlns:a16="http://schemas.microsoft.com/office/drawing/2014/main" id="{C84C046A-3588-49D0-8C46-1E861A1E7D3C}"/>
              </a:ext>
            </a:extLst>
          </p:cNvPr>
          <p:cNvSpPr txBox="1"/>
          <p:nvPr/>
        </p:nvSpPr>
        <p:spPr>
          <a:xfrm>
            <a:off x="328613" y="4343400"/>
            <a:ext cx="8781571" cy="923330"/>
          </a:xfrm>
          <a:prstGeom prst="rect">
            <a:avLst/>
          </a:prstGeom>
          <a:noFill/>
        </p:spPr>
        <p:txBody>
          <a:bodyPr wrap="none" rtlCol="0">
            <a:spAutoFit/>
          </a:bodyPr>
          <a:lstStyle/>
          <a:p>
            <a:r>
              <a:rPr lang="en-US" dirty="0"/>
              <a:t>Tuition Exchange does not maintain a listing of every schools major.  If you </a:t>
            </a:r>
          </a:p>
          <a:p>
            <a:r>
              <a:rPr lang="en-US" dirty="0"/>
              <a:t>are seeking a specific major, turn your search around.  Who offers the major?</a:t>
            </a:r>
          </a:p>
          <a:p>
            <a:r>
              <a:rPr lang="en-US" dirty="0"/>
              <a:t>Then check out membership list to see if the school is a TE member.</a:t>
            </a:r>
          </a:p>
        </p:txBody>
      </p:sp>
    </p:spTree>
    <p:extLst>
      <p:ext uri="{BB962C8B-B14F-4D97-AF65-F5344CB8AC3E}">
        <p14:creationId xmlns:p14="http://schemas.microsoft.com/office/powerpoint/2010/main" val="2552537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066800"/>
            <a:ext cx="8229600" cy="4572000"/>
          </a:xfrm>
        </p:spPr>
        <p:txBody>
          <a:bodyPr>
            <a:normAutofit/>
          </a:bodyPr>
          <a:lstStyle/>
          <a:p>
            <a:pPr marL="857250" indent="-857250" algn="l">
              <a:lnSpc>
                <a:spcPct val="80000"/>
              </a:lnSpc>
              <a:buFont typeface="Arial" panose="020B0604020202020204" pitchFamily="34" charset="0"/>
              <a:buChar char="•"/>
              <a:defRPr/>
            </a:pPr>
            <a:r>
              <a:rPr lang="en-US" sz="2000" dirty="0"/>
              <a:t>TE Central expects each member school maintain a balance between the number of Exports and Imports during a rolling 5 year period</a:t>
            </a:r>
          </a:p>
          <a:p>
            <a:pPr marL="857250" indent="-857250" algn="l">
              <a:lnSpc>
                <a:spcPct val="80000"/>
              </a:lnSpc>
              <a:buFont typeface="Arial" panose="020B0604020202020204" pitchFamily="34" charset="0"/>
              <a:buChar char="•"/>
              <a:defRPr/>
            </a:pPr>
            <a:r>
              <a:rPr lang="en-US" sz="2000" dirty="0"/>
              <a:t>This requirement may impact either the Export or Import schools ability to participate in any given year</a:t>
            </a:r>
          </a:p>
          <a:p>
            <a:pPr marL="857250" indent="-857250" algn="l">
              <a:lnSpc>
                <a:spcPct val="80000"/>
              </a:lnSpc>
              <a:buFont typeface="Arial" panose="020B0604020202020204" pitchFamily="34" charset="0"/>
              <a:buChar char="•"/>
              <a:defRPr/>
            </a:pPr>
            <a:r>
              <a:rPr lang="en-US" sz="2000" dirty="0"/>
              <a:t>TE scholarships are not an employee benefit – rather an opportunity because of your employment at a TE member school</a:t>
            </a:r>
          </a:p>
          <a:p>
            <a:pPr marL="857250" indent="-857250" algn="l">
              <a:lnSpc>
                <a:spcPct val="80000"/>
              </a:lnSpc>
              <a:buFont typeface="Arial" panose="020B0604020202020204" pitchFamily="34" charset="0"/>
              <a:buChar char="•"/>
              <a:defRPr/>
            </a:pPr>
            <a:r>
              <a:rPr lang="en-US" sz="2000" dirty="0"/>
              <a:t>Be sure when making campus visits to share with your Admissions Counselor you are seeking a TE Scholarship Export opportunity</a:t>
            </a:r>
          </a:p>
        </p:txBody>
      </p:sp>
      <p:graphicFrame>
        <p:nvGraphicFramePr>
          <p:cNvPr id="4" name="Table 3"/>
          <p:cNvGraphicFramePr>
            <a:graphicFrameLocks noGrp="1"/>
          </p:cNvGraphicFramePr>
          <p:nvPr>
            <p:extLst>
              <p:ext uri="{D42A27DB-BD31-4B8C-83A1-F6EECF244321}">
                <p14:modId xmlns:p14="http://schemas.microsoft.com/office/powerpoint/2010/main" val="2109562580"/>
              </p:ext>
            </p:extLst>
          </p:nvPr>
        </p:nvGraphicFramePr>
        <p:xfrm>
          <a:off x="990600" y="0"/>
          <a:ext cx="7620000" cy="609600"/>
        </p:xfrm>
        <a:graphic>
          <a:graphicData uri="http://schemas.openxmlformats.org/drawingml/2006/table">
            <a:tbl>
              <a:tblPr/>
              <a:tblGrid>
                <a:gridCol w="7620000">
                  <a:extLst>
                    <a:ext uri="{9D8B030D-6E8A-4147-A177-3AD203B41FA5}">
                      <a16:colId xmlns:a16="http://schemas.microsoft.com/office/drawing/2014/main" val="20000"/>
                    </a:ext>
                  </a:extLst>
                </a:gridCol>
              </a:tblGrid>
              <a:tr h="236061">
                <a:tc>
                  <a:txBody>
                    <a:bodyPr/>
                    <a:lstStyle/>
                    <a:p>
                      <a:r>
                        <a:rPr lang="en-US" sz="4000" dirty="0"/>
                        <a:t>Words to remember…</a:t>
                      </a: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9046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604" y="1088886"/>
            <a:ext cx="8229600" cy="5113477"/>
          </a:xfrm>
        </p:spPr>
        <p:txBody>
          <a:bodyPr>
            <a:normAutofit/>
          </a:bodyPr>
          <a:lstStyle/>
          <a:p>
            <a:r>
              <a:rPr lang="en-US" dirty="0"/>
              <a:t>What is Tuition Exchange</a:t>
            </a:r>
          </a:p>
          <a:p>
            <a:r>
              <a:rPr lang="en-US" dirty="0"/>
              <a:t>Tuition Exchange details</a:t>
            </a:r>
          </a:p>
          <a:p>
            <a:r>
              <a:rPr lang="en-US" dirty="0"/>
              <a:t>Tuition Exchange qualifications</a:t>
            </a:r>
          </a:p>
          <a:p>
            <a:r>
              <a:rPr lang="en-US" dirty="0"/>
              <a:t>Tuition Exchange value</a:t>
            </a:r>
          </a:p>
          <a:p>
            <a:r>
              <a:rPr lang="en-US" dirty="0"/>
              <a:t>Tuition Exchange fine print</a:t>
            </a:r>
          </a:p>
          <a:p>
            <a:r>
              <a:rPr lang="en-US" dirty="0"/>
              <a:t>Tuition Exchange – let’s get started</a:t>
            </a:r>
          </a:p>
          <a:p>
            <a:r>
              <a:rPr lang="en-US" dirty="0"/>
              <a:t>Where to find Tuition Exchange stats </a:t>
            </a:r>
          </a:p>
          <a:p>
            <a:endParaRPr lang="en-US" dirty="0"/>
          </a:p>
          <a:p>
            <a:endParaRPr lang="en-US" dirty="0"/>
          </a:p>
          <a:p>
            <a:endParaRPr lang="en-US" dirty="0"/>
          </a:p>
        </p:txBody>
      </p:sp>
      <p:sp>
        <p:nvSpPr>
          <p:cNvPr id="8" name="TextBox 7"/>
          <p:cNvSpPr txBox="1"/>
          <p:nvPr/>
        </p:nvSpPr>
        <p:spPr>
          <a:xfrm>
            <a:off x="2438400" y="0"/>
            <a:ext cx="3666389" cy="707886"/>
          </a:xfrm>
          <a:prstGeom prst="rect">
            <a:avLst/>
          </a:prstGeom>
          <a:noFill/>
        </p:spPr>
        <p:txBody>
          <a:bodyPr wrap="none" rtlCol="0">
            <a:spAutoFit/>
          </a:bodyPr>
          <a:lstStyle/>
          <a:p>
            <a:pPr algn="ctr"/>
            <a:r>
              <a:rPr lang="en-US" sz="4000" dirty="0"/>
              <a:t>Today’s Focus</a:t>
            </a:r>
          </a:p>
        </p:txBody>
      </p:sp>
    </p:spTree>
    <p:extLst>
      <p:ext uri="{BB962C8B-B14F-4D97-AF65-F5344CB8AC3E}">
        <p14:creationId xmlns:p14="http://schemas.microsoft.com/office/powerpoint/2010/main" val="2208974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229600" cy="4525963"/>
          </a:xfrm>
        </p:spPr>
        <p:txBody>
          <a:bodyPr>
            <a:normAutofit/>
          </a:bodyPr>
          <a:lstStyle/>
          <a:p>
            <a:r>
              <a:rPr lang="en-US" dirty="0"/>
              <a:t>What is Tuition Exchange</a:t>
            </a:r>
          </a:p>
          <a:p>
            <a:r>
              <a:rPr lang="en-US" dirty="0"/>
              <a:t>Tuition Exchange details</a:t>
            </a:r>
          </a:p>
          <a:p>
            <a:r>
              <a:rPr lang="en-US" dirty="0"/>
              <a:t>Tuition Exchange qualifications</a:t>
            </a:r>
          </a:p>
          <a:p>
            <a:r>
              <a:rPr lang="en-US" dirty="0"/>
              <a:t>Tuition Exchange value</a:t>
            </a:r>
          </a:p>
          <a:p>
            <a:r>
              <a:rPr lang="en-US" dirty="0"/>
              <a:t>Tuition Exchange fine print</a:t>
            </a:r>
          </a:p>
          <a:p>
            <a:r>
              <a:rPr lang="en-US" dirty="0"/>
              <a:t>Tuition Exchange – let’s get started</a:t>
            </a:r>
          </a:p>
          <a:p>
            <a:r>
              <a:rPr lang="en-US" dirty="0"/>
              <a:t>Where to find Tuition Exchange stats </a:t>
            </a:r>
          </a:p>
          <a:p>
            <a:pPr marL="0" indent="0">
              <a:buNone/>
            </a:pPr>
            <a:endParaRPr lang="en-US" dirty="0"/>
          </a:p>
          <a:p>
            <a:endParaRPr lang="en-US" dirty="0"/>
          </a:p>
        </p:txBody>
      </p:sp>
      <p:sp>
        <p:nvSpPr>
          <p:cNvPr id="2" name="TextBox 1"/>
          <p:cNvSpPr txBox="1"/>
          <p:nvPr/>
        </p:nvSpPr>
        <p:spPr>
          <a:xfrm>
            <a:off x="2819400" y="0"/>
            <a:ext cx="3126177" cy="707886"/>
          </a:xfrm>
          <a:prstGeom prst="rect">
            <a:avLst/>
          </a:prstGeom>
          <a:noFill/>
        </p:spPr>
        <p:txBody>
          <a:bodyPr wrap="none" rtlCol="0">
            <a:spAutoFit/>
          </a:bodyPr>
          <a:lstStyle/>
          <a:p>
            <a:pPr algn="ctr"/>
            <a:r>
              <a:rPr lang="en-US" sz="4000" dirty="0"/>
              <a:t>Let’s Recap</a:t>
            </a:r>
          </a:p>
        </p:txBody>
      </p:sp>
    </p:spTree>
    <p:extLst>
      <p:ext uri="{BB962C8B-B14F-4D97-AF65-F5344CB8AC3E}">
        <p14:creationId xmlns:p14="http://schemas.microsoft.com/office/powerpoint/2010/main" val="4034364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990600"/>
            <a:ext cx="6554867" cy="3657600"/>
          </a:xfrm>
        </p:spPr>
        <p:txBody>
          <a:bodyPr>
            <a:normAutofit lnSpcReduction="10000"/>
          </a:bodyPr>
          <a:lstStyle/>
          <a:p>
            <a:pPr marL="0" indent="0" algn="ctr">
              <a:buNone/>
            </a:pPr>
            <a:r>
              <a:rPr lang="en-US" dirty="0"/>
              <a:t>Thank you for attending and best wishes on your student’s college search process</a:t>
            </a:r>
          </a:p>
          <a:p>
            <a:pPr marL="0" indent="0" algn="ctr">
              <a:buNone/>
            </a:pPr>
            <a:endParaRPr lang="en-US" dirty="0"/>
          </a:p>
          <a:p>
            <a:pPr marL="0" indent="0" algn="ctr">
              <a:buNone/>
            </a:pPr>
            <a:r>
              <a:rPr lang="en-US" dirty="0"/>
              <a:t>For additional information visit directly with your Export  Tuition Exchange Officer</a:t>
            </a:r>
          </a:p>
          <a:p>
            <a:pPr marL="0" indent="0" algn="ctr">
              <a:buNone/>
            </a:pPr>
            <a:endParaRPr lang="en-US" dirty="0"/>
          </a:p>
          <a:p>
            <a:pPr marL="0" indent="0" algn="ctr">
              <a:buNone/>
            </a:pPr>
            <a:r>
              <a:rPr lang="en-US" dirty="0"/>
              <a:t>Tuition Exchange Central is not able to provide individual information about a school or their policies.</a:t>
            </a:r>
          </a:p>
          <a:p>
            <a:pPr marL="0" indent="0" algn="ctr">
              <a:buNone/>
            </a:pPr>
            <a:endParaRPr lang="en-US" dirty="0"/>
          </a:p>
        </p:txBody>
      </p:sp>
    </p:spTree>
    <p:extLst>
      <p:ext uri="{BB962C8B-B14F-4D97-AF65-F5344CB8AC3E}">
        <p14:creationId xmlns:p14="http://schemas.microsoft.com/office/powerpoint/2010/main" val="3451641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2500" y="500743"/>
            <a:ext cx="7772400" cy="870857"/>
          </a:xfrm>
        </p:spPr>
        <p:txBody>
          <a:bodyPr>
            <a:normAutofit fontScale="90000"/>
          </a:bodyPr>
          <a:lstStyle/>
          <a:p>
            <a:pPr algn="ctr"/>
            <a:r>
              <a:rPr lang="en-US" dirty="0"/>
              <a:t>What is Tuition Exchange?</a:t>
            </a:r>
          </a:p>
        </p:txBody>
      </p:sp>
      <p:sp>
        <p:nvSpPr>
          <p:cNvPr id="3" name="Subtitle 2"/>
          <p:cNvSpPr>
            <a:spLocks noGrp="1"/>
          </p:cNvSpPr>
          <p:nvPr>
            <p:ph type="subTitle" idx="1"/>
          </p:nvPr>
        </p:nvSpPr>
        <p:spPr>
          <a:xfrm>
            <a:off x="609600" y="1371600"/>
            <a:ext cx="8458200" cy="4191000"/>
          </a:xfrm>
        </p:spPr>
        <p:txBody>
          <a:bodyPr>
            <a:normAutofit/>
          </a:bodyPr>
          <a:lstStyle/>
          <a:p>
            <a:pPr marL="457200" indent="-457200" algn="l">
              <a:buFont typeface="Arial" panose="020B0604020202020204" pitchFamily="34" charset="0"/>
              <a:buChar char="•"/>
            </a:pPr>
            <a:r>
              <a:rPr lang="en-US" dirty="0"/>
              <a:t>Founded in 1954</a:t>
            </a:r>
          </a:p>
          <a:p>
            <a:pPr marL="457200" indent="-457200" algn="l">
              <a:buFont typeface="Arial" panose="020B0604020202020204" pitchFamily="34" charset="0"/>
              <a:buChar char="•"/>
            </a:pPr>
            <a:r>
              <a:rPr lang="en-US" dirty="0"/>
              <a:t>More than 665 school choices</a:t>
            </a:r>
          </a:p>
          <a:p>
            <a:pPr marL="457200" indent="-457200" algn="l">
              <a:buFont typeface="Arial" panose="020B0604020202020204" pitchFamily="34" charset="0"/>
              <a:buChar char="•"/>
            </a:pPr>
            <a:r>
              <a:rPr lang="en-US" dirty="0"/>
              <a:t>A school choice for all </a:t>
            </a:r>
          </a:p>
          <a:p>
            <a:pPr marL="457200" indent="-457200" algn="l">
              <a:buFont typeface="Arial" panose="020B0604020202020204" pitchFamily="34" charset="0"/>
              <a:buChar char="•"/>
            </a:pPr>
            <a:r>
              <a:rPr lang="en-US" dirty="0"/>
              <a:t>Potential tuition award program up to full tuition or TE established Set-Rate</a:t>
            </a:r>
          </a:p>
          <a:p>
            <a:pPr marL="914400" lvl="1" indent="-457200" algn="l">
              <a:buFont typeface="Arial" panose="020B0604020202020204" pitchFamily="34" charset="0"/>
              <a:buChar char="•"/>
            </a:pPr>
            <a:r>
              <a:rPr lang="en-US" dirty="0"/>
              <a:t>2017-18 rate is $35,000</a:t>
            </a:r>
          </a:p>
          <a:p>
            <a:pPr marL="457200" indent="-457200" algn="l">
              <a:buFont typeface="Arial" panose="020B0604020202020204" pitchFamily="34" charset="0"/>
              <a:buChar char="•"/>
            </a:pPr>
            <a:r>
              <a:rPr lang="en-US" dirty="0"/>
              <a:t>Tuition Exchange is not an employee benefit program</a:t>
            </a:r>
          </a:p>
        </p:txBody>
      </p:sp>
    </p:spTree>
    <p:extLst>
      <p:ext uri="{BB962C8B-B14F-4D97-AF65-F5344CB8AC3E}">
        <p14:creationId xmlns:p14="http://schemas.microsoft.com/office/powerpoint/2010/main" val="74315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63575" y="1447800"/>
            <a:ext cx="8480425" cy="2590800"/>
          </a:xfrm>
        </p:spPr>
        <p:txBody>
          <a:bodyPr>
            <a:normAutofit/>
          </a:bodyPr>
          <a:lstStyle/>
          <a:p>
            <a:r>
              <a:rPr lang="en-US" dirty="0"/>
              <a:t>In 2016-17 more than 7,200 students were exchanged</a:t>
            </a:r>
          </a:p>
          <a:p>
            <a:r>
              <a:rPr lang="en-US" dirty="0"/>
              <a:t>662 school members</a:t>
            </a:r>
          </a:p>
          <a:p>
            <a:r>
              <a:rPr lang="en-US" dirty="0"/>
              <a:t>TE Central located in Bethesda, MD</a:t>
            </a:r>
          </a:p>
          <a:p>
            <a:r>
              <a:rPr lang="en-US" dirty="0"/>
              <a:t>Organic website </a:t>
            </a:r>
            <a:r>
              <a:rPr lang="en-US" dirty="0">
                <a:hlinkClick r:id="rId3"/>
              </a:rPr>
              <a:t>www.tuitionexchange.org</a:t>
            </a:r>
            <a:endParaRPr lang="en-US" dirty="0"/>
          </a:p>
          <a:p>
            <a:pPr marL="0" indent="0">
              <a:buNone/>
            </a:pPr>
            <a:endParaRPr lang="en-US" dirty="0"/>
          </a:p>
        </p:txBody>
      </p:sp>
      <p:sp>
        <p:nvSpPr>
          <p:cNvPr id="2" name="Title 1"/>
          <p:cNvSpPr>
            <a:spLocks noGrp="1"/>
          </p:cNvSpPr>
          <p:nvPr>
            <p:ph type="ctrTitle" idx="4294967295"/>
          </p:nvPr>
        </p:nvSpPr>
        <p:spPr>
          <a:xfrm>
            <a:off x="381000" y="381000"/>
            <a:ext cx="8763000" cy="881063"/>
          </a:xfrm>
        </p:spPr>
        <p:txBody>
          <a:bodyPr>
            <a:normAutofit/>
          </a:bodyPr>
          <a:lstStyle/>
          <a:p>
            <a:pPr algn="ctr"/>
            <a:r>
              <a:rPr lang="en-US" sz="4000" dirty="0"/>
              <a:t>Tuition Exchange details</a:t>
            </a:r>
          </a:p>
        </p:txBody>
      </p:sp>
    </p:spTree>
    <p:extLst>
      <p:ext uri="{BB962C8B-B14F-4D97-AF65-F5344CB8AC3E}">
        <p14:creationId xmlns:p14="http://schemas.microsoft.com/office/powerpoint/2010/main" val="3062773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0"/>
            <a:ext cx="6934200" cy="4038600"/>
          </a:xfrm>
        </p:spPr>
        <p:txBody>
          <a:bodyPr>
            <a:normAutofit/>
          </a:bodyPr>
          <a:lstStyle/>
          <a:p>
            <a:r>
              <a:rPr lang="en-US" dirty="0"/>
              <a:t>Export must be a dependent of the eligible employee</a:t>
            </a:r>
          </a:p>
          <a:p>
            <a:r>
              <a:rPr lang="en-US" dirty="0"/>
              <a:t>Typically an eligible employee is defined as</a:t>
            </a:r>
          </a:p>
          <a:p>
            <a:pPr lvl="1"/>
            <a:r>
              <a:rPr lang="en-US" dirty="0"/>
              <a:t>Staff or Faculty</a:t>
            </a:r>
          </a:p>
          <a:p>
            <a:pPr lvl="1"/>
            <a:r>
              <a:rPr lang="en-US" dirty="0"/>
              <a:t>Full time employee </a:t>
            </a:r>
          </a:p>
          <a:p>
            <a:pPr lvl="1"/>
            <a:r>
              <a:rPr lang="en-US" dirty="0"/>
              <a:t>Check out your Employee handbook for the specific details</a:t>
            </a:r>
          </a:p>
        </p:txBody>
      </p:sp>
      <p:sp>
        <p:nvSpPr>
          <p:cNvPr id="2" name="TextBox 1"/>
          <p:cNvSpPr txBox="1"/>
          <p:nvPr/>
        </p:nvSpPr>
        <p:spPr>
          <a:xfrm>
            <a:off x="685800" y="0"/>
            <a:ext cx="8077200" cy="1938992"/>
          </a:xfrm>
          <a:prstGeom prst="rect">
            <a:avLst/>
          </a:prstGeom>
          <a:noFill/>
        </p:spPr>
        <p:txBody>
          <a:bodyPr wrap="square" rtlCol="0">
            <a:spAutoFit/>
          </a:bodyPr>
          <a:lstStyle/>
          <a:p>
            <a:pPr algn="ctr"/>
            <a:r>
              <a:rPr lang="en-US" sz="4000" dirty="0"/>
              <a:t>General qualifications and </a:t>
            </a:r>
          </a:p>
          <a:p>
            <a:pPr algn="ctr"/>
            <a:r>
              <a:rPr lang="en-US" sz="4000" dirty="0"/>
              <a:t>Requirements?</a:t>
            </a:r>
            <a:br>
              <a:rPr lang="en-US" sz="4000" dirty="0"/>
            </a:br>
            <a:endParaRPr lang="en-US" sz="4000" dirty="0"/>
          </a:p>
        </p:txBody>
      </p:sp>
    </p:spTree>
    <p:extLst>
      <p:ext uri="{BB962C8B-B14F-4D97-AF65-F5344CB8AC3E}">
        <p14:creationId xmlns:p14="http://schemas.microsoft.com/office/powerpoint/2010/main" val="333231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743" y="2177"/>
            <a:ext cx="8643257" cy="729343"/>
          </a:xfrm>
        </p:spPr>
        <p:txBody>
          <a:bodyPr>
            <a:normAutofit fontScale="90000"/>
          </a:bodyPr>
          <a:lstStyle/>
          <a:p>
            <a:r>
              <a:rPr lang="en-US" dirty="0"/>
              <a:t>Maintaining the Scholarship</a:t>
            </a:r>
          </a:p>
        </p:txBody>
      </p:sp>
      <p:sp>
        <p:nvSpPr>
          <p:cNvPr id="3" name="Subtitle 2"/>
          <p:cNvSpPr>
            <a:spLocks noGrp="1"/>
          </p:cNvSpPr>
          <p:nvPr>
            <p:ph type="subTitle" idx="1"/>
          </p:nvPr>
        </p:nvSpPr>
        <p:spPr>
          <a:xfrm>
            <a:off x="304800" y="1295400"/>
            <a:ext cx="8534400" cy="4724400"/>
          </a:xfrm>
        </p:spPr>
        <p:txBody>
          <a:bodyPr>
            <a:normAutofit/>
          </a:bodyPr>
          <a:lstStyle/>
          <a:p>
            <a:pPr marL="457200" indent="-457200" algn="l">
              <a:buFont typeface="Arial" panose="020B0604020202020204" pitchFamily="34" charset="0"/>
              <a:buChar char="•"/>
            </a:pPr>
            <a:r>
              <a:rPr lang="en-US" dirty="0"/>
              <a:t>Typically, student must be enrolled as a full time, degree seeking student</a:t>
            </a:r>
          </a:p>
          <a:p>
            <a:pPr marL="457200" indent="-457200" algn="l">
              <a:buFont typeface="Arial" panose="020B0604020202020204" pitchFamily="34" charset="0"/>
              <a:buChar char="•"/>
            </a:pPr>
            <a:r>
              <a:rPr lang="en-US" dirty="0"/>
              <a:t>Must meet IMPORT schools institutional policies for</a:t>
            </a:r>
          </a:p>
          <a:p>
            <a:pPr marL="914400" lvl="1" indent="-457200" algn="l">
              <a:buFont typeface="Arial" panose="020B0604020202020204" pitchFamily="34" charset="0"/>
              <a:buChar char="•"/>
            </a:pPr>
            <a:r>
              <a:rPr lang="en-US" dirty="0"/>
              <a:t>Academic performance and </a:t>
            </a:r>
          </a:p>
          <a:p>
            <a:pPr marL="914400" lvl="1" indent="-457200" algn="l">
              <a:buFont typeface="Arial" panose="020B0604020202020204" pitchFamily="34" charset="0"/>
              <a:buChar char="•"/>
            </a:pPr>
            <a:r>
              <a:rPr lang="en-US" dirty="0"/>
              <a:t>Personal conduct</a:t>
            </a:r>
          </a:p>
          <a:p>
            <a:pPr marL="457200" indent="-457200" algn="l">
              <a:buFont typeface="Arial" panose="020B0604020202020204" pitchFamily="34" charset="0"/>
              <a:buChar char="•"/>
            </a:pPr>
            <a:r>
              <a:rPr lang="en-US" dirty="0"/>
              <a:t>Employee must maintain eligible employment at the export school</a:t>
            </a:r>
          </a:p>
        </p:txBody>
      </p:sp>
    </p:spTree>
    <p:extLst>
      <p:ext uri="{BB962C8B-B14F-4D97-AF65-F5344CB8AC3E}">
        <p14:creationId xmlns:p14="http://schemas.microsoft.com/office/powerpoint/2010/main" val="3907098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490857" cy="432707"/>
          </a:xfrm>
        </p:spPr>
        <p:txBody>
          <a:bodyPr>
            <a:normAutofit fontScale="90000"/>
          </a:bodyPr>
          <a:lstStyle/>
          <a:p>
            <a:pPr algn="ctr"/>
            <a:r>
              <a:rPr lang="en-US" dirty="0"/>
              <a:t>TE scholarship value?</a:t>
            </a:r>
          </a:p>
        </p:txBody>
      </p:sp>
      <p:sp>
        <p:nvSpPr>
          <p:cNvPr id="3" name="Subtitle 2"/>
          <p:cNvSpPr>
            <a:spLocks noGrp="1"/>
          </p:cNvSpPr>
          <p:nvPr>
            <p:ph type="subTitle" idx="1"/>
          </p:nvPr>
        </p:nvSpPr>
        <p:spPr>
          <a:xfrm>
            <a:off x="381000" y="1423306"/>
            <a:ext cx="8458200" cy="4367893"/>
          </a:xfrm>
        </p:spPr>
        <p:txBody>
          <a:bodyPr>
            <a:normAutofit lnSpcReduction="10000"/>
          </a:bodyPr>
          <a:lstStyle/>
          <a:p>
            <a:pPr marL="457200" indent="-457200" algn="l">
              <a:lnSpc>
                <a:spcPct val="90000"/>
              </a:lnSpc>
              <a:buFont typeface="Arial" pitchFamily="34" charset="0"/>
              <a:buChar char="•"/>
              <a:defRPr/>
            </a:pPr>
            <a:r>
              <a:rPr lang="en-US" dirty="0"/>
              <a:t>Actual awarded amount is determined by the IMPORT school</a:t>
            </a:r>
          </a:p>
          <a:p>
            <a:pPr marL="457200" indent="-457200" algn="l">
              <a:lnSpc>
                <a:spcPct val="90000"/>
              </a:lnSpc>
              <a:buFont typeface="Arial" pitchFamily="34" charset="0"/>
              <a:buChar char="•"/>
              <a:defRPr/>
            </a:pPr>
            <a:r>
              <a:rPr lang="en-US" dirty="0"/>
              <a:t>Must be full tuition or set rate – whichever is less*</a:t>
            </a:r>
          </a:p>
          <a:p>
            <a:pPr marL="457200" indent="-457200" algn="l">
              <a:lnSpc>
                <a:spcPct val="90000"/>
              </a:lnSpc>
              <a:buFont typeface="Arial" pitchFamily="34" charset="0"/>
              <a:buChar char="•"/>
              <a:defRPr/>
            </a:pPr>
            <a:r>
              <a:rPr lang="en-US" dirty="0"/>
              <a:t>TE scholarship can be made up of institutional grant funds, federal Pell or Supplement grant dollars, and/or state grant funds</a:t>
            </a:r>
          </a:p>
          <a:p>
            <a:pPr marL="457200" indent="-457200" algn="l">
              <a:lnSpc>
                <a:spcPct val="90000"/>
              </a:lnSpc>
              <a:buFont typeface="Arial" pitchFamily="34" charset="0"/>
              <a:buChar char="•"/>
              <a:defRPr/>
            </a:pPr>
            <a:r>
              <a:rPr lang="en-US" dirty="0"/>
              <a:t>Check with your IMPORT school regarding their FAFSA (Free Application for Federal Student Aid) expectations </a:t>
            </a:r>
          </a:p>
          <a:p>
            <a:pPr marL="457200" indent="-457200" algn="l">
              <a:lnSpc>
                <a:spcPct val="90000"/>
              </a:lnSpc>
              <a:buFont typeface="Arial" pitchFamily="34" charset="0"/>
              <a:buChar char="•"/>
              <a:defRPr/>
            </a:pPr>
            <a:r>
              <a:rPr lang="en-US" dirty="0"/>
              <a:t>No dollars exchanged</a:t>
            </a:r>
          </a:p>
          <a:p>
            <a:pPr marL="457200" indent="-457200" algn="l">
              <a:lnSpc>
                <a:spcPct val="90000"/>
              </a:lnSpc>
              <a:buFont typeface="Arial" pitchFamily="34" charset="0"/>
              <a:buChar char="•"/>
              <a:defRPr/>
            </a:pPr>
            <a:r>
              <a:rPr lang="en-US" dirty="0"/>
              <a:t>There may be tax ramifications</a:t>
            </a:r>
          </a:p>
          <a:p>
            <a:pPr marL="914400" lvl="1" indent="-457200" algn="l">
              <a:lnSpc>
                <a:spcPct val="90000"/>
              </a:lnSpc>
              <a:buFont typeface="Arial" pitchFamily="34" charset="0"/>
              <a:buChar char="•"/>
              <a:defRPr/>
            </a:pPr>
            <a:r>
              <a:rPr lang="en-US" dirty="0"/>
              <a:t>Check out IRS publication 990 for details or your tax expert</a:t>
            </a:r>
          </a:p>
          <a:p>
            <a:pPr marL="914400" lvl="1" indent="-457200" algn="l">
              <a:lnSpc>
                <a:spcPct val="90000"/>
              </a:lnSpc>
              <a:buFont typeface="Arial" pitchFamily="34" charset="0"/>
              <a:buChar char="•"/>
              <a:defRPr/>
            </a:pPr>
            <a:endParaRPr lang="en-US" dirty="0"/>
          </a:p>
          <a:p>
            <a:pPr marL="914400" lvl="1" indent="-457200" algn="l">
              <a:lnSpc>
                <a:spcPct val="90000"/>
              </a:lnSpc>
              <a:buFont typeface="Arial" pitchFamily="34" charset="0"/>
              <a:buChar char="•"/>
              <a:defRPr/>
            </a:pPr>
            <a:endParaRPr lang="en-US" dirty="0"/>
          </a:p>
          <a:p>
            <a:pPr marL="457200" lvl="1" algn="l">
              <a:lnSpc>
                <a:spcPct val="90000"/>
              </a:lnSpc>
              <a:defRPr/>
            </a:pPr>
            <a:endParaRPr lang="en-US" dirty="0"/>
          </a:p>
          <a:p>
            <a:pPr marL="457200" lvl="1" algn="l">
              <a:lnSpc>
                <a:spcPct val="90000"/>
              </a:lnSpc>
              <a:defRPr/>
            </a:pPr>
            <a:endParaRPr lang="en-US" dirty="0"/>
          </a:p>
          <a:p>
            <a:pPr marL="457200" lvl="1" algn="l">
              <a:lnSpc>
                <a:spcPct val="90000"/>
              </a:lnSpc>
              <a:defRPr/>
            </a:pPr>
            <a:r>
              <a:rPr lang="en-US" dirty="0"/>
              <a:t>* Public school members may offer a different amount.  Check with the school for actual scholarship amount</a:t>
            </a:r>
          </a:p>
        </p:txBody>
      </p:sp>
    </p:spTree>
    <p:extLst>
      <p:ext uri="{BB962C8B-B14F-4D97-AF65-F5344CB8AC3E}">
        <p14:creationId xmlns:p14="http://schemas.microsoft.com/office/powerpoint/2010/main" val="400103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059976" y="338851"/>
            <a:ext cx="7772400" cy="194549"/>
          </a:xfrm>
        </p:spPr>
        <p:txBody>
          <a:bodyPr>
            <a:normAutofit fontScale="90000"/>
          </a:bodyPr>
          <a:lstStyle/>
          <a:p>
            <a:pPr algn="ctr"/>
            <a:r>
              <a:rPr lang="en-US" sz="4000" dirty="0"/>
              <a:t>Other college costs</a:t>
            </a:r>
          </a:p>
        </p:txBody>
      </p:sp>
      <p:sp>
        <p:nvSpPr>
          <p:cNvPr id="3" name="Subtitle 2"/>
          <p:cNvSpPr>
            <a:spLocks noGrp="1"/>
          </p:cNvSpPr>
          <p:nvPr>
            <p:ph type="subTitle" idx="1"/>
          </p:nvPr>
        </p:nvSpPr>
        <p:spPr>
          <a:xfrm>
            <a:off x="360853" y="1312817"/>
            <a:ext cx="8490857" cy="4114800"/>
          </a:xfrm>
        </p:spPr>
        <p:txBody>
          <a:bodyPr>
            <a:normAutofit/>
          </a:bodyPr>
          <a:lstStyle/>
          <a:p>
            <a:pPr marL="457200" indent="-457200" algn="l">
              <a:buFont typeface="Arial" panose="020B0604020202020204" pitchFamily="34" charset="0"/>
              <a:buChar char="•"/>
            </a:pPr>
            <a:r>
              <a:rPr lang="en-US" dirty="0"/>
              <a:t>Other college costs can include fees, books and even room and board </a:t>
            </a:r>
          </a:p>
          <a:p>
            <a:pPr marL="914400" lvl="1" indent="-457200" algn="l">
              <a:buFont typeface="Arial" panose="020B0604020202020204" pitchFamily="34" charset="0"/>
              <a:buChar char="•"/>
            </a:pPr>
            <a:r>
              <a:rPr lang="en-US" dirty="0"/>
              <a:t>These costs are NOT covered by the TE scholarship</a:t>
            </a:r>
          </a:p>
          <a:p>
            <a:pPr marL="914400" lvl="1" indent="-457200" algn="l">
              <a:buFont typeface="Arial" panose="020B0604020202020204" pitchFamily="34" charset="0"/>
              <a:buChar char="•"/>
            </a:pPr>
            <a:r>
              <a:rPr lang="en-US" dirty="0"/>
              <a:t>A handful of schools do offer a room stipend – ask your IMPORT school</a:t>
            </a:r>
          </a:p>
          <a:p>
            <a:pPr marL="457200" indent="-457200" algn="l">
              <a:buFont typeface="Arial" panose="020B0604020202020204" pitchFamily="34" charset="0"/>
              <a:buChar char="•"/>
            </a:pPr>
            <a:r>
              <a:rPr lang="en-US" dirty="0"/>
              <a:t>File the FAFSA if you need additional assistance to cover these other costs.</a:t>
            </a:r>
          </a:p>
          <a:p>
            <a:pPr marL="914400" lvl="1" indent="-457200" algn="l">
              <a:buFont typeface="Arial" panose="020B0604020202020204" pitchFamily="34" charset="0"/>
              <a:buChar char="•"/>
            </a:pPr>
            <a:r>
              <a:rPr lang="en-US" dirty="0">
                <a:hlinkClick r:id="rId3"/>
              </a:rPr>
              <a:t>www.FAFSA.gov</a:t>
            </a:r>
            <a:r>
              <a:rPr lang="en-US" dirty="0"/>
              <a:t> is the FREE site</a:t>
            </a:r>
          </a:p>
        </p:txBody>
      </p:sp>
    </p:spTree>
    <p:extLst>
      <p:ext uri="{BB962C8B-B14F-4D97-AF65-F5344CB8AC3E}">
        <p14:creationId xmlns:p14="http://schemas.microsoft.com/office/powerpoint/2010/main" val="3588614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43257" cy="881743"/>
          </a:xfrm>
        </p:spPr>
        <p:txBody>
          <a:bodyPr>
            <a:normAutofit/>
          </a:bodyPr>
          <a:lstStyle/>
          <a:p>
            <a:pPr algn="ctr"/>
            <a:r>
              <a:rPr lang="en-US" sz="4000" dirty="0"/>
              <a:t>The TE fine print</a:t>
            </a:r>
          </a:p>
        </p:txBody>
      </p:sp>
      <p:sp>
        <p:nvSpPr>
          <p:cNvPr id="3" name="Subtitle 2"/>
          <p:cNvSpPr>
            <a:spLocks noGrp="1"/>
          </p:cNvSpPr>
          <p:nvPr>
            <p:ph type="subTitle" idx="1"/>
          </p:nvPr>
        </p:nvSpPr>
        <p:spPr>
          <a:xfrm>
            <a:off x="397328" y="914400"/>
            <a:ext cx="8305800" cy="5181600"/>
          </a:xfrm>
        </p:spPr>
        <p:txBody>
          <a:bodyPr>
            <a:normAutofit lnSpcReduction="10000"/>
          </a:bodyPr>
          <a:lstStyle/>
          <a:p>
            <a:pPr marL="457200" indent="-457200" algn="l">
              <a:buFont typeface="Arial" panose="020B0604020202020204" pitchFamily="34" charset="0"/>
              <a:buChar char="•"/>
            </a:pPr>
            <a:r>
              <a:rPr lang="en-US" dirty="0"/>
              <a:t>YOU need to ask the following questions of both your employer and the school(s) you are considering </a:t>
            </a:r>
          </a:p>
          <a:p>
            <a:pPr marL="457200" indent="-457200" algn="l">
              <a:buFont typeface="Arial" panose="020B0604020202020204" pitchFamily="34" charset="0"/>
              <a:buChar char="•"/>
            </a:pPr>
            <a:r>
              <a:rPr lang="en-US" dirty="0"/>
              <a:t>What is the maximum eligibility?</a:t>
            </a:r>
          </a:p>
          <a:p>
            <a:pPr marL="914400" lvl="1" indent="-457200" algn="l">
              <a:buFont typeface="Arial" panose="020B0604020202020204" pitchFamily="34" charset="0"/>
              <a:buChar char="•"/>
            </a:pPr>
            <a:r>
              <a:rPr lang="en-US" dirty="0"/>
              <a:t>Eligible for 8 semesters of funding or graduation</a:t>
            </a:r>
          </a:p>
          <a:p>
            <a:pPr marL="457200" indent="-457200" algn="l">
              <a:buFont typeface="Arial" panose="020B0604020202020204" pitchFamily="34" charset="0"/>
              <a:buChar char="•"/>
            </a:pPr>
            <a:r>
              <a:rPr lang="en-US" dirty="0"/>
              <a:t>What educational programs are included?</a:t>
            </a:r>
          </a:p>
          <a:p>
            <a:pPr marL="914400" lvl="1" indent="-457200" algn="l">
              <a:buFont typeface="Arial" panose="020B0604020202020204" pitchFamily="34" charset="0"/>
              <a:buChar char="•"/>
            </a:pPr>
            <a:r>
              <a:rPr lang="en-US" dirty="0"/>
              <a:t>Undergraduate</a:t>
            </a:r>
          </a:p>
          <a:p>
            <a:pPr marL="914400" lvl="1" indent="-457200" algn="l">
              <a:buFont typeface="Arial" panose="020B0604020202020204" pitchFamily="34" charset="0"/>
              <a:buChar char="•"/>
            </a:pPr>
            <a:r>
              <a:rPr lang="en-US" dirty="0"/>
              <a:t>Graduate</a:t>
            </a:r>
          </a:p>
          <a:p>
            <a:pPr marL="914400" lvl="1" indent="-457200" algn="l">
              <a:buFont typeface="Arial" panose="020B0604020202020204" pitchFamily="34" charset="0"/>
              <a:buChar char="•"/>
            </a:pPr>
            <a:r>
              <a:rPr lang="en-US" dirty="0"/>
              <a:t>Online</a:t>
            </a:r>
          </a:p>
          <a:p>
            <a:pPr marL="914400" lvl="1" indent="-457200" algn="l">
              <a:buFont typeface="Arial" panose="020B0604020202020204" pitchFamily="34" charset="0"/>
              <a:buChar char="•"/>
            </a:pPr>
            <a:r>
              <a:rPr lang="en-US" dirty="0"/>
              <a:t>Non-traditional campuses</a:t>
            </a:r>
          </a:p>
          <a:p>
            <a:pPr marL="457200" indent="-457200" algn="l">
              <a:buFont typeface="Arial" panose="020B0604020202020204" pitchFamily="34" charset="0"/>
              <a:buChar char="•"/>
            </a:pPr>
            <a:r>
              <a:rPr lang="en-US" dirty="0"/>
              <a:t>What about summer and study abroad opportunities?</a:t>
            </a:r>
          </a:p>
          <a:p>
            <a:pPr marL="457200" indent="-457200" algn="l">
              <a:buFont typeface="Arial" panose="020B0604020202020204" pitchFamily="34" charset="0"/>
              <a:buChar char="•"/>
            </a:pPr>
            <a:r>
              <a:rPr lang="en-US" dirty="0"/>
              <a:t>What if the student gets married or the parent is no longer employed at MY School</a:t>
            </a:r>
          </a:p>
          <a:p>
            <a:pPr marL="457200" indent="-457200" algn="l">
              <a:buFont typeface="Arial" panose="020B0604020202020204" pitchFamily="34" charset="0"/>
              <a:buChar char="•"/>
            </a:pPr>
            <a:r>
              <a:rPr lang="en-US" dirty="0"/>
              <a:t>What is the schools definition of dependent?</a:t>
            </a:r>
          </a:p>
          <a:p>
            <a:pPr marL="914400" lvl="1" indent="-457200" algn="l">
              <a:buFont typeface="Arial" panose="020B0604020202020204" pitchFamily="34" charset="0"/>
              <a:buChar char="•"/>
            </a:pPr>
            <a:r>
              <a:rPr lang="en-US" dirty="0"/>
              <a:t>Typically the same as the IRS</a:t>
            </a:r>
          </a:p>
        </p:txBody>
      </p:sp>
    </p:spTree>
    <p:extLst>
      <p:ext uri="{BB962C8B-B14F-4D97-AF65-F5344CB8AC3E}">
        <p14:creationId xmlns:p14="http://schemas.microsoft.com/office/powerpoint/2010/main" val="55457256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04B663"/>
      </a:accent4>
      <a:accent5>
        <a:srgbClr val="DF8822"/>
      </a:accent5>
      <a:accent6>
        <a:srgbClr val="BC410A"/>
      </a:accent6>
      <a:hlink>
        <a:srgbClr val="5977C4"/>
      </a:hlink>
      <a:folHlink>
        <a:srgbClr val="0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23106</TotalTime>
  <Words>1242</Words>
  <Application>Microsoft Office PowerPoint</Application>
  <PresentationFormat>On-screen Show (4:3)</PresentationFormat>
  <Paragraphs>160</Paragraphs>
  <Slides>21</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Century Gothic</vt:lpstr>
      <vt:lpstr>Gallery</vt:lpstr>
      <vt:lpstr>Helping families understand the Tuition Exchange program and process</vt:lpstr>
      <vt:lpstr>PowerPoint Presentation</vt:lpstr>
      <vt:lpstr>What is Tuition Exchange?</vt:lpstr>
      <vt:lpstr>Tuition Exchange details</vt:lpstr>
      <vt:lpstr>PowerPoint Presentation</vt:lpstr>
      <vt:lpstr>Maintaining the Scholarship</vt:lpstr>
      <vt:lpstr>TE scholarship value?</vt:lpstr>
      <vt:lpstr>Other college costs</vt:lpstr>
      <vt:lpstr>The TE fine print</vt:lpstr>
      <vt:lpstr>How competitive is the TE process?</vt:lpstr>
      <vt:lpstr>How competitive is the TE process?</vt:lpstr>
      <vt:lpstr>How do I get started?</vt:lpstr>
      <vt:lpstr>Now what?</vt:lpstr>
      <vt:lpstr>What information about me is required?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Bellarmine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Janet Dodson</cp:lastModifiedBy>
  <cp:revision>49</cp:revision>
  <cp:lastPrinted>2013-09-09T19:30:18Z</cp:lastPrinted>
  <dcterms:created xsi:type="dcterms:W3CDTF">2012-08-29T13:44:10Z</dcterms:created>
  <dcterms:modified xsi:type="dcterms:W3CDTF">2017-08-08T06:00:42Z</dcterms:modified>
</cp:coreProperties>
</file>