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4"/>
  </p:notesMasterIdLst>
  <p:handoutMasterIdLst>
    <p:handoutMasterId r:id="rId25"/>
  </p:handoutMasterIdLst>
  <p:sldIdLst>
    <p:sldId id="258" r:id="rId2"/>
    <p:sldId id="275" r:id="rId3"/>
    <p:sldId id="260" r:id="rId4"/>
    <p:sldId id="263" r:id="rId5"/>
    <p:sldId id="272" r:id="rId6"/>
    <p:sldId id="269" r:id="rId7"/>
    <p:sldId id="261" r:id="rId8"/>
    <p:sldId id="262" r:id="rId9"/>
    <p:sldId id="264" r:id="rId10"/>
    <p:sldId id="265" r:id="rId11"/>
    <p:sldId id="277" r:id="rId12"/>
    <p:sldId id="266" r:id="rId13"/>
    <p:sldId id="267" r:id="rId14"/>
    <p:sldId id="280" r:id="rId15"/>
    <p:sldId id="268" r:id="rId16"/>
    <p:sldId id="273" r:id="rId17"/>
    <p:sldId id="259" r:id="rId18"/>
    <p:sldId id="278" r:id="rId19"/>
    <p:sldId id="279" r:id="rId20"/>
    <p:sldId id="270" r:id="rId21"/>
    <p:sldId id="276" r:id="rId22"/>
    <p:sldId id="274" r:id="rId23"/>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119" autoAdjust="0"/>
  </p:normalViewPr>
  <p:slideViewPr>
    <p:cSldViewPr>
      <p:cViewPr varScale="1">
        <p:scale>
          <a:sx n="80" d="100"/>
          <a:sy n="80" d="100"/>
        </p:scale>
        <p:origin x="1526"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419A79-918E-47B6-9D4B-ED6C539DFBBF}"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87BA31F4-7B6A-465A-A7F0-B353B8039AEE}">
      <dgm:prSet/>
      <dgm:spPr/>
      <dgm:t>
        <a:bodyPr/>
        <a:lstStyle/>
        <a:p>
          <a:r>
            <a:rPr lang="en-US"/>
            <a:t>What is Tuition Exchange</a:t>
          </a:r>
        </a:p>
      </dgm:t>
    </dgm:pt>
    <dgm:pt modelId="{50C5300B-5BBF-4585-8126-6C800436C545}" type="parTrans" cxnId="{95426F69-1941-4F8A-8891-D058BB3BA9F6}">
      <dgm:prSet/>
      <dgm:spPr/>
      <dgm:t>
        <a:bodyPr/>
        <a:lstStyle/>
        <a:p>
          <a:endParaRPr lang="en-US"/>
        </a:p>
      </dgm:t>
    </dgm:pt>
    <dgm:pt modelId="{5DAB8CFE-A4D5-4012-8358-ED67B86191E4}" type="sibTrans" cxnId="{95426F69-1941-4F8A-8891-D058BB3BA9F6}">
      <dgm:prSet/>
      <dgm:spPr/>
      <dgm:t>
        <a:bodyPr/>
        <a:lstStyle/>
        <a:p>
          <a:endParaRPr lang="en-US"/>
        </a:p>
      </dgm:t>
    </dgm:pt>
    <dgm:pt modelId="{DF9454C4-E0A1-478E-AD08-6D01B956F68F}">
      <dgm:prSet/>
      <dgm:spPr/>
      <dgm:t>
        <a:bodyPr/>
        <a:lstStyle/>
        <a:p>
          <a:r>
            <a:rPr lang="en-US"/>
            <a:t>Tuition Exchange details</a:t>
          </a:r>
        </a:p>
      </dgm:t>
    </dgm:pt>
    <dgm:pt modelId="{914896C8-7312-4563-9C36-FBDD2341151F}" type="parTrans" cxnId="{10A95146-0383-4B5C-A48E-2B594767C01B}">
      <dgm:prSet/>
      <dgm:spPr/>
      <dgm:t>
        <a:bodyPr/>
        <a:lstStyle/>
        <a:p>
          <a:endParaRPr lang="en-US"/>
        </a:p>
      </dgm:t>
    </dgm:pt>
    <dgm:pt modelId="{352D0915-CEF1-4FE3-8C29-7AA31652CB80}" type="sibTrans" cxnId="{10A95146-0383-4B5C-A48E-2B594767C01B}">
      <dgm:prSet/>
      <dgm:spPr/>
      <dgm:t>
        <a:bodyPr/>
        <a:lstStyle/>
        <a:p>
          <a:endParaRPr lang="en-US"/>
        </a:p>
      </dgm:t>
    </dgm:pt>
    <dgm:pt modelId="{C4A1B237-EE5D-41F2-B6B1-F411E7D8DC7F}">
      <dgm:prSet/>
      <dgm:spPr/>
      <dgm:t>
        <a:bodyPr/>
        <a:lstStyle/>
        <a:p>
          <a:r>
            <a:rPr lang="en-US"/>
            <a:t>Tuition Exchange qualifications</a:t>
          </a:r>
        </a:p>
      </dgm:t>
    </dgm:pt>
    <dgm:pt modelId="{99573ED2-A005-4E5E-A2FB-7D4437AC9D54}" type="parTrans" cxnId="{8C58B99E-79D5-443A-90E5-84F72C5CFEBE}">
      <dgm:prSet/>
      <dgm:spPr/>
      <dgm:t>
        <a:bodyPr/>
        <a:lstStyle/>
        <a:p>
          <a:endParaRPr lang="en-US"/>
        </a:p>
      </dgm:t>
    </dgm:pt>
    <dgm:pt modelId="{574E7324-CD40-4A47-9AD0-083E4FC14D55}" type="sibTrans" cxnId="{8C58B99E-79D5-443A-90E5-84F72C5CFEBE}">
      <dgm:prSet/>
      <dgm:spPr/>
      <dgm:t>
        <a:bodyPr/>
        <a:lstStyle/>
        <a:p>
          <a:endParaRPr lang="en-US"/>
        </a:p>
      </dgm:t>
    </dgm:pt>
    <dgm:pt modelId="{D014470A-E1AF-4D12-AAD6-D7470CECFC88}">
      <dgm:prSet/>
      <dgm:spPr/>
      <dgm:t>
        <a:bodyPr/>
        <a:lstStyle/>
        <a:p>
          <a:r>
            <a:rPr lang="en-US"/>
            <a:t>Tuition Exchange value</a:t>
          </a:r>
        </a:p>
      </dgm:t>
    </dgm:pt>
    <dgm:pt modelId="{F177ECF4-FE9B-48D8-B35A-0DC358D6BA83}" type="parTrans" cxnId="{A7D432CD-CA65-4230-98E7-F86AA4C38CDC}">
      <dgm:prSet/>
      <dgm:spPr/>
      <dgm:t>
        <a:bodyPr/>
        <a:lstStyle/>
        <a:p>
          <a:endParaRPr lang="en-US"/>
        </a:p>
      </dgm:t>
    </dgm:pt>
    <dgm:pt modelId="{4420351B-BF84-4BD1-9A0C-F0072FF89A5E}" type="sibTrans" cxnId="{A7D432CD-CA65-4230-98E7-F86AA4C38CDC}">
      <dgm:prSet/>
      <dgm:spPr/>
      <dgm:t>
        <a:bodyPr/>
        <a:lstStyle/>
        <a:p>
          <a:endParaRPr lang="en-US"/>
        </a:p>
      </dgm:t>
    </dgm:pt>
    <dgm:pt modelId="{8FC0DFA5-7242-4CF8-A64E-8E0D5837067F}">
      <dgm:prSet/>
      <dgm:spPr/>
      <dgm:t>
        <a:bodyPr/>
        <a:lstStyle/>
        <a:p>
          <a:r>
            <a:rPr lang="en-US"/>
            <a:t>Tuition Exchange fine print</a:t>
          </a:r>
        </a:p>
      </dgm:t>
    </dgm:pt>
    <dgm:pt modelId="{55B087AF-0AF9-458F-95EC-CD64B7680DF8}" type="parTrans" cxnId="{5A0DC01E-9718-49A9-A4EA-8733C394E852}">
      <dgm:prSet/>
      <dgm:spPr/>
      <dgm:t>
        <a:bodyPr/>
        <a:lstStyle/>
        <a:p>
          <a:endParaRPr lang="en-US"/>
        </a:p>
      </dgm:t>
    </dgm:pt>
    <dgm:pt modelId="{F9BA3F8D-3708-463F-B438-CBFC90AB2194}" type="sibTrans" cxnId="{5A0DC01E-9718-49A9-A4EA-8733C394E852}">
      <dgm:prSet/>
      <dgm:spPr/>
      <dgm:t>
        <a:bodyPr/>
        <a:lstStyle/>
        <a:p>
          <a:endParaRPr lang="en-US"/>
        </a:p>
      </dgm:t>
    </dgm:pt>
    <dgm:pt modelId="{63ABC3F7-5D38-4248-97B7-89AC824C99D8}">
      <dgm:prSet/>
      <dgm:spPr/>
      <dgm:t>
        <a:bodyPr/>
        <a:lstStyle/>
        <a:p>
          <a:r>
            <a:rPr lang="en-US"/>
            <a:t>Tuition Exchange – let’s get started</a:t>
          </a:r>
        </a:p>
      </dgm:t>
    </dgm:pt>
    <dgm:pt modelId="{60723F79-B133-4FAC-A6BA-CA3A94E748DE}" type="parTrans" cxnId="{F5318407-4846-484D-8A15-7972FE0512D7}">
      <dgm:prSet/>
      <dgm:spPr/>
      <dgm:t>
        <a:bodyPr/>
        <a:lstStyle/>
        <a:p>
          <a:endParaRPr lang="en-US"/>
        </a:p>
      </dgm:t>
    </dgm:pt>
    <dgm:pt modelId="{03ADFBF9-0818-4AC7-9F7A-F2E15AE7AC30}" type="sibTrans" cxnId="{F5318407-4846-484D-8A15-7972FE0512D7}">
      <dgm:prSet/>
      <dgm:spPr/>
      <dgm:t>
        <a:bodyPr/>
        <a:lstStyle/>
        <a:p>
          <a:endParaRPr lang="en-US"/>
        </a:p>
      </dgm:t>
    </dgm:pt>
    <dgm:pt modelId="{F84D19DB-B687-4864-8D4A-4DC76F2E6834}">
      <dgm:prSet/>
      <dgm:spPr/>
      <dgm:t>
        <a:bodyPr/>
        <a:lstStyle/>
        <a:p>
          <a:r>
            <a:rPr lang="en-US"/>
            <a:t>Where to find Tuition Exchange stats </a:t>
          </a:r>
        </a:p>
      </dgm:t>
    </dgm:pt>
    <dgm:pt modelId="{698B74C3-6016-483F-A33B-F8E741B19E58}" type="parTrans" cxnId="{8D11E3B7-FEA2-4160-85C5-FBFD5C1A75D9}">
      <dgm:prSet/>
      <dgm:spPr/>
      <dgm:t>
        <a:bodyPr/>
        <a:lstStyle/>
        <a:p>
          <a:endParaRPr lang="en-US"/>
        </a:p>
      </dgm:t>
    </dgm:pt>
    <dgm:pt modelId="{4A70C025-F58D-4A73-B925-AFAC5542EAAE}" type="sibTrans" cxnId="{8D11E3B7-FEA2-4160-85C5-FBFD5C1A75D9}">
      <dgm:prSet/>
      <dgm:spPr/>
      <dgm:t>
        <a:bodyPr/>
        <a:lstStyle/>
        <a:p>
          <a:endParaRPr lang="en-US"/>
        </a:p>
      </dgm:t>
    </dgm:pt>
    <dgm:pt modelId="{F99DF1F6-EB2A-4E9D-8A59-9DFCD165699C}" type="pres">
      <dgm:prSet presAssocID="{07419A79-918E-47B6-9D4B-ED6C539DFBBF}" presName="vert0" presStyleCnt="0">
        <dgm:presLayoutVars>
          <dgm:dir/>
          <dgm:animOne val="branch"/>
          <dgm:animLvl val="lvl"/>
        </dgm:presLayoutVars>
      </dgm:prSet>
      <dgm:spPr/>
    </dgm:pt>
    <dgm:pt modelId="{86A2C5D7-9CA8-4C2E-8D6B-D08DA6057592}" type="pres">
      <dgm:prSet presAssocID="{87BA31F4-7B6A-465A-A7F0-B353B8039AEE}" presName="thickLine" presStyleLbl="alignNode1" presStyleIdx="0" presStyleCnt="7"/>
      <dgm:spPr/>
    </dgm:pt>
    <dgm:pt modelId="{D8C36150-CDCA-4D8A-A0E3-55C6AEFC76D1}" type="pres">
      <dgm:prSet presAssocID="{87BA31F4-7B6A-465A-A7F0-B353B8039AEE}" presName="horz1" presStyleCnt="0"/>
      <dgm:spPr/>
    </dgm:pt>
    <dgm:pt modelId="{A3A38A5C-B16B-450F-97DB-02726A0161A2}" type="pres">
      <dgm:prSet presAssocID="{87BA31F4-7B6A-465A-A7F0-B353B8039AEE}" presName="tx1" presStyleLbl="revTx" presStyleIdx="0" presStyleCnt="7"/>
      <dgm:spPr/>
    </dgm:pt>
    <dgm:pt modelId="{B55137AB-0C01-42DB-99EB-1ADD99C69A45}" type="pres">
      <dgm:prSet presAssocID="{87BA31F4-7B6A-465A-A7F0-B353B8039AEE}" presName="vert1" presStyleCnt="0"/>
      <dgm:spPr/>
    </dgm:pt>
    <dgm:pt modelId="{7036ADD7-A49C-4F7F-A88F-9293CE8733A9}" type="pres">
      <dgm:prSet presAssocID="{DF9454C4-E0A1-478E-AD08-6D01B956F68F}" presName="thickLine" presStyleLbl="alignNode1" presStyleIdx="1" presStyleCnt="7"/>
      <dgm:spPr/>
    </dgm:pt>
    <dgm:pt modelId="{467AD4DB-C6AA-4DD3-82AC-884F6C9C1B10}" type="pres">
      <dgm:prSet presAssocID="{DF9454C4-E0A1-478E-AD08-6D01B956F68F}" presName="horz1" presStyleCnt="0"/>
      <dgm:spPr/>
    </dgm:pt>
    <dgm:pt modelId="{3865A6EE-C7B5-4A6A-B9A3-407E0F8B0854}" type="pres">
      <dgm:prSet presAssocID="{DF9454C4-E0A1-478E-AD08-6D01B956F68F}" presName="tx1" presStyleLbl="revTx" presStyleIdx="1" presStyleCnt="7"/>
      <dgm:spPr/>
    </dgm:pt>
    <dgm:pt modelId="{6497D467-8BEC-422D-B28A-5A37ACFA747E}" type="pres">
      <dgm:prSet presAssocID="{DF9454C4-E0A1-478E-AD08-6D01B956F68F}" presName="vert1" presStyleCnt="0"/>
      <dgm:spPr/>
    </dgm:pt>
    <dgm:pt modelId="{5CF0C4C2-E8B2-4503-BB15-F533EB0598DE}" type="pres">
      <dgm:prSet presAssocID="{C4A1B237-EE5D-41F2-B6B1-F411E7D8DC7F}" presName="thickLine" presStyleLbl="alignNode1" presStyleIdx="2" presStyleCnt="7"/>
      <dgm:spPr/>
    </dgm:pt>
    <dgm:pt modelId="{40B3ABF2-1A4F-485B-9914-292E384EF85A}" type="pres">
      <dgm:prSet presAssocID="{C4A1B237-EE5D-41F2-B6B1-F411E7D8DC7F}" presName="horz1" presStyleCnt="0"/>
      <dgm:spPr/>
    </dgm:pt>
    <dgm:pt modelId="{E5656892-1289-4C9B-940F-E60FF850ADC8}" type="pres">
      <dgm:prSet presAssocID="{C4A1B237-EE5D-41F2-B6B1-F411E7D8DC7F}" presName="tx1" presStyleLbl="revTx" presStyleIdx="2" presStyleCnt="7"/>
      <dgm:spPr/>
    </dgm:pt>
    <dgm:pt modelId="{81DE3746-C580-4CF4-9627-8C6D99E6ABC0}" type="pres">
      <dgm:prSet presAssocID="{C4A1B237-EE5D-41F2-B6B1-F411E7D8DC7F}" presName="vert1" presStyleCnt="0"/>
      <dgm:spPr/>
    </dgm:pt>
    <dgm:pt modelId="{FA385B26-54AB-410E-A6BA-D9837955A6DB}" type="pres">
      <dgm:prSet presAssocID="{D014470A-E1AF-4D12-AAD6-D7470CECFC88}" presName="thickLine" presStyleLbl="alignNode1" presStyleIdx="3" presStyleCnt="7"/>
      <dgm:spPr/>
    </dgm:pt>
    <dgm:pt modelId="{699ACCFC-87CE-4EF5-8897-DD0954AA6B45}" type="pres">
      <dgm:prSet presAssocID="{D014470A-E1AF-4D12-AAD6-D7470CECFC88}" presName="horz1" presStyleCnt="0"/>
      <dgm:spPr/>
    </dgm:pt>
    <dgm:pt modelId="{77A6BCC9-D9CC-4886-8F88-272EDB5545E5}" type="pres">
      <dgm:prSet presAssocID="{D014470A-E1AF-4D12-AAD6-D7470CECFC88}" presName="tx1" presStyleLbl="revTx" presStyleIdx="3" presStyleCnt="7"/>
      <dgm:spPr/>
    </dgm:pt>
    <dgm:pt modelId="{CF1599E4-AD11-4066-8FF1-AAF8332EB868}" type="pres">
      <dgm:prSet presAssocID="{D014470A-E1AF-4D12-AAD6-D7470CECFC88}" presName="vert1" presStyleCnt="0"/>
      <dgm:spPr/>
    </dgm:pt>
    <dgm:pt modelId="{EA16D7E9-DC10-4D17-96E7-3812AA823978}" type="pres">
      <dgm:prSet presAssocID="{8FC0DFA5-7242-4CF8-A64E-8E0D5837067F}" presName="thickLine" presStyleLbl="alignNode1" presStyleIdx="4" presStyleCnt="7"/>
      <dgm:spPr/>
    </dgm:pt>
    <dgm:pt modelId="{7025312C-00FE-470A-B87D-B44518DD7F16}" type="pres">
      <dgm:prSet presAssocID="{8FC0DFA5-7242-4CF8-A64E-8E0D5837067F}" presName="horz1" presStyleCnt="0"/>
      <dgm:spPr/>
    </dgm:pt>
    <dgm:pt modelId="{DEECF1F9-81F3-4CE4-A1FA-51C3BB5BA2DE}" type="pres">
      <dgm:prSet presAssocID="{8FC0DFA5-7242-4CF8-A64E-8E0D5837067F}" presName="tx1" presStyleLbl="revTx" presStyleIdx="4" presStyleCnt="7"/>
      <dgm:spPr/>
    </dgm:pt>
    <dgm:pt modelId="{AAD50F12-25AA-44BC-9F2E-B834DED5BA6C}" type="pres">
      <dgm:prSet presAssocID="{8FC0DFA5-7242-4CF8-A64E-8E0D5837067F}" presName="vert1" presStyleCnt="0"/>
      <dgm:spPr/>
    </dgm:pt>
    <dgm:pt modelId="{47971E5E-0A4D-40D4-A0E4-5015A6085891}" type="pres">
      <dgm:prSet presAssocID="{63ABC3F7-5D38-4248-97B7-89AC824C99D8}" presName="thickLine" presStyleLbl="alignNode1" presStyleIdx="5" presStyleCnt="7"/>
      <dgm:spPr/>
    </dgm:pt>
    <dgm:pt modelId="{EB4BA568-4123-4005-AA1F-B8C6C9041FEC}" type="pres">
      <dgm:prSet presAssocID="{63ABC3F7-5D38-4248-97B7-89AC824C99D8}" presName="horz1" presStyleCnt="0"/>
      <dgm:spPr/>
    </dgm:pt>
    <dgm:pt modelId="{7FCFFB34-6A42-46A5-A5BE-A8B32664A1B1}" type="pres">
      <dgm:prSet presAssocID="{63ABC3F7-5D38-4248-97B7-89AC824C99D8}" presName="tx1" presStyleLbl="revTx" presStyleIdx="5" presStyleCnt="7"/>
      <dgm:spPr/>
    </dgm:pt>
    <dgm:pt modelId="{1C16A0C2-4FEE-4D97-8BEF-0C14FC679B93}" type="pres">
      <dgm:prSet presAssocID="{63ABC3F7-5D38-4248-97B7-89AC824C99D8}" presName="vert1" presStyleCnt="0"/>
      <dgm:spPr/>
    </dgm:pt>
    <dgm:pt modelId="{88270761-88A6-4D93-A7E6-2B7CF005A9A0}" type="pres">
      <dgm:prSet presAssocID="{F84D19DB-B687-4864-8D4A-4DC76F2E6834}" presName="thickLine" presStyleLbl="alignNode1" presStyleIdx="6" presStyleCnt="7"/>
      <dgm:spPr/>
    </dgm:pt>
    <dgm:pt modelId="{8936B2B0-66F3-4765-8BC6-5D22559F228F}" type="pres">
      <dgm:prSet presAssocID="{F84D19DB-B687-4864-8D4A-4DC76F2E6834}" presName="horz1" presStyleCnt="0"/>
      <dgm:spPr/>
    </dgm:pt>
    <dgm:pt modelId="{C31BCDF6-2385-4940-8254-BF258B14D3D6}" type="pres">
      <dgm:prSet presAssocID="{F84D19DB-B687-4864-8D4A-4DC76F2E6834}" presName="tx1" presStyleLbl="revTx" presStyleIdx="6" presStyleCnt="7"/>
      <dgm:spPr/>
    </dgm:pt>
    <dgm:pt modelId="{9439442D-24FC-484E-9069-00507957CD72}" type="pres">
      <dgm:prSet presAssocID="{F84D19DB-B687-4864-8D4A-4DC76F2E6834}" presName="vert1" presStyleCnt="0"/>
      <dgm:spPr/>
    </dgm:pt>
  </dgm:ptLst>
  <dgm:cxnLst>
    <dgm:cxn modelId="{F5318407-4846-484D-8A15-7972FE0512D7}" srcId="{07419A79-918E-47B6-9D4B-ED6C539DFBBF}" destId="{63ABC3F7-5D38-4248-97B7-89AC824C99D8}" srcOrd="5" destOrd="0" parTransId="{60723F79-B133-4FAC-A6BA-CA3A94E748DE}" sibTransId="{03ADFBF9-0818-4AC7-9F7A-F2E15AE7AC30}"/>
    <dgm:cxn modelId="{5A0DC01E-9718-49A9-A4EA-8733C394E852}" srcId="{07419A79-918E-47B6-9D4B-ED6C539DFBBF}" destId="{8FC0DFA5-7242-4CF8-A64E-8E0D5837067F}" srcOrd="4" destOrd="0" parTransId="{55B087AF-0AF9-458F-95EC-CD64B7680DF8}" sibTransId="{F9BA3F8D-3708-463F-B438-CBFC90AB2194}"/>
    <dgm:cxn modelId="{33A9DC2D-07B9-4766-80EF-DE6E53615640}" type="presOf" srcId="{F84D19DB-B687-4864-8D4A-4DC76F2E6834}" destId="{C31BCDF6-2385-4940-8254-BF258B14D3D6}" srcOrd="0" destOrd="0" presId="urn:microsoft.com/office/officeart/2008/layout/LinedList"/>
    <dgm:cxn modelId="{10A95146-0383-4B5C-A48E-2B594767C01B}" srcId="{07419A79-918E-47B6-9D4B-ED6C539DFBBF}" destId="{DF9454C4-E0A1-478E-AD08-6D01B956F68F}" srcOrd="1" destOrd="0" parTransId="{914896C8-7312-4563-9C36-FBDD2341151F}" sibTransId="{352D0915-CEF1-4FE3-8C29-7AA31652CB80}"/>
    <dgm:cxn modelId="{97BA6969-24DE-40F4-A2F4-145C812E8ACB}" type="presOf" srcId="{8FC0DFA5-7242-4CF8-A64E-8E0D5837067F}" destId="{DEECF1F9-81F3-4CE4-A1FA-51C3BB5BA2DE}" srcOrd="0" destOrd="0" presId="urn:microsoft.com/office/officeart/2008/layout/LinedList"/>
    <dgm:cxn modelId="{95426F69-1941-4F8A-8891-D058BB3BA9F6}" srcId="{07419A79-918E-47B6-9D4B-ED6C539DFBBF}" destId="{87BA31F4-7B6A-465A-A7F0-B353B8039AEE}" srcOrd="0" destOrd="0" parTransId="{50C5300B-5BBF-4585-8126-6C800436C545}" sibTransId="{5DAB8CFE-A4D5-4012-8358-ED67B86191E4}"/>
    <dgm:cxn modelId="{C2665C58-356F-4169-8029-D4C6B04D150D}" type="presOf" srcId="{C4A1B237-EE5D-41F2-B6B1-F411E7D8DC7F}" destId="{E5656892-1289-4C9B-940F-E60FF850ADC8}" srcOrd="0" destOrd="0" presId="urn:microsoft.com/office/officeart/2008/layout/LinedList"/>
    <dgm:cxn modelId="{9A344F8B-1246-41A0-9A94-D2C9C6DA3851}" type="presOf" srcId="{D014470A-E1AF-4D12-AAD6-D7470CECFC88}" destId="{77A6BCC9-D9CC-4886-8F88-272EDB5545E5}" srcOrd="0" destOrd="0" presId="urn:microsoft.com/office/officeart/2008/layout/LinedList"/>
    <dgm:cxn modelId="{8C58B99E-79D5-443A-90E5-84F72C5CFEBE}" srcId="{07419A79-918E-47B6-9D4B-ED6C539DFBBF}" destId="{C4A1B237-EE5D-41F2-B6B1-F411E7D8DC7F}" srcOrd="2" destOrd="0" parTransId="{99573ED2-A005-4E5E-A2FB-7D4437AC9D54}" sibTransId="{574E7324-CD40-4A47-9AD0-083E4FC14D55}"/>
    <dgm:cxn modelId="{66A094B5-DD26-4B77-8C6A-D80FDC3F571B}" type="presOf" srcId="{07419A79-918E-47B6-9D4B-ED6C539DFBBF}" destId="{F99DF1F6-EB2A-4E9D-8A59-9DFCD165699C}" srcOrd="0" destOrd="0" presId="urn:microsoft.com/office/officeart/2008/layout/LinedList"/>
    <dgm:cxn modelId="{8D11E3B7-FEA2-4160-85C5-FBFD5C1A75D9}" srcId="{07419A79-918E-47B6-9D4B-ED6C539DFBBF}" destId="{F84D19DB-B687-4864-8D4A-4DC76F2E6834}" srcOrd="6" destOrd="0" parTransId="{698B74C3-6016-483F-A33B-F8E741B19E58}" sibTransId="{4A70C025-F58D-4A73-B925-AFAC5542EAAE}"/>
    <dgm:cxn modelId="{A7D432CD-CA65-4230-98E7-F86AA4C38CDC}" srcId="{07419A79-918E-47B6-9D4B-ED6C539DFBBF}" destId="{D014470A-E1AF-4D12-AAD6-D7470CECFC88}" srcOrd="3" destOrd="0" parTransId="{F177ECF4-FE9B-48D8-B35A-0DC358D6BA83}" sibTransId="{4420351B-BF84-4BD1-9A0C-F0072FF89A5E}"/>
    <dgm:cxn modelId="{8FDE0FCE-7127-4D29-BBF2-C73B7B167667}" type="presOf" srcId="{87BA31F4-7B6A-465A-A7F0-B353B8039AEE}" destId="{A3A38A5C-B16B-450F-97DB-02726A0161A2}" srcOrd="0" destOrd="0" presId="urn:microsoft.com/office/officeart/2008/layout/LinedList"/>
    <dgm:cxn modelId="{9500AAD5-F36F-4E82-9F23-CDE63064CEAA}" type="presOf" srcId="{63ABC3F7-5D38-4248-97B7-89AC824C99D8}" destId="{7FCFFB34-6A42-46A5-A5BE-A8B32664A1B1}" srcOrd="0" destOrd="0" presId="urn:microsoft.com/office/officeart/2008/layout/LinedList"/>
    <dgm:cxn modelId="{CE9E83ED-3732-4BB4-9539-0C1C8418C735}" type="presOf" srcId="{DF9454C4-E0A1-478E-AD08-6D01B956F68F}" destId="{3865A6EE-C7B5-4A6A-B9A3-407E0F8B0854}" srcOrd="0" destOrd="0" presId="urn:microsoft.com/office/officeart/2008/layout/LinedList"/>
    <dgm:cxn modelId="{5F887B3A-524A-441A-9E67-BA0DFB7569CB}" type="presParOf" srcId="{F99DF1F6-EB2A-4E9D-8A59-9DFCD165699C}" destId="{86A2C5D7-9CA8-4C2E-8D6B-D08DA6057592}" srcOrd="0" destOrd="0" presId="urn:microsoft.com/office/officeart/2008/layout/LinedList"/>
    <dgm:cxn modelId="{F708A4DA-C8BF-431C-BBB1-80A1AA1073BE}" type="presParOf" srcId="{F99DF1F6-EB2A-4E9D-8A59-9DFCD165699C}" destId="{D8C36150-CDCA-4D8A-A0E3-55C6AEFC76D1}" srcOrd="1" destOrd="0" presId="urn:microsoft.com/office/officeart/2008/layout/LinedList"/>
    <dgm:cxn modelId="{E766C291-897C-471C-9914-7E289CBA0DA7}" type="presParOf" srcId="{D8C36150-CDCA-4D8A-A0E3-55C6AEFC76D1}" destId="{A3A38A5C-B16B-450F-97DB-02726A0161A2}" srcOrd="0" destOrd="0" presId="urn:microsoft.com/office/officeart/2008/layout/LinedList"/>
    <dgm:cxn modelId="{0CD70124-D84A-47FB-9847-FB62FA8FD317}" type="presParOf" srcId="{D8C36150-CDCA-4D8A-A0E3-55C6AEFC76D1}" destId="{B55137AB-0C01-42DB-99EB-1ADD99C69A45}" srcOrd="1" destOrd="0" presId="urn:microsoft.com/office/officeart/2008/layout/LinedList"/>
    <dgm:cxn modelId="{C9297A94-6113-44FC-870A-329680E62F3D}" type="presParOf" srcId="{F99DF1F6-EB2A-4E9D-8A59-9DFCD165699C}" destId="{7036ADD7-A49C-4F7F-A88F-9293CE8733A9}" srcOrd="2" destOrd="0" presId="urn:microsoft.com/office/officeart/2008/layout/LinedList"/>
    <dgm:cxn modelId="{28E54AB3-06EC-4CFB-92FE-74EFAE37D156}" type="presParOf" srcId="{F99DF1F6-EB2A-4E9D-8A59-9DFCD165699C}" destId="{467AD4DB-C6AA-4DD3-82AC-884F6C9C1B10}" srcOrd="3" destOrd="0" presId="urn:microsoft.com/office/officeart/2008/layout/LinedList"/>
    <dgm:cxn modelId="{AF9B632C-C23D-42F6-9C5D-94F07E4E535B}" type="presParOf" srcId="{467AD4DB-C6AA-4DD3-82AC-884F6C9C1B10}" destId="{3865A6EE-C7B5-4A6A-B9A3-407E0F8B0854}" srcOrd="0" destOrd="0" presId="urn:microsoft.com/office/officeart/2008/layout/LinedList"/>
    <dgm:cxn modelId="{43CEE6B9-2AC7-4287-87ED-77435116023E}" type="presParOf" srcId="{467AD4DB-C6AA-4DD3-82AC-884F6C9C1B10}" destId="{6497D467-8BEC-422D-B28A-5A37ACFA747E}" srcOrd="1" destOrd="0" presId="urn:microsoft.com/office/officeart/2008/layout/LinedList"/>
    <dgm:cxn modelId="{DE50EDA4-1865-44C6-AC1A-55C00947D86E}" type="presParOf" srcId="{F99DF1F6-EB2A-4E9D-8A59-9DFCD165699C}" destId="{5CF0C4C2-E8B2-4503-BB15-F533EB0598DE}" srcOrd="4" destOrd="0" presId="urn:microsoft.com/office/officeart/2008/layout/LinedList"/>
    <dgm:cxn modelId="{73E0C147-7905-4C76-8761-551D14DBF22B}" type="presParOf" srcId="{F99DF1F6-EB2A-4E9D-8A59-9DFCD165699C}" destId="{40B3ABF2-1A4F-485B-9914-292E384EF85A}" srcOrd="5" destOrd="0" presId="urn:microsoft.com/office/officeart/2008/layout/LinedList"/>
    <dgm:cxn modelId="{238BB476-FBD2-405A-A8D4-DCE49F46811E}" type="presParOf" srcId="{40B3ABF2-1A4F-485B-9914-292E384EF85A}" destId="{E5656892-1289-4C9B-940F-E60FF850ADC8}" srcOrd="0" destOrd="0" presId="urn:microsoft.com/office/officeart/2008/layout/LinedList"/>
    <dgm:cxn modelId="{6927E6CA-E6AE-4568-89B6-F2E5C4450A48}" type="presParOf" srcId="{40B3ABF2-1A4F-485B-9914-292E384EF85A}" destId="{81DE3746-C580-4CF4-9627-8C6D99E6ABC0}" srcOrd="1" destOrd="0" presId="urn:microsoft.com/office/officeart/2008/layout/LinedList"/>
    <dgm:cxn modelId="{13305622-D8F6-4DAC-B6EC-A987E43FA3E7}" type="presParOf" srcId="{F99DF1F6-EB2A-4E9D-8A59-9DFCD165699C}" destId="{FA385B26-54AB-410E-A6BA-D9837955A6DB}" srcOrd="6" destOrd="0" presId="urn:microsoft.com/office/officeart/2008/layout/LinedList"/>
    <dgm:cxn modelId="{93380145-DF9D-47ED-A123-A553A2498F55}" type="presParOf" srcId="{F99DF1F6-EB2A-4E9D-8A59-9DFCD165699C}" destId="{699ACCFC-87CE-4EF5-8897-DD0954AA6B45}" srcOrd="7" destOrd="0" presId="urn:microsoft.com/office/officeart/2008/layout/LinedList"/>
    <dgm:cxn modelId="{82700DA8-E2D0-4A04-915D-2A5284AE5058}" type="presParOf" srcId="{699ACCFC-87CE-4EF5-8897-DD0954AA6B45}" destId="{77A6BCC9-D9CC-4886-8F88-272EDB5545E5}" srcOrd="0" destOrd="0" presId="urn:microsoft.com/office/officeart/2008/layout/LinedList"/>
    <dgm:cxn modelId="{86608929-9427-4B41-AA2E-DD1736CD749D}" type="presParOf" srcId="{699ACCFC-87CE-4EF5-8897-DD0954AA6B45}" destId="{CF1599E4-AD11-4066-8FF1-AAF8332EB868}" srcOrd="1" destOrd="0" presId="urn:microsoft.com/office/officeart/2008/layout/LinedList"/>
    <dgm:cxn modelId="{2F2ECE10-3798-4B32-948E-6827545B10FA}" type="presParOf" srcId="{F99DF1F6-EB2A-4E9D-8A59-9DFCD165699C}" destId="{EA16D7E9-DC10-4D17-96E7-3812AA823978}" srcOrd="8" destOrd="0" presId="urn:microsoft.com/office/officeart/2008/layout/LinedList"/>
    <dgm:cxn modelId="{FD30BA9D-5800-4840-ABC9-B79C49B20ECC}" type="presParOf" srcId="{F99DF1F6-EB2A-4E9D-8A59-9DFCD165699C}" destId="{7025312C-00FE-470A-B87D-B44518DD7F16}" srcOrd="9" destOrd="0" presId="urn:microsoft.com/office/officeart/2008/layout/LinedList"/>
    <dgm:cxn modelId="{E739A8C6-5AFB-4BAA-BD93-DBDAD482E82C}" type="presParOf" srcId="{7025312C-00FE-470A-B87D-B44518DD7F16}" destId="{DEECF1F9-81F3-4CE4-A1FA-51C3BB5BA2DE}" srcOrd="0" destOrd="0" presId="urn:microsoft.com/office/officeart/2008/layout/LinedList"/>
    <dgm:cxn modelId="{00CE72AA-2EEC-4BAC-92EC-12D4B91E6F97}" type="presParOf" srcId="{7025312C-00FE-470A-B87D-B44518DD7F16}" destId="{AAD50F12-25AA-44BC-9F2E-B834DED5BA6C}" srcOrd="1" destOrd="0" presId="urn:microsoft.com/office/officeart/2008/layout/LinedList"/>
    <dgm:cxn modelId="{60AD99A8-243B-4FD7-BB42-BC51C4151A2E}" type="presParOf" srcId="{F99DF1F6-EB2A-4E9D-8A59-9DFCD165699C}" destId="{47971E5E-0A4D-40D4-A0E4-5015A6085891}" srcOrd="10" destOrd="0" presId="urn:microsoft.com/office/officeart/2008/layout/LinedList"/>
    <dgm:cxn modelId="{1D28294F-F051-4F4E-A369-802533739A94}" type="presParOf" srcId="{F99DF1F6-EB2A-4E9D-8A59-9DFCD165699C}" destId="{EB4BA568-4123-4005-AA1F-B8C6C9041FEC}" srcOrd="11" destOrd="0" presId="urn:microsoft.com/office/officeart/2008/layout/LinedList"/>
    <dgm:cxn modelId="{7687E89B-42C2-4260-BEB5-2C82691D4090}" type="presParOf" srcId="{EB4BA568-4123-4005-AA1F-B8C6C9041FEC}" destId="{7FCFFB34-6A42-46A5-A5BE-A8B32664A1B1}" srcOrd="0" destOrd="0" presId="urn:microsoft.com/office/officeart/2008/layout/LinedList"/>
    <dgm:cxn modelId="{4312ED65-C347-4470-A3B4-AF8BC4E4E838}" type="presParOf" srcId="{EB4BA568-4123-4005-AA1F-B8C6C9041FEC}" destId="{1C16A0C2-4FEE-4D97-8BEF-0C14FC679B93}" srcOrd="1" destOrd="0" presId="urn:microsoft.com/office/officeart/2008/layout/LinedList"/>
    <dgm:cxn modelId="{95F9516C-D817-4A3E-92D5-2AD2309275AA}" type="presParOf" srcId="{F99DF1F6-EB2A-4E9D-8A59-9DFCD165699C}" destId="{88270761-88A6-4D93-A7E6-2B7CF005A9A0}" srcOrd="12" destOrd="0" presId="urn:microsoft.com/office/officeart/2008/layout/LinedList"/>
    <dgm:cxn modelId="{158815F4-0515-4D4A-9C59-8D27660787E1}" type="presParOf" srcId="{F99DF1F6-EB2A-4E9D-8A59-9DFCD165699C}" destId="{8936B2B0-66F3-4765-8BC6-5D22559F228F}" srcOrd="13" destOrd="0" presId="urn:microsoft.com/office/officeart/2008/layout/LinedList"/>
    <dgm:cxn modelId="{4E649CBC-FC20-45CA-ACC3-F7FEAB970174}" type="presParOf" srcId="{8936B2B0-66F3-4765-8BC6-5D22559F228F}" destId="{C31BCDF6-2385-4940-8254-BF258B14D3D6}" srcOrd="0" destOrd="0" presId="urn:microsoft.com/office/officeart/2008/layout/LinedList"/>
    <dgm:cxn modelId="{251219FB-4F11-4EE5-BD79-C1D59DB66177}" type="presParOf" srcId="{8936B2B0-66F3-4765-8BC6-5D22559F228F}" destId="{9439442D-24FC-484E-9069-00507957CD7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AA1A71-3683-4EAC-9620-538AA36C03B0}" type="doc">
      <dgm:prSet loTypeId="urn:microsoft.com/office/officeart/2018/2/layout/IconLabelDescriptionList" loCatId="icon" qsTypeId="urn:microsoft.com/office/officeart/2005/8/quickstyle/simple4" qsCatId="simple" csTypeId="urn:microsoft.com/office/officeart/2018/5/colors/Iconchunking_neutralbg_accent1_2" csCatId="accent1" phldr="1"/>
      <dgm:spPr/>
      <dgm:t>
        <a:bodyPr/>
        <a:lstStyle/>
        <a:p>
          <a:endParaRPr lang="en-US"/>
        </a:p>
      </dgm:t>
    </dgm:pt>
    <dgm:pt modelId="{098A11A1-F263-47DC-91E2-C6E60EE9139A}">
      <dgm:prSet/>
      <dgm:spPr/>
      <dgm:t>
        <a:bodyPr/>
        <a:lstStyle/>
        <a:p>
          <a:pPr>
            <a:lnSpc>
              <a:spcPct val="100000"/>
            </a:lnSpc>
            <a:defRPr b="1"/>
          </a:pPr>
          <a:r>
            <a:rPr lang="en-US" dirty="0"/>
            <a:t>Export must be a dependent of the eligible employee</a:t>
          </a:r>
        </a:p>
      </dgm:t>
    </dgm:pt>
    <dgm:pt modelId="{0EDF85C1-746B-43C5-94FF-5EEF4E1AA9C0}" type="parTrans" cxnId="{2411105D-381C-47D2-BB35-4A969A0EAC72}">
      <dgm:prSet/>
      <dgm:spPr/>
      <dgm:t>
        <a:bodyPr/>
        <a:lstStyle/>
        <a:p>
          <a:endParaRPr lang="en-US"/>
        </a:p>
      </dgm:t>
    </dgm:pt>
    <dgm:pt modelId="{E95B6ABF-481F-41BE-9892-5A55E5D41494}" type="sibTrans" cxnId="{2411105D-381C-47D2-BB35-4A969A0EAC72}">
      <dgm:prSet/>
      <dgm:spPr/>
      <dgm:t>
        <a:bodyPr/>
        <a:lstStyle/>
        <a:p>
          <a:endParaRPr lang="en-US"/>
        </a:p>
      </dgm:t>
    </dgm:pt>
    <dgm:pt modelId="{415747F0-E9B5-40FE-AA88-64435FE8F7AD}">
      <dgm:prSet/>
      <dgm:spPr/>
      <dgm:t>
        <a:bodyPr/>
        <a:lstStyle/>
        <a:p>
          <a:pPr>
            <a:lnSpc>
              <a:spcPct val="100000"/>
            </a:lnSpc>
            <a:defRPr b="1"/>
          </a:pPr>
          <a:r>
            <a:rPr lang="en-US" dirty="0"/>
            <a:t>Typically an eligible employee is defined as</a:t>
          </a:r>
        </a:p>
      </dgm:t>
    </dgm:pt>
    <dgm:pt modelId="{65695705-5B51-4747-9C0E-09A13ED645B0}" type="parTrans" cxnId="{A1B181A8-5C13-4E6C-976C-B7A9AE243B85}">
      <dgm:prSet/>
      <dgm:spPr/>
      <dgm:t>
        <a:bodyPr/>
        <a:lstStyle/>
        <a:p>
          <a:endParaRPr lang="en-US"/>
        </a:p>
      </dgm:t>
    </dgm:pt>
    <dgm:pt modelId="{D96FBE51-D366-42C8-9E40-CF0C48183054}" type="sibTrans" cxnId="{A1B181A8-5C13-4E6C-976C-B7A9AE243B85}">
      <dgm:prSet/>
      <dgm:spPr/>
      <dgm:t>
        <a:bodyPr/>
        <a:lstStyle/>
        <a:p>
          <a:endParaRPr lang="en-US"/>
        </a:p>
      </dgm:t>
    </dgm:pt>
    <dgm:pt modelId="{C0E4DB2B-DF98-4AF4-8CFC-AEAA65952A95}">
      <dgm:prSet/>
      <dgm:spPr/>
      <dgm:t>
        <a:bodyPr/>
        <a:lstStyle/>
        <a:p>
          <a:pPr>
            <a:lnSpc>
              <a:spcPct val="100000"/>
            </a:lnSpc>
          </a:pPr>
          <a:r>
            <a:rPr lang="en-US" baseline="0" dirty="0"/>
            <a:t>Full time staff or faculty</a:t>
          </a:r>
          <a:endParaRPr lang="en-US" dirty="0"/>
        </a:p>
      </dgm:t>
    </dgm:pt>
    <dgm:pt modelId="{8A9B4289-995D-41FD-84EB-9562813FFD70}" type="parTrans" cxnId="{5639D23F-C5F5-4604-8E63-6D2BA6F3B4A3}">
      <dgm:prSet/>
      <dgm:spPr/>
      <dgm:t>
        <a:bodyPr/>
        <a:lstStyle/>
        <a:p>
          <a:endParaRPr lang="en-US"/>
        </a:p>
      </dgm:t>
    </dgm:pt>
    <dgm:pt modelId="{DC7C017B-AD5C-4D6A-94D1-BE79D141232A}" type="sibTrans" cxnId="{5639D23F-C5F5-4604-8E63-6D2BA6F3B4A3}">
      <dgm:prSet/>
      <dgm:spPr/>
      <dgm:t>
        <a:bodyPr/>
        <a:lstStyle/>
        <a:p>
          <a:endParaRPr lang="en-US"/>
        </a:p>
      </dgm:t>
    </dgm:pt>
    <dgm:pt modelId="{A5FE73AB-4668-4C97-9924-311EB6E71E61}">
      <dgm:prSet/>
      <dgm:spPr/>
      <dgm:t>
        <a:bodyPr/>
        <a:lstStyle/>
        <a:p>
          <a:pPr>
            <a:lnSpc>
              <a:spcPct val="100000"/>
            </a:lnSpc>
          </a:pPr>
          <a:r>
            <a:rPr lang="en-US" baseline="0" dirty="0"/>
            <a:t>Check out your Employee handbook for the specific details</a:t>
          </a:r>
          <a:endParaRPr lang="en-US" dirty="0"/>
        </a:p>
      </dgm:t>
    </dgm:pt>
    <dgm:pt modelId="{9F2E809F-6439-4D5C-AB65-168B905BDB4D}" type="parTrans" cxnId="{7D8EAB96-8A4F-479B-AF8B-174DDEEE4302}">
      <dgm:prSet/>
      <dgm:spPr/>
      <dgm:t>
        <a:bodyPr/>
        <a:lstStyle/>
        <a:p>
          <a:endParaRPr lang="en-US"/>
        </a:p>
      </dgm:t>
    </dgm:pt>
    <dgm:pt modelId="{3D2AF928-287E-45B7-8F81-5D319E61BDF5}" type="sibTrans" cxnId="{7D8EAB96-8A4F-479B-AF8B-174DDEEE4302}">
      <dgm:prSet/>
      <dgm:spPr/>
      <dgm:t>
        <a:bodyPr/>
        <a:lstStyle/>
        <a:p>
          <a:endParaRPr lang="en-US"/>
        </a:p>
      </dgm:t>
    </dgm:pt>
    <dgm:pt modelId="{DA1E396A-3A74-4BF9-BDBE-8736C90BCF73}" type="pres">
      <dgm:prSet presAssocID="{48AA1A71-3683-4EAC-9620-538AA36C03B0}" presName="root" presStyleCnt="0">
        <dgm:presLayoutVars>
          <dgm:dir/>
          <dgm:resizeHandles val="exact"/>
        </dgm:presLayoutVars>
      </dgm:prSet>
      <dgm:spPr/>
    </dgm:pt>
    <dgm:pt modelId="{C6E605C9-7E57-4E3C-9B20-D0617A076FEB}" type="pres">
      <dgm:prSet presAssocID="{098A11A1-F263-47DC-91E2-C6E60EE9139A}" presName="compNode" presStyleCnt="0"/>
      <dgm:spPr/>
    </dgm:pt>
    <dgm:pt modelId="{AAA3B475-995F-4FC9-A416-6E3F869CD498}" type="pres">
      <dgm:prSet presAssocID="{098A11A1-F263-47DC-91E2-C6E60EE9139A}" presName="iconRect" presStyleLbl="node1" presStyleIdx="0" presStyleCnt="2" custLinFactNeighborX="94987" custLinFactNeighborY="-4037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71B4B2FE-4327-4A71-A79D-0FD8B27ABC24}" type="pres">
      <dgm:prSet presAssocID="{098A11A1-F263-47DC-91E2-C6E60EE9139A}" presName="iconSpace" presStyleCnt="0"/>
      <dgm:spPr/>
    </dgm:pt>
    <dgm:pt modelId="{2C30B166-A210-4448-8587-F7C6F346727E}" type="pres">
      <dgm:prSet presAssocID="{098A11A1-F263-47DC-91E2-C6E60EE9139A}" presName="parTx" presStyleLbl="revTx" presStyleIdx="0" presStyleCnt="4" custScaleX="68471" custScaleY="352794" custLinFactNeighborX="24197" custLinFactNeighborY="21768">
        <dgm:presLayoutVars>
          <dgm:chMax val="0"/>
          <dgm:chPref val="0"/>
        </dgm:presLayoutVars>
      </dgm:prSet>
      <dgm:spPr/>
    </dgm:pt>
    <dgm:pt modelId="{CE022C22-21CC-4BB0-ADCB-755BB67EA4E7}" type="pres">
      <dgm:prSet presAssocID="{098A11A1-F263-47DC-91E2-C6E60EE9139A}" presName="txSpace" presStyleCnt="0"/>
      <dgm:spPr/>
    </dgm:pt>
    <dgm:pt modelId="{C60E2D1C-53CC-43BD-87E9-58B254575D88}" type="pres">
      <dgm:prSet presAssocID="{098A11A1-F263-47DC-91E2-C6E60EE9139A}" presName="desTx" presStyleLbl="revTx" presStyleIdx="1" presStyleCnt="4">
        <dgm:presLayoutVars/>
      </dgm:prSet>
      <dgm:spPr/>
    </dgm:pt>
    <dgm:pt modelId="{C6D3D8F3-CCA5-4BD9-8103-559448FA39AF}" type="pres">
      <dgm:prSet presAssocID="{E95B6ABF-481F-41BE-9892-5A55E5D41494}" presName="sibTrans" presStyleCnt="0"/>
      <dgm:spPr/>
    </dgm:pt>
    <dgm:pt modelId="{84AAE4ED-EE9E-4EDF-B3C7-A3C7182D2733}" type="pres">
      <dgm:prSet presAssocID="{415747F0-E9B5-40FE-AA88-64435FE8F7AD}" presName="compNode" presStyleCnt="0"/>
      <dgm:spPr/>
    </dgm:pt>
    <dgm:pt modelId="{5A6A1EC8-6AC9-49F7-B1B8-C099BD007CAF}" type="pres">
      <dgm:prSet presAssocID="{415747F0-E9B5-40FE-AA88-64435FE8F7AD}" presName="iconRect" presStyleLbl="node1" presStyleIdx="1" presStyleCnt="2" custLinFactNeighborX="67454" custLinFactNeighborY="-3380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list"/>
        </a:ext>
      </dgm:extLst>
    </dgm:pt>
    <dgm:pt modelId="{0174D8CB-DEED-4267-B632-B653097BAB79}" type="pres">
      <dgm:prSet presAssocID="{415747F0-E9B5-40FE-AA88-64435FE8F7AD}" presName="iconSpace" presStyleCnt="0"/>
      <dgm:spPr/>
    </dgm:pt>
    <dgm:pt modelId="{A384C617-8B78-41E6-B891-835458F4CAAE}" type="pres">
      <dgm:prSet presAssocID="{415747F0-E9B5-40FE-AA88-64435FE8F7AD}" presName="parTx" presStyleLbl="revTx" presStyleIdx="2" presStyleCnt="4" custLinFactY="-6585" custLinFactNeighborX="-3847" custLinFactNeighborY="-100000">
        <dgm:presLayoutVars>
          <dgm:chMax val="0"/>
          <dgm:chPref val="0"/>
        </dgm:presLayoutVars>
      </dgm:prSet>
      <dgm:spPr/>
    </dgm:pt>
    <dgm:pt modelId="{012B4BE4-8C8C-4D55-A6EC-9C9885C065FC}" type="pres">
      <dgm:prSet presAssocID="{415747F0-E9B5-40FE-AA88-64435FE8F7AD}" presName="txSpace" presStyleCnt="0"/>
      <dgm:spPr/>
    </dgm:pt>
    <dgm:pt modelId="{D16196B0-5FC1-4F37-A54C-B998675A7793}" type="pres">
      <dgm:prSet presAssocID="{415747F0-E9B5-40FE-AA88-64435FE8F7AD}" presName="desTx" presStyleLbl="revTx" presStyleIdx="3" presStyleCnt="4" custLinFactNeighborX="-1886" custLinFactNeighborY="-90874">
        <dgm:presLayoutVars/>
      </dgm:prSet>
      <dgm:spPr/>
    </dgm:pt>
  </dgm:ptLst>
  <dgm:cxnLst>
    <dgm:cxn modelId="{AE796A0E-DE05-4A7B-8E1C-9967EEF2AC3D}" type="presOf" srcId="{48AA1A71-3683-4EAC-9620-538AA36C03B0}" destId="{DA1E396A-3A74-4BF9-BDBE-8736C90BCF73}" srcOrd="0" destOrd="0" presId="urn:microsoft.com/office/officeart/2018/2/layout/IconLabelDescriptionList"/>
    <dgm:cxn modelId="{5639D23F-C5F5-4604-8E63-6D2BA6F3B4A3}" srcId="{415747F0-E9B5-40FE-AA88-64435FE8F7AD}" destId="{C0E4DB2B-DF98-4AF4-8CFC-AEAA65952A95}" srcOrd="0" destOrd="0" parTransId="{8A9B4289-995D-41FD-84EB-9562813FFD70}" sibTransId="{DC7C017B-AD5C-4D6A-94D1-BE79D141232A}"/>
    <dgm:cxn modelId="{2411105D-381C-47D2-BB35-4A969A0EAC72}" srcId="{48AA1A71-3683-4EAC-9620-538AA36C03B0}" destId="{098A11A1-F263-47DC-91E2-C6E60EE9139A}" srcOrd="0" destOrd="0" parTransId="{0EDF85C1-746B-43C5-94FF-5EEF4E1AA9C0}" sibTransId="{E95B6ABF-481F-41BE-9892-5A55E5D41494}"/>
    <dgm:cxn modelId="{2878C66B-CB3A-4106-8D49-0D4525D733B3}" type="presOf" srcId="{C0E4DB2B-DF98-4AF4-8CFC-AEAA65952A95}" destId="{D16196B0-5FC1-4F37-A54C-B998675A7793}" srcOrd="0" destOrd="0" presId="urn:microsoft.com/office/officeart/2018/2/layout/IconLabelDescriptionList"/>
    <dgm:cxn modelId="{6A07836C-85B5-45CA-B506-2DD3F2FB84E7}" type="presOf" srcId="{098A11A1-F263-47DC-91E2-C6E60EE9139A}" destId="{2C30B166-A210-4448-8587-F7C6F346727E}" srcOrd="0" destOrd="0" presId="urn:microsoft.com/office/officeart/2018/2/layout/IconLabelDescriptionList"/>
    <dgm:cxn modelId="{7D8EAB96-8A4F-479B-AF8B-174DDEEE4302}" srcId="{415747F0-E9B5-40FE-AA88-64435FE8F7AD}" destId="{A5FE73AB-4668-4C97-9924-311EB6E71E61}" srcOrd="1" destOrd="0" parTransId="{9F2E809F-6439-4D5C-AB65-168B905BDB4D}" sibTransId="{3D2AF928-287E-45B7-8F81-5D319E61BDF5}"/>
    <dgm:cxn modelId="{A1B181A8-5C13-4E6C-976C-B7A9AE243B85}" srcId="{48AA1A71-3683-4EAC-9620-538AA36C03B0}" destId="{415747F0-E9B5-40FE-AA88-64435FE8F7AD}" srcOrd="1" destOrd="0" parTransId="{65695705-5B51-4747-9C0E-09A13ED645B0}" sibTransId="{D96FBE51-D366-42C8-9E40-CF0C48183054}"/>
    <dgm:cxn modelId="{F5DCCED6-E613-461F-8566-160E32A4FE22}" type="presOf" srcId="{A5FE73AB-4668-4C97-9924-311EB6E71E61}" destId="{D16196B0-5FC1-4F37-A54C-B998675A7793}" srcOrd="0" destOrd="1" presId="urn:microsoft.com/office/officeart/2018/2/layout/IconLabelDescriptionList"/>
    <dgm:cxn modelId="{BA098AEA-92FC-4B21-A927-55BB8AF3586A}" type="presOf" srcId="{415747F0-E9B5-40FE-AA88-64435FE8F7AD}" destId="{A384C617-8B78-41E6-B891-835458F4CAAE}" srcOrd="0" destOrd="0" presId="urn:microsoft.com/office/officeart/2018/2/layout/IconLabelDescriptionList"/>
    <dgm:cxn modelId="{E1F125C9-C771-4147-A173-C8AD532CC307}" type="presParOf" srcId="{DA1E396A-3A74-4BF9-BDBE-8736C90BCF73}" destId="{C6E605C9-7E57-4E3C-9B20-D0617A076FEB}" srcOrd="0" destOrd="0" presId="urn:microsoft.com/office/officeart/2018/2/layout/IconLabelDescriptionList"/>
    <dgm:cxn modelId="{96E7C8ED-6387-4DB0-B8CC-69647E1D7437}" type="presParOf" srcId="{C6E605C9-7E57-4E3C-9B20-D0617A076FEB}" destId="{AAA3B475-995F-4FC9-A416-6E3F869CD498}" srcOrd="0" destOrd="0" presId="urn:microsoft.com/office/officeart/2018/2/layout/IconLabelDescriptionList"/>
    <dgm:cxn modelId="{988973CB-453B-42A3-9C0E-519940234E53}" type="presParOf" srcId="{C6E605C9-7E57-4E3C-9B20-D0617A076FEB}" destId="{71B4B2FE-4327-4A71-A79D-0FD8B27ABC24}" srcOrd="1" destOrd="0" presId="urn:microsoft.com/office/officeart/2018/2/layout/IconLabelDescriptionList"/>
    <dgm:cxn modelId="{880E2E24-AB77-4016-A0B5-0FA7ECC46185}" type="presParOf" srcId="{C6E605C9-7E57-4E3C-9B20-D0617A076FEB}" destId="{2C30B166-A210-4448-8587-F7C6F346727E}" srcOrd="2" destOrd="0" presId="urn:microsoft.com/office/officeart/2018/2/layout/IconLabelDescriptionList"/>
    <dgm:cxn modelId="{E6FC128F-06AD-472A-838A-D4CD410222EE}" type="presParOf" srcId="{C6E605C9-7E57-4E3C-9B20-D0617A076FEB}" destId="{CE022C22-21CC-4BB0-ADCB-755BB67EA4E7}" srcOrd="3" destOrd="0" presId="urn:microsoft.com/office/officeart/2018/2/layout/IconLabelDescriptionList"/>
    <dgm:cxn modelId="{67DE8C09-E60C-4E5C-98FC-305BC2D6C6E3}" type="presParOf" srcId="{C6E605C9-7E57-4E3C-9B20-D0617A076FEB}" destId="{C60E2D1C-53CC-43BD-87E9-58B254575D88}" srcOrd="4" destOrd="0" presId="urn:microsoft.com/office/officeart/2018/2/layout/IconLabelDescriptionList"/>
    <dgm:cxn modelId="{9274A472-6694-405E-BC76-47ED4A5D7171}" type="presParOf" srcId="{DA1E396A-3A74-4BF9-BDBE-8736C90BCF73}" destId="{C6D3D8F3-CCA5-4BD9-8103-559448FA39AF}" srcOrd="1" destOrd="0" presId="urn:microsoft.com/office/officeart/2018/2/layout/IconLabelDescriptionList"/>
    <dgm:cxn modelId="{09BF5EFA-9036-4F20-8BB9-6CC4DCCB95AB}" type="presParOf" srcId="{DA1E396A-3A74-4BF9-BDBE-8736C90BCF73}" destId="{84AAE4ED-EE9E-4EDF-B3C7-A3C7182D2733}" srcOrd="2" destOrd="0" presId="urn:microsoft.com/office/officeart/2018/2/layout/IconLabelDescriptionList"/>
    <dgm:cxn modelId="{1BA83811-86D2-4477-9BB8-CFD35894FD54}" type="presParOf" srcId="{84AAE4ED-EE9E-4EDF-B3C7-A3C7182D2733}" destId="{5A6A1EC8-6AC9-49F7-B1B8-C099BD007CAF}" srcOrd="0" destOrd="0" presId="urn:microsoft.com/office/officeart/2018/2/layout/IconLabelDescriptionList"/>
    <dgm:cxn modelId="{C190EBAD-1538-49F3-B3B9-3A724A03E6A5}" type="presParOf" srcId="{84AAE4ED-EE9E-4EDF-B3C7-A3C7182D2733}" destId="{0174D8CB-DEED-4267-B632-B653097BAB79}" srcOrd="1" destOrd="0" presId="urn:microsoft.com/office/officeart/2018/2/layout/IconLabelDescriptionList"/>
    <dgm:cxn modelId="{05386211-BF58-41DF-864D-5C3802ADB41D}" type="presParOf" srcId="{84AAE4ED-EE9E-4EDF-B3C7-A3C7182D2733}" destId="{A384C617-8B78-41E6-B891-835458F4CAAE}" srcOrd="2" destOrd="0" presId="urn:microsoft.com/office/officeart/2018/2/layout/IconLabelDescriptionList"/>
    <dgm:cxn modelId="{F820B2C5-C53F-4D85-83AF-0C6646727484}" type="presParOf" srcId="{84AAE4ED-EE9E-4EDF-B3C7-A3C7182D2733}" destId="{012B4BE4-8C8C-4D55-A6EC-9C9885C065FC}" srcOrd="3" destOrd="0" presId="urn:microsoft.com/office/officeart/2018/2/layout/IconLabelDescriptionList"/>
    <dgm:cxn modelId="{8929E5AA-9D79-424C-88DD-3F72E68DBDEF}" type="presParOf" srcId="{84AAE4ED-EE9E-4EDF-B3C7-A3C7182D2733}" destId="{D16196B0-5FC1-4F37-A54C-B998675A7793}"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EFF412-EC56-4F13-AC7D-74342F7578B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DF65F41-5306-4A7D-9AA3-F0A5B6DB8049}">
      <dgm:prSet/>
      <dgm:spPr/>
      <dgm:t>
        <a:bodyPr/>
        <a:lstStyle/>
        <a:p>
          <a:pPr>
            <a:defRPr cap="all"/>
          </a:pPr>
          <a:r>
            <a:rPr lang="en-US" dirty="0"/>
            <a:t>The selection process  can be very competitive</a:t>
          </a:r>
        </a:p>
      </dgm:t>
    </dgm:pt>
    <dgm:pt modelId="{1CF04F90-82A5-4599-805B-D9264EADA39D}" type="parTrans" cxnId="{857B3390-2623-4801-8E7B-C44B594F1651}">
      <dgm:prSet/>
      <dgm:spPr/>
      <dgm:t>
        <a:bodyPr/>
        <a:lstStyle/>
        <a:p>
          <a:endParaRPr lang="en-US"/>
        </a:p>
      </dgm:t>
    </dgm:pt>
    <dgm:pt modelId="{3344447F-4C85-4F00-831F-9C3FF72977C7}" type="sibTrans" cxnId="{857B3390-2623-4801-8E7B-C44B594F1651}">
      <dgm:prSet/>
      <dgm:spPr/>
      <dgm:t>
        <a:bodyPr/>
        <a:lstStyle/>
        <a:p>
          <a:endParaRPr lang="en-US"/>
        </a:p>
      </dgm:t>
    </dgm:pt>
    <dgm:pt modelId="{D16FB918-ED21-45AD-88DF-7376657CC42C}">
      <dgm:prSet/>
      <dgm:spPr/>
      <dgm:t>
        <a:bodyPr/>
        <a:lstStyle/>
        <a:p>
          <a:pPr>
            <a:defRPr cap="all"/>
          </a:pPr>
          <a:r>
            <a:rPr lang="en-US" dirty="0"/>
            <a:t>TE schools have guidelines, deadlines and selection criteria</a:t>
          </a:r>
        </a:p>
      </dgm:t>
    </dgm:pt>
    <dgm:pt modelId="{13BFEC5B-DE06-4035-BD89-7C89F497DFB0}" type="parTrans" cxnId="{50A918C4-34F0-4FCE-83D7-D184BD536E3A}">
      <dgm:prSet/>
      <dgm:spPr/>
      <dgm:t>
        <a:bodyPr/>
        <a:lstStyle/>
        <a:p>
          <a:endParaRPr lang="en-US"/>
        </a:p>
      </dgm:t>
    </dgm:pt>
    <dgm:pt modelId="{8C5D4445-921D-46C2-BA26-60948B05D1DD}" type="sibTrans" cxnId="{50A918C4-34F0-4FCE-83D7-D184BD536E3A}">
      <dgm:prSet/>
      <dgm:spPr/>
      <dgm:t>
        <a:bodyPr/>
        <a:lstStyle/>
        <a:p>
          <a:endParaRPr lang="en-US"/>
        </a:p>
      </dgm:t>
    </dgm:pt>
    <dgm:pt modelId="{61BDBCD8-0A15-4558-986E-260B6C6A3EC3}">
      <dgm:prSet/>
      <dgm:spPr/>
      <dgm:t>
        <a:bodyPr/>
        <a:lstStyle/>
        <a:p>
          <a:pPr>
            <a:defRPr cap="all"/>
          </a:pPr>
          <a:r>
            <a:rPr lang="en-US" dirty="0"/>
            <a:t>do your homework regarding Export and Import requirements, deadlines and any other specific requirement or expectation</a:t>
          </a:r>
        </a:p>
      </dgm:t>
    </dgm:pt>
    <dgm:pt modelId="{FEC478CA-9AB9-4D19-991B-BA5B636430AB}" type="parTrans" cxnId="{18F68C5F-CF7F-486F-BEC2-86F5FF61712B}">
      <dgm:prSet/>
      <dgm:spPr/>
      <dgm:t>
        <a:bodyPr/>
        <a:lstStyle/>
        <a:p>
          <a:endParaRPr lang="en-US"/>
        </a:p>
      </dgm:t>
    </dgm:pt>
    <dgm:pt modelId="{617A586F-41D6-4B58-837A-1D6C038F9C7F}" type="sibTrans" cxnId="{18F68C5F-CF7F-486F-BEC2-86F5FF61712B}">
      <dgm:prSet/>
      <dgm:spPr/>
      <dgm:t>
        <a:bodyPr/>
        <a:lstStyle/>
        <a:p>
          <a:endParaRPr lang="en-US"/>
        </a:p>
      </dgm:t>
    </dgm:pt>
    <dgm:pt modelId="{C264F13C-08C6-49C6-AFFB-458111781866}" type="pres">
      <dgm:prSet presAssocID="{8EEFF412-EC56-4F13-AC7D-74342F7578BB}" presName="hierChild1" presStyleCnt="0">
        <dgm:presLayoutVars>
          <dgm:chPref val="1"/>
          <dgm:dir/>
          <dgm:animOne val="branch"/>
          <dgm:animLvl val="lvl"/>
          <dgm:resizeHandles/>
        </dgm:presLayoutVars>
      </dgm:prSet>
      <dgm:spPr/>
    </dgm:pt>
    <dgm:pt modelId="{AB987693-0F26-43C8-9461-213614AE84D4}" type="pres">
      <dgm:prSet presAssocID="{5DF65F41-5306-4A7D-9AA3-F0A5B6DB8049}" presName="hierRoot1" presStyleCnt="0"/>
      <dgm:spPr/>
    </dgm:pt>
    <dgm:pt modelId="{45CE379B-051C-4BAA-B2D4-843E9594AD49}" type="pres">
      <dgm:prSet presAssocID="{5DF65F41-5306-4A7D-9AA3-F0A5B6DB8049}" presName="composite" presStyleCnt="0"/>
      <dgm:spPr/>
    </dgm:pt>
    <dgm:pt modelId="{DD885967-DF68-4157-80CE-158702DF0D58}" type="pres">
      <dgm:prSet presAssocID="{5DF65F41-5306-4A7D-9AA3-F0A5B6DB8049}" presName="background" presStyleLbl="node0" presStyleIdx="0" presStyleCnt="3"/>
      <dgm:spPr/>
    </dgm:pt>
    <dgm:pt modelId="{BC787845-A900-431B-A22A-2E8E6B6F1E86}" type="pres">
      <dgm:prSet presAssocID="{5DF65F41-5306-4A7D-9AA3-F0A5B6DB8049}" presName="text" presStyleLbl="fgAcc0" presStyleIdx="0" presStyleCnt="3">
        <dgm:presLayoutVars>
          <dgm:chPref val="3"/>
        </dgm:presLayoutVars>
      </dgm:prSet>
      <dgm:spPr/>
    </dgm:pt>
    <dgm:pt modelId="{7B541FBD-51C0-4C5E-856A-0A5E3F057B3A}" type="pres">
      <dgm:prSet presAssocID="{5DF65F41-5306-4A7D-9AA3-F0A5B6DB8049}" presName="hierChild2" presStyleCnt="0"/>
      <dgm:spPr/>
    </dgm:pt>
    <dgm:pt modelId="{1DBE6775-3503-4988-9E7E-36EB1F3A758D}" type="pres">
      <dgm:prSet presAssocID="{D16FB918-ED21-45AD-88DF-7376657CC42C}" presName="hierRoot1" presStyleCnt="0"/>
      <dgm:spPr/>
    </dgm:pt>
    <dgm:pt modelId="{23D63BB1-7221-4A39-A6FF-A840ED7768B1}" type="pres">
      <dgm:prSet presAssocID="{D16FB918-ED21-45AD-88DF-7376657CC42C}" presName="composite" presStyleCnt="0"/>
      <dgm:spPr/>
    </dgm:pt>
    <dgm:pt modelId="{EBE00E5E-4AE2-452D-AEE5-87733ABB5122}" type="pres">
      <dgm:prSet presAssocID="{D16FB918-ED21-45AD-88DF-7376657CC42C}" presName="background" presStyleLbl="node0" presStyleIdx="1" presStyleCnt="3"/>
      <dgm:spPr/>
    </dgm:pt>
    <dgm:pt modelId="{F06CB6EB-96D4-4E2C-931A-3BEEE6FEA9B2}" type="pres">
      <dgm:prSet presAssocID="{D16FB918-ED21-45AD-88DF-7376657CC42C}" presName="text" presStyleLbl="fgAcc0" presStyleIdx="1" presStyleCnt="3">
        <dgm:presLayoutVars>
          <dgm:chPref val="3"/>
        </dgm:presLayoutVars>
      </dgm:prSet>
      <dgm:spPr/>
    </dgm:pt>
    <dgm:pt modelId="{F3FC5B03-96B9-429A-AB94-7D9E82A24000}" type="pres">
      <dgm:prSet presAssocID="{D16FB918-ED21-45AD-88DF-7376657CC42C}" presName="hierChild2" presStyleCnt="0"/>
      <dgm:spPr/>
    </dgm:pt>
    <dgm:pt modelId="{7378EE75-37B4-4621-8542-84E4045E7DEE}" type="pres">
      <dgm:prSet presAssocID="{61BDBCD8-0A15-4558-986E-260B6C6A3EC3}" presName="hierRoot1" presStyleCnt="0"/>
      <dgm:spPr/>
    </dgm:pt>
    <dgm:pt modelId="{8C940F66-F9F0-4FF0-8EF8-FE97C1F42869}" type="pres">
      <dgm:prSet presAssocID="{61BDBCD8-0A15-4558-986E-260B6C6A3EC3}" presName="composite" presStyleCnt="0"/>
      <dgm:spPr/>
    </dgm:pt>
    <dgm:pt modelId="{5D975655-A6CD-4799-A8DA-966E43974055}" type="pres">
      <dgm:prSet presAssocID="{61BDBCD8-0A15-4558-986E-260B6C6A3EC3}" presName="background" presStyleLbl="node0" presStyleIdx="2" presStyleCnt="3"/>
      <dgm:spPr/>
    </dgm:pt>
    <dgm:pt modelId="{6F444F9E-C741-4DB0-948E-AA3B2E8E9FA8}" type="pres">
      <dgm:prSet presAssocID="{61BDBCD8-0A15-4558-986E-260B6C6A3EC3}" presName="text" presStyleLbl="fgAcc0" presStyleIdx="2" presStyleCnt="3">
        <dgm:presLayoutVars>
          <dgm:chPref val="3"/>
        </dgm:presLayoutVars>
      </dgm:prSet>
      <dgm:spPr/>
    </dgm:pt>
    <dgm:pt modelId="{99BBDD8A-4FEE-4875-9B04-FD29DEB363B8}" type="pres">
      <dgm:prSet presAssocID="{61BDBCD8-0A15-4558-986E-260B6C6A3EC3}" presName="hierChild2" presStyleCnt="0"/>
      <dgm:spPr/>
    </dgm:pt>
  </dgm:ptLst>
  <dgm:cxnLst>
    <dgm:cxn modelId="{18F68C5F-CF7F-486F-BEC2-86F5FF61712B}" srcId="{8EEFF412-EC56-4F13-AC7D-74342F7578BB}" destId="{61BDBCD8-0A15-4558-986E-260B6C6A3EC3}" srcOrd="2" destOrd="0" parTransId="{FEC478CA-9AB9-4D19-991B-BA5B636430AB}" sibTransId="{617A586F-41D6-4B58-837A-1D6C038F9C7F}"/>
    <dgm:cxn modelId="{1A26C246-6E50-48D1-A152-E25FD73440DA}" type="presOf" srcId="{8EEFF412-EC56-4F13-AC7D-74342F7578BB}" destId="{C264F13C-08C6-49C6-AFFB-458111781866}" srcOrd="0" destOrd="0" presId="urn:microsoft.com/office/officeart/2005/8/layout/hierarchy1"/>
    <dgm:cxn modelId="{CC38737D-4D60-479A-8A49-68225220EF8A}" type="presOf" srcId="{5DF65F41-5306-4A7D-9AA3-F0A5B6DB8049}" destId="{BC787845-A900-431B-A22A-2E8E6B6F1E86}" srcOrd="0" destOrd="0" presId="urn:microsoft.com/office/officeart/2005/8/layout/hierarchy1"/>
    <dgm:cxn modelId="{EB7F1485-2696-4107-8588-1000AE223940}" type="presOf" srcId="{D16FB918-ED21-45AD-88DF-7376657CC42C}" destId="{F06CB6EB-96D4-4E2C-931A-3BEEE6FEA9B2}" srcOrd="0" destOrd="0" presId="urn:microsoft.com/office/officeart/2005/8/layout/hierarchy1"/>
    <dgm:cxn modelId="{857B3390-2623-4801-8E7B-C44B594F1651}" srcId="{8EEFF412-EC56-4F13-AC7D-74342F7578BB}" destId="{5DF65F41-5306-4A7D-9AA3-F0A5B6DB8049}" srcOrd="0" destOrd="0" parTransId="{1CF04F90-82A5-4599-805B-D9264EADA39D}" sibTransId="{3344447F-4C85-4F00-831F-9C3FF72977C7}"/>
    <dgm:cxn modelId="{50A918C4-34F0-4FCE-83D7-D184BD536E3A}" srcId="{8EEFF412-EC56-4F13-AC7D-74342F7578BB}" destId="{D16FB918-ED21-45AD-88DF-7376657CC42C}" srcOrd="1" destOrd="0" parTransId="{13BFEC5B-DE06-4035-BD89-7C89F497DFB0}" sibTransId="{8C5D4445-921D-46C2-BA26-60948B05D1DD}"/>
    <dgm:cxn modelId="{F73FB5D2-6E3F-493C-913B-7D24ACC47A5A}" type="presOf" srcId="{61BDBCD8-0A15-4558-986E-260B6C6A3EC3}" destId="{6F444F9E-C741-4DB0-948E-AA3B2E8E9FA8}" srcOrd="0" destOrd="0" presId="urn:microsoft.com/office/officeart/2005/8/layout/hierarchy1"/>
    <dgm:cxn modelId="{97DD3010-8C10-4262-AC8D-E3732FCD5029}" type="presParOf" srcId="{C264F13C-08C6-49C6-AFFB-458111781866}" destId="{AB987693-0F26-43C8-9461-213614AE84D4}" srcOrd="0" destOrd="0" presId="urn:microsoft.com/office/officeart/2005/8/layout/hierarchy1"/>
    <dgm:cxn modelId="{DFAFB6EA-6BA2-442B-8D1F-BCCF0930792A}" type="presParOf" srcId="{AB987693-0F26-43C8-9461-213614AE84D4}" destId="{45CE379B-051C-4BAA-B2D4-843E9594AD49}" srcOrd="0" destOrd="0" presId="urn:microsoft.com/office/officeart/2005/8/layout/hierarchy1"/>
    <dgm:cxn modelId="{D5C562C4-FA11-4B86-BB2E-89E3BAFA1396}" type="presParOf" srcId="{45CE379B-051C-4BAA-B2D4-843E9594AD49}" destId="{DD885967-DF68-4157-80CE-158702DF0D58}" srcOrd="0" destOrd="0" presId="urn:microsoft.com/office/officeart/2005/8/layout/hierarchy1"/>
    <dgm:cxn modelId="{2D0FF576-C4F1-4B8D-909E-72652C0DAC40}" type="presParOf" srcId="{45CE379B-051C-4BAA-B2D4-843E9594AD49}" destId="{BC787845-A900-431B-A22A-2E8E6B6F1E86}" srcOrd="1" destOrd="0" presId="urn:microsoft.com/office/officeart/2005/8/layout/hierarchy1"/>
    <dgm:cxn modelId="{2068190B-1378-4C99-940F-176D6A5F226B}" type="presParOf" srcId="{AB987693-0F26-43C8-9461-213614AE84D4}" destId="{7B541FBD-51C0-4C5E-856A-0A5E3F057B3A}" srcOrd="1" destOrd="0" presId="urn:microsoft.com/office/officeart/2005/8/layout/hierarchy1"/>
    <dgm:cxn modelId="{0E3CF689-33C5-4260-B26A-24C4EEF87042}" type="presParOf" srcId="{C264F13C-08C6-49C6-AFFB-458111781866}" destId="{1DBE6775-3503-4988-9E7E-36EB1F3A758D}" srcOrd="1" destOrd="0" presId="urn:microsoft.com/office/officeart/2005/8/layout/hierarchy1"/>
    <dgm:cxn modelId="{36D7DF09-559D-4D63-A5FB-7276E80AC590}" type="presParOf" srcId="{1DBE6775-3503-4988-9E7E-36EB1F3A758D}" destId="{23D63BB1-7221-4A39-A6FF-A840ED7768B1}" srcOrd="0" destOrd="0" presId="urn:microsoft.com/office/officeart/2005/8/layout/hierarchy1"/>
    <dgm:cxn modelId="{CF3EA961-E3E3-4476-8F8E-653A1CB13AC9}" type="presParOf" srcId="{23D63BB1-7221-4A39-A6FF-A840ED7768B1}" destId="{EBE00E5E-4AE2-452D-AEE5-87733ABB5122}" srcOrd="0" destOrd="0" presId="urn:microsoft.com/office/officeart/2005/8/layout/hierarchy1"/>
    <dgm:cxn modelId="{D7A201EF-BC20-4CEA-BB66-4BA330596BC1}" type="presParOf" srcId="{23D63BB1-7221-4A39-A6FF-A840ED7768B1}" destId="{F06CB6EB-96D4-4E2C-931A-3BEEE6FEA9B2}" srcOrd="1" destOrd="0" presId="urn:microsoft.com/office/officeart/2005/8/layout/hierarchy1"/>
    <dgm:cxn modelId="{A4A2BFFE-21EA-4B22-B326-78F19FA644E5}" type="presParOf" srcId="{1DBE6775-3503-4988-9E7E-36EB1F3A758D}" destId="{F3FC5B03-96B9-429A-AB94-7D9E82A24000}" srcOrd="1" destOrd="0" presId="urn:microsoft.com/office/officeart/2005/8/layout/hierarchy1"/>
    <dgm:cxn modelId="{B161D60F-B379-4CD6-A76C-D0FABD536629}" type="presParOf" srcId="{C264F13C-08C6-49C6-AFFB-458111781866}" destId="{7378EE75-37B4-4621-8542-84E4045E7DEE}" srcOrd="2" destOrd="0" presId="urn:microsoft.com/office/officeart/2005/8/layout/hierarchy1"/>
    <dgm:cxn modelId="{47450C4A-3A0A-4985-8E6B-4B24FC2372B6}" type="presParOf" srcId="{7378EE75-37B4-4621-8542-84E4045E7DEE}" destId="{8C940F66-F9F0-4FF0-8EF8-FE97C1F42869}" srcOrd="0" destOrd="0" presId="urn:microsoft.com/office/officeart/2005/8/layout/hierarchy1"/>
    <dgm:cxn modelId="{C5F76276-27A3-4927-906D-08F7BD67FC8C}" type="presParOf" srcId="{8C940F66-F9F0-4FF0-8EF8-FE97C1F42869}" destId="{5D975655-A6CD-4799-A8DA-966E43974055}" srcOrd="0" destOrd="0" presId="urn:microsoft.com/office/officeart/2005/8/layout/hierarchy1"/>
    <dgm:cxn modelId="{F5DDB647-B3F1-4AE5-B9CA-5A45BB78A832}" type="presParOf" srcId="{8C940F66-F9F0-4FF0-8EF8-FE97C1F42869}" destId="{6F444F9E-C741-4DB0-948E-AA3B2E8E9FA8}" srcOrd="1" destOrd="0" presId="urn:microsoft.com/office/officeart/2005/8/layout/hierarchy1"/>
    <dgm:cxn modelId="{B7D48B3B-4812-43FC-9ECB-70A4204CAEAA}" type="presParOf" srcId="{7378EE75-37B4-4621-8542-84E4045E7DEE}" destId="{99BBDD8A-4FEE-4875-9B04-FD29DEB363B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9C906D-EBC3-4987-9CDB-C75D8AA1B454}"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en-US"/>
        </a:p>
      </dgm:t>
    </dgm:pt>
    <dgm:pt modelId="{F57EA25D-009C-4871-8D39-642EBD07C28F}">
      <dgm:prSet/>
      <dgm:spPr/>
      <dgm:t>
        <a:bodyPr/>
        <a:lstStyle/>
        <a:p>
          <a:r>
            <a:rPr lang="en-US" dirty="0"/>
            <a:t>Full name of parent/guardian/employee</a:t>
          </a:r>
        </a:p>
      </dgm:t>
    </dgm:pt>
    <dgm:pt modelId="{CC131BE8-6A4F-4027-8979-E03A51AF8515}" type="parTrans" cxnId="{7A2BA993-214C-431D-AA71-C9909BC37C1D}">
      <dgm:prSet/>
      <dgm:spPr/>
      <dgm:t>
        <a:bodyPr/>
        <a:lstStyle/>
        <a:p>
          <a:endParaRPr lang="en-US"/>
        </a:p>
      </dgm:t>
    </dgm:pt>
    <dgm:pt modelId="{DB60B9AF-E2F6-4472-8DCA-255B2B1A206F}" type="sibTrans" cxnId="{7A2BA993-214C-431D-AA71-C9909BC37C1D}">
      <dgm:prSet/>
      <dgm:spPr/>
      <dgm:t>
        <a:bodyPr/>
        <a:lstStyle/>
        <a:p>
          <a:endParaRPr lang="en-US"/>
        </a:p>
      </dgm:t>
    </dgm:pt>
    <dgm:pt modelId="{3082F364-B9AA-4231-B36B-3D538039DC28}">
      <dgm:prSet/>
      <dgm:spPr/>
      <dgm:t>
        <a:bodyPr/>
        <a:lstStyle/>
        <a:p>
          <a:r>
            <a:rPr lang="en-US"/>
            <a:t>Campus position</a:t>
          </a:r>
        </a:p>
      </dgm:t>
    </dgm:pt>
    <dgm:pt modelId="{2AF4B842-FC67-4685-95F1-0A7D720E0225}" type="parTrans" cxnId="{014CC60A-4EBC-45FF-A196-720F3DC7C79B}">
      <dgm:prSet/>
      <dgm:spPr/>
      <dgm:t>
        <a:bodyPr/>
        <a:lstStyle/>
        <a:p>
          <a:endParaRPr lang="en-US"/>
        </a:p>
      </dgm:t>
    </dgm:pt>
    <dgm:pt modelId="{C58F2356-4E0F-48F1-B350-8AB374FEADD5}" type="sibTrans" cxnId="{014CC60A-4EBC-45FF-A196-720F3DC7C79B}">
      <dgm:prSet/>
      <dgm:spPr/>
      <dgm:t>
        <a:bodyPr/>
        <a:lstStyle/>
        <a:p>
          <a:endParaRPr lang="en-US"/>
        </a:p>
      </dgm:t>
    </dgm:pt>
    <dgm:pt modelId="{BD0DE6E0-EDC1-4EF9-9CB1-026E45802BFC}">
      <dgm:prSet/>
      <dgm:spPr/>
      <dgm:t>
        <a:bodyPr/>
        <a:lstStyle/>
        <a:p>
          <a:r>
            <a:rPr lang="en-US"/>
            <a:t>Number of years of employment with current employer</a:t>
          </a:r>
        </a:p>
      </dgm:t>
    </dgm:pt>
    <dgm:pt modelId="{6C05D9A2-F4EE-4726-B2BB-432F37F40E4C}" type="parTrans" cxnId="{A5FF9666-067E-433C-951B-104671886697}">
      <dgm:prSet/>
      <dgm:spPr/>
      <dgm:t>
        <a:bodyPr/>
        <a:lstStyle/>
        <a:p>
          <a:endParaRPr lang="en-US"/>
        </a:p>
      </dgm:t>
    </dgm:pt>
    <dgm:pt modelId="{E474463D-61DF-4263-8A9C-E078CD1E8E61}" type="sibTrans" cxnId="{A5FF9666-067E-433C-951B-104671886697}">
      <dgm:prSet/>
      <dgm:spPr/>
      <dgm:t>
        <a:bodyPr/>
        <a:lstStyle/>
        <a:p>
          <a:endParaRPr lang="en-US"/>
        </a:p>
      </dgm:t>
    </dgm:pt>
    <dgm:pt modelId="{CCF1AE57-FF0F-4041-BE3A-3DF77A67A38F}">
      <dgm:prSet/>
      <dgm:spPr/>
      <dgm:t>
        <a:bodyPr/>
        <a:lstStyle/>
        <a:p>
          <a:r>
            <a:rPr lang="en-US" dirty="0"/>
            <a:t>The Tuition Exchange Officer has the right and responsibility to ask for documents such as multiple federal tax returns or other official papers that demonstrate you are the dependent of the employee</a:t>
          </a:r>
        </a:p>
      </dgm:t>
    </dgm:pt>
    <dgm:pt modelId="{0CDCD176-B23A-4C48-BDC9-BE09B87BB180}" type="parTrans" cxnId="{5AC3C26A-9C38-4476-9C44-22D37704926C}">
      <dgm:prSet/>
      <dgm:spPr/>
      <dgm:t>
        <a:bodyPr/>
        <a:lstStyle/>
        <a:p>
          <a:endParaRPr lang="en-US"/>
        </a:p>
      </dgm:t>
    </dgm:pt>
    <dgm:pt modelId="{69CC6FF3-AB03-4367-8162-1F01B98A5F2A}" type="sibTrans" cxnId="{5AC3C26A-9C38-4476-9C44-22D37704926C}">
      <dgm:prSet/>
      <dgm:spPr/>
      <dgm:t>
        <a:bodyPr/>
        <a:lstStyle/>
        <a:p>
          <a:endParaRPr lang="en-US"/>
        </a:p>
      </dgm:t>
    </dgm:pt>
    <dgm:pt modelId="{FEFCE4FC-3603-4841-8273-86017D4CCCF3}" type="pres">
      <dgm:prSet presAssocID="{FD9C906D-EBC3-4987-9CDB-C75D8AA1B454}" presName="diagram" presStyleCnt="0">
        <dgm:presLayoutVars>
          <dgm:dir/>
          <dgm:resizeHandles val="exact"/>
        </dgm:presLayoutVars>
      </dgm:prSet>
      <dgm:spPr/>
    </dgm:pt>
    <dgm:pt modelId="{D711B8A9-1A7F-4BCB-85C1-AA8B20674791}" type="pres">
      <dgm:prSet presAssocID="{F57EA25D-009C-4871-8D39-642EBD07C28F}" presName="node" presStyleLbl="node1" presStyleIdx="0" presStyleCnt="4">
        <dgm:presLayoutVars>
          <dgm:bulletEnabled val="1"/>
        </dgm:presLayoutVars>
      </dgm:prSet>
      <dgm:spPr/>
    </dgm:pt>
    <dgm:pt modelId="{9A7455B2-039F-406D-98F9-6139AA372327}" type="pres">
      <dgm:prSet presAssocID="{DB60B9AF-E2F6-4472-8DCA-255B2B1A206F}" presName="sibTrans" presStyleCnt="0"/>
      <dgm:spPr/>
    </dgm:pt>
    <dgm:pt modelId="{D4CD261B-150C-4FFE-9D66-2923D09B7D4D}" type="pres">
      <dgm:prSet presAssocID="{3082F364-B9AA-4231-B36B-3D538039DC28}" presName="node" presStyleLbl="node1" presStyleIdx="1" presStyleCnt="4">
        <dgm:presLayoutVars>
          <dgm:bulletEnabled val="1"/>
        </dgm:presLayoutVars>
      </dgm:prSet>
      <dgm:spPr/>
    </dgm:pt>
    <dgm:pt modelId="{B7A6622B-F759-452E-9142-E6665CB41731}" type="pres">
      <dgm:prSet presAssocID="{C58F2356-4E0F-48F1-B350-8AB374FEADD5}" presName="sibTrans" presStyleCnt="0"/>
      <dgm:spPr/>
    </dgm:pt>
    <dgm:pt modelId="{B2091603-6C12-43FD-B449-4B810DD53797}" type="pres">
      <dgm:prSet presAssocID="{BD0DE6E0-EDC1-4EF9-9CB1-026E45802BFC}" presName="node" presStyleLbl="node1" presStyleIdx="2" presStyleCnt="4">
        <dgm:presLayoutVars>
          <dgm:bulletEnabled val="1"/>
        </dgm:presLayoutVars>
      </dgm:prSet>
      <dgm:spPr/>
    </dgm:pt>
    <dgm:pt modelId="{1338CD93-031E-4940-A9B7-502F41F6D44E}" type="pres">
      <dgm:prSet presAssocID="{E474463D-61DF-4263-8A9C-E078CD1E8E61}" presName="sibTrans" presStyleCnt="0"/>
      <dgm:spPr/>
    </dgm:pt>
    <dgm:pt modelId="{24E16B3B-D008-404F-A78E-D6BC1EA9715B}" type="pres">
      <dgm:prSet presAssocID="{CCF1AE57-FF0F-4041-BE3A-3DF77A67A38F}" presName="node" presStyleLbl="node1" presStyleIdx="3" presStyleCnt="4">
        <dgm:presLayoutVars>
          <dgm:bulletEnabled val="1"/>
        </dgm:presLayoutVars>
      </dgm:prSet>
      <dgm:spPr/>
    </dgm:pt>
  </dgm:ptLst>
  <dgm:cxnLst>
    <dgm:cxn modelId="{014CC60A-4EBC-45FF-A196-720F3DC7C79B}" srcId="{FD9C906D-EBC3-4987-9CDB-C75D8AA1B454}" destId="{3082F364-B9AA-4231-B36B-3D538039DC28}" srcOrd="1" destOrd="0" parTransId="{2AF4B842-FC67-4685-95F1-0A7D720E0225}" sibTransId="{C58F2356-4E0F-48F1-B350-8AB374FEADD5}"/>
    <dgm:cxn modelId="{FD493A62-2D11-4DF9-8984-C32C8FE885FF}" type="presOf" srcId="{FD9C906D-EBC3-4987-9CDB-C75D8AA1B454}" destId="{FEFCE4FC-3603-4841-8273-86017D4CCCF3}" srcOrd="0" destOrd="0" presId="urn:microsoft.com/office/officeart/2005/8/layout/default"/>
    <dgm:cxn modelId="{A5FF9666-067E-433C-951B-104671886697}" srcId="{FD9C906D-EBC3-4987-9CDB-C75D8AA1B454}" destId="{BD0DE6E0-EDC1-4EF9-9CB1-026E45802BFC}" srcOrd="2" destOrd="0" parTransId="{6C05D9A2-F4EE-4726-B2BB-432F37F40E4C}" sibTransId="{E474463D-61DF-4263-8A9C-E078CD1E8E61}"/>
    <dgm:cxn modelId="{5AC3C26A-9C38-4476-9C44-22D37704926C}" srcId="{FD9C906D-EBC3-4987-9CDB-C75D8AA1B454}" destId="{CCF1AE57-FF0F-4041-BE3A-3DF77A67A38F}" srcOrd="3" destOrd="0" parTransId="{0CDCD176-B23A-4C48-BDC9-BE09B87BB180}" sibTransId="{69CC6FF3-AB03-4367-8162-1F01B98A5F2A}"/>
    <dgm:cxn modelId="{64384D55-8FCB-4C07-A67D-16E497D1ADD7}" type="presOf" srcId="{BD0DE6E0-EDC1-4EF9-9CB1-026E45802BFC}" destId="{B2091603-6C12-43FD-B449-4B810DD53797}" srcOrd="0" destOrd="0" presId="urn:microsoft.com/office/officeart/2005/8/layout/default"/>
    <dgm:cxn modelId="{7A2BA993-214C-431D-AA71-C9909BC37C1D}" srcId="{FD9C906D-EBC3-4987-9CDB-C75D8AA1B454}" destId="{F57EA25D-009C-4871-8D39-642EBD07C28F}" srcOrd="0" destOrd="0" parTransId="{CC131BE8-6A4F-4027-8979-E03A51AF8515}" sibTransId="{DB60B9AF-E2F6-4472-8DCA-255B2B1A206F}"/>
    <dgm:cxn modelId="{1140859E-3AE8-4F34-83E6-83C2ACC4794F}" type="presOf" srcId="{3082F364-B9AA-4231-B36B-3D538039DC28}" destId="{D4CD261B-150C-4FFE-9D66-2923D09B7D4D}" srcOrd="0" destOrd="0" presId="urn:microsoft.com/office/officeart/2005/8/layout/default"/>
    <dgm:cxn modelId="{9596A0A3-8142-4FD2-8BF0-85BCBB8AE372}" type="presOf" srcId="{CCF1AE57-FF0F-4041-BE3A-3DF77A67A38F}" destId="{24E16B3B-D008-404F-A78E-D6BC1EA9715B}" srcOrd="0" destOrd="0" presId="urn:microsoft.com/office/officeart/2005/8/layout/default"/>
    <dgm:cxn modelId="{1F2831E8-8FEB-44DA-ABAC-97B77372A4C0}" type="presOf" srcId="{F57EA25D-009C-4871-8D39-642EBD07C28F}" destId="{D711B8A9-1A7F-4BCB-85C1-AA8B20674791}" srcOrd="0" destOrd="0" presId="urn:microsoft.com/office/officeart/2005/8/layout/default"/>
    <dgm:cxn modelId="{881473EF-16E7-4058-864F-6FF129DCE84A}" type="presParOf" srcId="{FEFCE4FC-3603-4841-8273-86017D4CCCF3}" destId="{D711B8A9-1A7F-4BCB-85C1-AA8B20674791}" srcOrd="0" destOrd="0" presId="urn:microsoft.com/office/officeart/2005/8/layout/default"/>
    <dgm:cxn modelId="{B057837E-1863-4C55-AB58-13B6F16150A1}" type="presParOf" srcId="{FEFCE4FC-3603-4841-8273-86017D4CCCF3}" destId="{9A7455B2-039F-406D-98F9-6139AA372327}" srcOrd="1" destOrd="0" presId="urn:microsoft.com/office/officeart/2005/8/layout/default"/>
    <dgm:cxn modelId="{D4FC96EA-1144-45A9-B476-DAFF7D56C388}" type="presParOf" srcId="{FEFCE4FC-3603-4841-8273-86017D4CCCF3}" destId="{D4CD261B-150C-4FFE-9D66-2923D09B7D4D}" srcOrd="2" destOrd="0" presId="urn:microsoft.com/office/officeart/2005/8/layout/default"/>
    <dgm:cxn modelId="{4FD08462-3B2A-4FBA-B15F-6485BB1B28AE}" type="presParOf" srcId="{FEFCE4FC-3603-4841-8273-86017D4CCCF3}" destId="{B7A6622B-F759-452E-9142-E6665CB41731}" srcOrd="3" destOrd="0" presId="urn:microsoft.com/office/officeart/2005/8/layout/default"/>
    <dgm:cxn modelId="{AA0741D7-78A2-4BFE-BFB6-62DF98F92614}" type="presParOf" srcId="{FEFCE4FC-3603-4841-8273-86017D4CCCF3}" destId="{B2091603-6C12-43FD-B449-4B810DD53797}" srcOrd="4" destOrd="0" presId="urn:microsoft.com/office/officeart/2005/8/layout/default"/>
    <dgm:cxn modelId="{196FB0E3-36B1-4B4E-A978-298476663EB7}" type="presParOf" srcId="{FEFCE4FC-3603-4841-8273-86017D4CCCF3}" destId="{1338CD93-031E-4940-A9B7-502F41F6D44E}" srcOrd="5" destOrd="0" presId="urn:microsoft.com/office/officeart/2005/8/layout/default"/>
    <dgm:cxn modelId="{1CE80ABA-6815-4F6C-90D9-D3A0368BC1F1}" type="presParOf" srcId="{FEFCE4FC-3603-4841-8273-86017D4CCCF3}" destId="{24E16B3B-D008-404F-A78E-D6BC1EA9715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0F45089-2B23-4989-8AD0-EC1AF02DDBB3}"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808E2DDF-8394-4422-AAA1-E344842E48AF}">
      <dgm:prSet/>
      <dgm:spPr/>
      <dgm:t>
        <a:bodyPr/>
        <a:lstStyle/>
        <a:p>
          <a:r>
            <a:rPr lang="en-US"/>
            <a:t>What is Tuition Exchange</a:t>
          </a:r>
        </a:p>
      </dgm:t>
    </dgm:pt>
    <dgm:pt modelId="{59A39929-8B89-4900-BDB7-9132F7AC681B}" type="parTrans" cxnId="{C93DC9C8-025F-4DD9-BEB6-E22E6CDA4C6A}">
      <dgm:prSet/>
      <dgm:spPr/>
      <dgm:t>
        <a:bodyPr/>
        <a:lstStyle/>
        <a:p>
          <a:endParaRPr lang="en-US"/>
        </a:p>
      </dgm:t>
    </dgm:pt>
    <dgm:pt modelId="{1A088412-A2BF-4E30-B202-EC2B9EE23ACF}" type="sibTrans" cxnId="{C93DC9C8-025F-4DD9-BEB6-E22E6CDA4C6A}">
      <dgm:prSet/>
      <dgm:spPr/>
      <dgm:t>
        <a:bodyPr/>
        <a:lstStyle/>
        <a:p>
          <a:endParaRPr lang="en-US"/>
        </a:p>
      </dgm:t>
    </dgm:pt>
    <dgm:pt modelId="{DBB506C2-7F66-4632-8A70-FDAA06933EF7}">
      <dgm:prSet/>
      <dgm:spPr/>
      <dgm:t>
        <a:bodyPr/>
        <a:lstStyle/>
        <a:p>
          <a:r>
            <a:rPr lang="en-US"/>
            <a:t>Tuition Exchange details</a:t>
          </a:r>
        </a:p>
      </dgm:t>
    </dgm:pt>
    <dgm:pt modelId="{B6146984-4818-43D2-B3A9-A40DE8CE7EA5}" type="parTrans" cxnId="{441A1A7A-E989-415E-BE7B-50F031BCE34F}">
      <dgm:prSet/>
      <dgm:spPr/>
      <dgm:t>
        <a:bodyPr/>
        <a:lstStyle/>
        <a:p>
          <a:endParaRPr lang="en-US"/>
        </a:p>
      </dgm:t>
    </dgm:pt>
    <dgm:pt modelId="{B1DE09B2-6AA5-4061-9816-679F8B6E488C}" type="sibTrans" cxnId="{441A1A7A-E989-415E-BE7B-50F031BCE34F}">
      <dgm:prSet/>
      <dgm:spPr/>
      <dgm:t>
        <a:bodyPr/>
        <a:lstStyle/>
        <a:p>
          <a:endParaRPr lang="en-US"/>
        </a:p>
      </dgm:t>
    </dgm:pt>
    <dgm:pt modelId="{14A458A2-D872-4423-A2B2-0DDD027B62D8}">
      <dgm:prSet/>
      <dgm:spPr/>
      <dgm:t>
        <a:bodyPr/>
        <a:lstStyle/>
        <a:p>
          <a:r>
            <a:rPr lang="en-US"/>
            <a:t>Tuition Exchange qualifications</a:t>
          </a:r>
        </a:p>
      </dgm:t>
    </dgm:pt>
    <dgm:pt modelId="{C16D804C-7FBF-49C9-8D6B-008E241D2063}" type="parTrans" cxnId="{B8152D63-6A2F-4106-9F2C-C1356A1BFFD3}">
      <dgm:prSet/>
      <dgm:spPr/>
      <dgm:t>
        <a:bodyPr/>
        <a:lstStyle/>
        <a:p>
          <a:endParaRPr lang="en-US"/>
        </a:p>
      </dgm:t>
    </dgm:pt>
    <dgm:pt modelId="{FEC7AED6-D56C-4EA5-9B3D-7E84C40B4903}" type="sibTrans" cxnId="{B8152D63-6A2F-4106-9F2C-C1356A1BFFD3}">
      <dgm:prSet/>
      <dgm:spPr/>
      <dgm:t>
        <a:bodyPr/>
        <a:lstStyle/>
        <a:p>
          <a:endParaRPr lang="en-US"/>
        </a:p>
      </dgm:t>
    </dgm:pt>
    <dgm:pt modelId="{F1AF75FE-70DD-4E28-8BA0-0C5E306F49FF}">
      <dgm:prSet/>
      <dgm:spPr/>
      <dgm:t>
        <a:bodyPr/>
        <a:lstStyle/>
        <a:p>
          <a:r>
            <a:rPr lang="en-US"/>
            <a:t>Tuition Exchange value</a:t>
          </a:r>
        </a:p>
      </dgm:t>
    </dgm:pt>
    <dgm:pt modelId="{7ED798AF-581A-4A45-8883-8045A7C31D42}" type="parTrans" cxnId="{0649C852-0A09-41FC-8664-EBCAFE25E30F}">
      <dgm:prSet/>
      <dgm:spPr/>
      <dgm:t>
        <a:bodyPr/>
        <a:lstStyle/>
        <a:p>
          <a:endParaRPr lang="en-US"/>
        </a:p>
      </dgm:t>
    </dgm:pt>
    <dgm:pt modelId="{991F989E-E8C5-4D89-B116-5CD0AE702D02}" type="sibTrans" cxnId="{0649C852-0A09-41FC-8664-EBCAFE25E30F}">
      <dgm:prSet/>
      <dgm:spPr/>
      <dgm:t>
        <a:bodyPr/>
        <a:lstStyle/>
        <a:p>
          <a:endParaRPr lang="en-US"/>
        </a:p>
      </dgm:t>
    </dgm:pt>
    <dgm:pt modelId="{EEFA23AC-D00C-4F91-B916-3D295FCD08D6}">
      <dgm:prSet/>
      <dgm:spPr/>
      <dgm:t>
        <a:bodyPr/>
        <a:lstStyle/>
        <a:p>
          <a:r>
            <a:rPr lang="en-US"/>
            <a:t>Tuition Exchange fine print</a:t>
          </a:r>
        </a:p>
      </dgm:t>
    </dgm:pt>
    <dgm:pt modelId="{C3E40D0E-3AD9-49E1-9448-C1E7090523D0}" type="parTrans" cxnId="{8D5F5CFE-8699-4676-9214-0D1AD77EAC41}">
      <dgm:prSet/>
      <dgm:spPr/>
      <dgm:t>
        <a:bodyPr/>
        <a:lstStyle/>
        <a:p>
          <a:endParaRPr lang="en-US"/>
        </a:p>
      </dgm:t>
    </dgm:pt>
    <dgm:pt modelId="{6B0A7714-D6DE-4764-ACB8-D8C28FB81431}" type="sibTrans" cxnId="{8D5F5CFE-8699-4676-9214-0D1AD77EAC41}">
      <dgm:prSet/>
      <dgm:spPr/>
      <dgm:t>
        <a:bodyPr/>
        <a:lstStyle/>
        <a:p>
          <a:endParaRPr lang="en-US"/>
        </a:p>
      </dgm:t>
    </dgm:pt>
    <dgm:pt modelId="{A40EFFF4-2A69-43B0-9EB1-763B9D25C77C}">
      <dgm:prSet/>
      <dgm:spPr/>
      <dgm:t>
        <a:bodyPr/>
        <a:lstStyle/>
        <a:p>
          <a:r>
            <a:rPr lang="en-US"/>
            <a:t>Tuition Exchange – let’s get started</a:t>
          </a:r>
        </a:p>
      </dgm:t>
    </dgm:pt>
    <dgm:pt modelId="{10AFEDE5-DF00-493F-83F2-EFC73D3E4B91}" type="parTrans" cxnId="{712C8AB8-FCC5-458A-B7AE-715715FDEBE8}">
      <dgm:prSet/>
      <dgm:spPr/>
      <dgm:t>
        <a:bodyPr/>
        <a:lstStyle/>
        <a:p>
          <a:endParaRPr lang="en-US"/>
        </a:p>
      </dgm:t>
    </dgm:pt>
    <dgm:pt modelId="{16CC3DB0-9508-43C0-80E3-92D42FE8BF9D}" type="sibTrans" cxnId="{712C8AB8-FCC5-458A-B7AE-715715FDEBE8}">
      <dgm:prSet/>
      <dgm:spPr/>
      <dgm:t>
        <a:bodyPr/>
        <a:lstStyle/>
        <a:p>
          <a:endParaRPr lang="en-US"/>
        </a:p>
      </dgm:t>
    </dgm:pt>
    <dgm:pt modelId="{7532C0BA-4B14-4F4E-844C-907A748D3757}">
      <dgm:prSet/>
      <dgm:spPr/>
      <dgm:t>
        <a:bodyPr/>
        <a:lstStyle/>
        <a:p>
          <a:r>
            <a:rPr lang="en-US"/>
            <a:t>Where to find Tuition Exchange stats </a:t>
          </a:r>
        </a:p>
      </dgm:t>
    </dgm:pt>
    <dgm:pt modelId="{5381471F-ADFF-4AED-8B88-2F6D4A7589C5}" type="parTrans" cxnId="{211D7606-3A1C-423C-923B-4CC8B164D6AF}">
      <dgm:prSet/>
      <dgm:spPr/>
      <dgm:t>
        <a:bodyPr/>
        <a:lstStyle/>
        <a:p>
          <a:endParaRPr lang="en-US"/>
        </a:p>
      </dgm:t>
    </dgm:pt>
    <dgm:pt modelId="{D7F1A21F-47E5-4F3A-AEE9-8AB1A7307787}" type="sibTrans" cxnId="{211D7606-3A1C-423C-923B-4CC8B164D6AF}">
      <dgm:prSet/>
      <dgm:spPr/>
      <dgm:t>
        <a:bodyPr/>
        <a:lstStyle/>
        <a:p>
          <a:endParaRPr lang="en-US"/>
        </a:p>
      </dgm:t>
    </dgm:pt>
    <dgm:pt modelId="{3960471E-1786-4ED3-AEE9-AB654CC0F08D}" type="pres">
      <dgm:prSet presAssocID="{20F45089-2B23-4989-8AD0-EC1AF02DDBB3}" presName="vert0" presStyleCnt="0">
        <dgm:presLayoutVars>
          <dgm:dir/>
          <dgm:animOne val="branch"/>
          <dgm:animLvl val="lvl"/>
        </dgm:presLayoutVars>
      </dgm:prSet>
      <dgm:spPr/>
    </dgm:pt>
    <dgm:pt modelId="{CAAE49A4-C8B0-41B1-94B4-987491883A83}" type="pres">
      <dgm:prSet presAssocID="{808E2DDF-8394-4422-AAA1-E344842E48AF}" presName="thickLine" presStyleLbl="alignNode1" presStyleIdx="0" presStyleCnt="7"/>
      <dgm:spPr/>
    </dgm:pt>
    <dgm:pt modelId="{F527CF77-2EBE-450E-A312-AEA18EFC0225}" type="pres">
      <dgm:prSet presAssocID="{808E2DDF-8394-4422-AAA1-E344842E48AF}" presName="horz1" presStyleCnt="0"/>
      <dgm:spPr/>
    </dgm:pt>
    <dgm:pt modelId="{FA84166B-0536-46F9-9948-FE9AD7F6D59F}" type="pres">
      <dgm:prSet presAssocID="{808E2DDF-8394-4422-AAA1-E344842E48AF}" presName="tx1" presStyleLbl="revTx" presStyleIdx="0" presStyleCnt="7"/>
      <dgm:spPr/>
    </dgm:pt>
    <dgm:pt modelId="{4CF816DE-0B97-4C57-BDA4-7919A302723B}" type="pres">
      <dgm:prSet presAssocID="{808E2DDF-8394-4422-AAA1-E344842E48AF}" presName="vert1" presStyleCnt="0"/>
      <dgm:spPr/>
    </dgm:pt>
    <dgm:pt modelId="{0BF0F6D7-EBEF-4D48-B717-FE1DF18D2D5D}" type="pres">
      <dgm:prSet presAssocID="{DBB506C2-7F66-4632-8A70-FDAA06933EF7}" presName="thickLine" presStyleLbl="alignNode1" presStyleIdx="1" presStyleCnt="7"/>
      <dgm:spPr/>
    </dgm:pt>
    <dgm:pt modelId="{F1EA99F1-D472-4599-9E2B-36841866EED9}" type="pres">
      <dgm:prSet presAssocID="{DBB506C2-7F66-4632-8A70-FDAA06933EF7}" presName="horz1" presStyleCnt="0"/>
      <dgm:spPr/>
    </dgm:pt>
    <dgm:pt modelId="{E48BA18B-115E-48C8-986E-8274519CFC4E}" type="pres">
      <dgm:prSet presAssocID="{DBB506C2-7F66-4632-8A70-FDAA06933EF7}" presName="tx1" presStyleLbl="revTx" presStyleIdx="1" presStyleCnt="7"/>
      <dgm:spPr/>
    </dgm:pt>
    <dgm:pt modelId="{7C417FD9-3B5B-4BF6-BBED-8C68636485FD}" type="pres">
      <dgm:prSet presAssocID="{DBB506C2-7F66-4632-8A70-FDAA06933EF7}" presName="vert1" presStyleCnt="0"/>
      <dgm:spPr/>
    </dgm:pt>
    <dgm:pt modelId="{9FE4761F-F019-4B75-ACA0-0AF4665F094C}" type="pres">
      <dgm:prSet presAssocID="{14A458A2-D872-4423-A2B2-0DDD027B62D8}" presName="thickLine" presStyleLbl="alignNode1" presStyleIdx="2" presStyleCnt="7"/>
      <dgm:spPr/>
    </dgm:pt>
    <dgm:pt modelId="{CB251A64-8869-4343-97DD-791273D1FA7E}" type="pres">
      <dgm:prSet presAssocID="{14A458A2-D872-4423-A2B2-0DDD027B62D8}" presName="horz1" presStyleCnt="0"/>
      <dgm:spPr/>
    </dgm:pt>
    <dgm:pt modelId="{35BCE87F-9631-4590-9CA2-232A59D6F62A}" type="pres">
      <dgm:prSet presAssocID="{14A458A2-D872-4423-A2B2-0DDD027B62D8}" presName="tx1" presStyleLbl="revTx" presStyleIdx="2" presStyleCnt="7"/>
      <dgm:spPr/>
    </dgm:pt>
    <dgm:pt modelId="{5ED6AC09-8A5D-4DBE-9FC6-0AE6B47B42EA}" type="pres">
      <dgm:prSet presAssocID="{14A458A2-D872-4423-A2B2-0DDD027B62D8}" presName="vert1" presStyleCnt="0"/>
      <dgm:spPr/>
    </dgm:pt>
    <dgm:pt modelId="{678014C9-690E-4034-A9F8-1C9707C85D8D}" type="pres">
      <dgm:prSet presAssocID="{F1AF75FE-70DD-4E28-8BA0-0C5E306F49FF}" presName="thickLine" presStyleLbl="alignNode1" presStyleIdx="3" presStyleCnt="7"/>
      <dgm:spPr/>
    </dgm:pt>
    <dgm:pt modelId="{85C975C4-2670-4F69-9E41-829834F87096}" type="pres">
      <dgm:prSet presAssocID="{F1AF75FE-70DD-4E28-8BA0-0C5E306F49FF}" presName="horz1" presStyleCnt="0"/>
      <dgm:spPr/>
    </dgm:pt>
    <dgm:pt modelId="{8532D16F-0E5F-482D-AAB8-62C55943759A}" type="pres">
      <dgm:prSet presAssocID="{F1AF75FE-70DD-4E28-8BA0-0C5E306F49FF}" presName="tx1" presStyleLbl="revTx" presStyleIdx="3" presStyleCnt="7"/>
      <dgm:spPr/>
    </dgm:pt>
    <dgm:pt modelId="{463A0BAC-7E10-4E68-BC9E-CC83097E10A5}" type="pres">
      <dgm:prSet presAssocID="{F1AF75FE-70DD-4E28-8BA0-0C5E306F49FF}" presName="vert1" presStyleCnt="0"/>
      <dgm:spPr/>
    </dgm:pt>
    <dgm:pt modelId="{2D567C5C-10EC-47F0-B449-FEFAA2D69624}" type="pres">
      <dgm:prSet presAssocID="{EEFA23AC-D00C-4F91-B916-3D295FCD08D6}" presName="thickLine" presStyleLbl="alignNode1" presStyleIdx="4" presStyleCnt="7"/>
      <dgm:spPr/>
    </dgm:pt>
    <dgm:pt modelId="{3AB171EA-5927-47D0-BF3C-87C77E7C801D}" type="pres">
      <dgm:prSet presAssocID="{EEFA23AC-D00C-4F91-B916-3D295FCD08D6}" presName="horz1" presStyleCnt="0"/>
      <dgm:spPr/>
    </dgm:pt>
    <dgm:pt modelId="{2850BC1B-AAAF-4F8A-998F-3382F7E4C7CE}" type="pres">
      <dgm:prSet presAssocID="{EEFA23AC-D00C-4F91-B916-3D295FCD08D6}" presName="tx1" presStyleLbl="revTx" presStyleIdx="4" presStyleCnt="7"/>
      <dgm:spPr/>
    </dgm:pt>
    <dgm:pt modelId="{9B0314B5-306E-4543-BC45-80D2261EE8BE}" type="pres">
      <dgm:prSet presAssocID="{EEFA23AC-D00C-4F91-B916-3D295FCD08D6}" presName="vert1" presStyleCnt="0"/>
      <dgm:spPr/>
    </dgm:pt>
    <dgm:pt modelId="{8AC7C500-7E4F-48D7-A090-93C8925D2107}" type="pres">
      <dgm:prSet presAssocID="{A40EFFF4-2A69-43B0-9EB1-763B9D25C77C}" presName="thickLine" presStyleLbl="alignNode1" presStyleIdx="5" presStyleCnt="7"/>
      <dgm:spPr/>
    </dgm:pt>
    <dgm:pt modelId="{678AC8C0-7F98-4590-B446-5661E3FD47B5}" type="pres">
      <dgm:prSet presAssocID="{A40EFFF4-2A69-43B0-9EB1-763B9D25C77C}" presName="horz1" presStyleCnt="0"/>
      <dgm:spPr/>
    </dgm:pt>
    <dgm:pt modelId="{C4F9874E-04D1-4DC0-B0A2-1CC39B2AD6CF}" type="pres">
      <dgm:prSet presAssocID="{A40EFFF4-2A69-43B0-9EB1-763B9D25C77C}" presName="tx1" presStyleLbl="revTx" presStyleIdx="5" presStyleCnt="7"/>
      <dgm:spPr/>
    </dgm:pt>
    <dgm:pt modelId="{54D6D97E-2E17-489D-A629-46E1C8B8C9E3}" type="pres">
      <dgm:prSet presAssocID="{A40EFFF4-2A69-43B0-9EB1-763B9D25C77C}" presName="vert1" presStyleCnt="0"/>
      <dgm:spPr/>
    </dgm:pt>
    <dgm:pt modelId="{05EF2613-60CC-41CC-88B2-B20BF514442A}" type="pres">
      <dgm:prSet presAssocID="{7532C0BA-4B14-4F4E-844C-907A748D3757}" presName="thickLine" presStyleLbl="alignNode1" presStyleIdx="6" presStyleCnt="7"/>
      <dgm:spPr/>
    </dgm:pt>
    <dgm:pt modelId="{6C5E9B7D-FE4D-49A2-9CEC-80EDFA24F08B}" type="pres">
      <dgm:prSet presAssocID="{7532C0BA-4B14-4F4E-844C-907A748D3757}" presName="horz1" presStyleCnt="0"/>
      <dgm:spPr/>
    </dgm:pt>
    <dgm:pt modelId="{23C4C3F7-DF8B-4B66-A9DD-3A47F22A3212}" type="pres">
      <dgm:prSet presAssocID="{7532C0BA-4B14-4F4E-844C-907A748D3757}" presName="tx1" presStyleLbl="revTx" presStyleIdx="6" presStyleCnt="7"/>
      <dgm:spPr/>
    </dgm:pt>
    <dgm:pt modelId="{060A50AA-0C99-467C-B840-EAE219DAA0FF}" type="pres">
      <dgm:prSet presAssocID="{7532C0BA-4B14-4F4E-844C-907A748D3757}" presName="vert1" presStyleCnt="0"/>
      <dgm:spPr/>
    </dgm:pt>
  </dgm:ptLst>
  <dgm:cxnLst>
    <dgm:cxn modelId="{211D7606-3A1C-423C-923B-4CC8B164D6AF}" srcId="{20F45089-2B23-4989-8AD0-EC1AF02DDBB3}" destId="{7532C0BA-4B14-4F4E-844C-907A748D3757}" srcOrd="6" destOrd="0" parTransId="{5381471F-ADFF-4AED-8B88-2F6D4A7589C5}" sibTransId="{D7F1A21F-47E5-4F3A-AEE9-8AB1A7307787}"/>
    <dgm:cxn modelId="{B8152D63-6A2F-4106-9F2C-C1356A1BFFD3}" srcId="{20F45089-2B23-4989-8AD0-EC1AF02DDBB3}" destId="{14A458A2-D872-4423-A2B2-0DDD027B62D8}" srcOrd="2" destOrd="0" parTransId="{C16D804C-7FBF-49C9-8D6B-008E241D2063}" sibTransId="{FEC7AED6-D56C-4EA5-9B3D-7E84C40B4903}"/>
    <dgm:cxn modelId="{5C9C5872-630B-42E7-85A8-1A357F172D17}" type="presOf" srcId="{808E2DDF-8394-4422-AAA1-E344842E48AF}" destId="{FA84166B-0536-46F9-9948-FE9AD7F6D59F}" srcOrd="0" destOrd="0" presId="urn:microsoft.com/office/officeart/2008/layout/LinedList"/>
    <dgm:cxn modelId="{0649C852-0A09-41FC-8664-EBCAFE25E30F}" srcId="{20F45089-2B23-4989-8AD0-EC1AF02DDBB3}" destId="{F1AF75FE-70DD-4E28-8BA0-0C5E306F49FF}" srcOrd="3" destOrd="0" parTransId="{7ED798AF-581A-4A45-8883-8045A7C31D42}" sibTransId="{991F989E-E8C5-4D89-B116-5CD0AE702D02}"/>
    <dgm:cxn modelId="{441A1A7A-E989-415E-BE7B-50F031BCE34F}" srcId="{20F45089-2B23-4989-8AD0-EC1AF02DDBB3}" destId="{DBB506C2-7F66-4632-8A70-FDAA06933EF7}" srcOrd="1" destOrd="0" parTransId="{B6146984-4818-43D2-B3A9-A40DE8CE7EA5}" sibTransId="{B1DE09B2-6AA5-4061-9816-679F8B6E488C}"/>
    <dgm:cxn modelId="{02227194-2704-44AA-BFD4-E4FFF61686B0}" type="presOf" srcId="{20F45089-2B23-4989-8AD0-EC1AF02DDBB3}" destId="{3960471E-1786-4ED3-AEE9-AB654CC0F08D}" srcOrd="0" destOrd="0" presId="urn:microsoft.com/office/officeart/2008/layout/LinedList"/>
    <dgm:cxn modelId="{46DCF99A-B323-4383-8496-FED6CAC0F196}" type="presOf" srcId="{7532C0BA-4B14-4F4E-844C-907A748D3757}" destId="{23C4C3F7-DF8B-4B66-A9DD-3A47F22A3212}" srcOrd="0" destOrd="0" presId="urn:microsoft.com/office/officeart/2008/layout/LinedList"/>
    <dgm:cxn modelId="{40A002B3-C676-485A-8CE4-761A12D88A96}" type="presOf" srcId="{A40EFFF4-2A69-43B0-9EB1-763B9D25C77C}" destId="{C4F9874E-04D1-4DC0-B0A2-1CC39B2AD6CF}" srcOrd="0" destOrd="0" presId="urn:microsoft.com/office/officeart/2008/layout/LinedList"/>
    <dgm:cxn modelId="{6F3D47B6-2BAB-462D-9CCA-07EFAAB746BE}" type="presOf" srcId="{DBB506C2-7F66-4632-8A70-FDAA06933EF7}" destId="{E48BA18B-115E-48C8-986E-8274519CFC4E}" srcOrd="0" destOrd="0" presId="urn:microsoft.com/office/officeart/2008/layout/LinedList"/>
    <dgm:cxn modelId="{712C8AB8-FCC5-458A-B7AE-715715FDEBE8}" srcId="{20F45089-2B23-4989-8AD0-EC1AF02DDBB3}" destId="{A40EFFF4-2A69-43B0-9EB1-763B9D25C77C}" srcOrd="5" destOrd="0" parTransId="{10AFEDE5-DF00-493F-83F2-EFC73D3E4B91}" sibTransId="{16CC3DB0-9508-43C0-80E3-92D42FE8BF9D}"/>
    <dgm:cxn modelId="{C93DC9C8-025F-4DD9-BEB6-E22E6CDA4C6A}" srcId="{20F45089-2B23-4989-8AD0-EC1AF02DDBB3}" destId="{808E2DDF-8394-4422-AAA1-E344842E48AF}" srcOrd="0" destOrd="0" parTransId="{59A39929-8B89-4900-BDB7-9132F7AC681B}" sibTransId="{1A088412-A2BF-4E30-B202-EC2B9EE23ACF}"/>
    <dgm:cxn modelId="{7A43AFCB-503C-491F-AC10-8A9210B65049}" type="presOf" srcId="{EEFA23AC-D00C-4F91-B916-3D295FCD08D6}" destId="{2850BC1B-AAAF-4F8A-998F-3382F7E4C7CE}" srcOrd="0" destOrd="0" presId="urn:microsoft.com/office/officeart/2008/layout/LinedList"/>
    <dgm:cxn modelId="{30B87EDF-542B-444A-AD01-3C0C1AE2E844}" type="presOf" srcId="{14A458A2-D872-4423-A2B2-0DDD027B62D8}" destId="{35BCE87F-9631-4590-9CA2-232A59D6F62A}" srcOrd="0" destOrd="0" presId="urn:microsoft.com/office/officeart/2008/layout/LinedList"/>
    <dgm:cxn modelId="{46A6DAF5-51C0-47F0-BE17-87302502965C}" type="presOf" srcId="{F1AF75FE-70DD-4E28-8BA0-0C5E306F49FF}" destId="{8532D16F-0E5F-482D-AAB8-62C55943759A}" srcOrd="0" destOrd="0" presId="urn:microsoft.com/office/officeart/2008/layout/LinedList"/>
    <dgm:cxn modelId="{8D5F5CFE-8699-4676-9214-0D1AD77EAC41}" srcId="{20F45089-2B23-4989-8AD0-EC1AF02DDBB3}" destId="{EEFA23AC-D00C-4F91-B916-3D295FCD08D6}" srcOrd="4" destOrd="0" parTransId="{C3E40D0E-3AD9-49E1-9448-C1E7090523D0}" sibTransId="{6B0A7714-D6DE-4764-ACB8-D8C28FB81431}"/>
    <dgm:cxn modelId="{F25B3F62-29AB-4F63-B986-757F3F8C5135}" type="presParOf" srcId="{3960471E-1786-4ED3-AEE9-AB654CC0F08D}" destId="{CAAE49A4-C8B0-41B1-94B4-987491883A83}" srcOrd="0" destOrd="0" presId="urn:microsoft.com/office/officeart/2008/layout/LinedList"/>
    <dgm:cxn modelId="{158150FA-1334-4A75-B536-E772031CC910}" type="presParOf" srcId="{3960471E-1786-4ED3-AEE9-AB654CC0F08D}" destId="{F527CF77-2EBE-450E-A312-AEA18EFC0225}" srcOrd="1" destOrd="0" presId="urn:microsoft.com/office/officeart/2008/layout/LinedList"/>
    <dgm:cxn modelId="{DD2CBC77-4931-4F65-AD70-F73CFEF87278}" type="presParOf" srcId="{F527CF77-2EBE-450E-A312-AEA18EFC0225}" destId="{FA84166B-0536-46F9-9948-FE9AD7F6D59F}" srcOrd="0" destOrd="0" presId="urn:microsoft.com/office/officeart/2008/layout/LinedList"/>
    <dgm:cxn modelId="{1C373226-C369-4281-BD15-080F1FD75835}" type="presParOf" srcId="{F527CF77-2EBE-450E-A312-AEA18EFC0225}" destId="{4CF816DE-0B97-4C57-BDA4-7919A302723B}" srcOrd="1" destOrd="0" presId="urn:microsoft.com/office/officeart/2008/layout/LinedList"/>
    <dgm:cxn modelId="{628604EE-447B-4664-BF72-FB72E546F75E}" type="presParOf" srcId="{3960471E-1786-4ED3-AEE9-AB654CC0F08D}" destId="{0BF0F6D7-EBEF-4D48-B717-FE1DF18D2D5D}" srcOrd="2" destOrd="0" presId="urn:microsoft.com/office/officeart/2008/layout/LinedList"/>
    <dgm:cxn modelId="{7CBFDFFD-B84C-403B-8951-A3E34B00DFDD}" type="presParOf" srcId="{3960471E-1786-4ED3-AEE9-AB654CC0F08D}" destId="{F1EA99F1-D472-4599-9E2B-36841866EED9}" srcOrd="3" destOrd="0" presId="urn:microsoft.com/office/officeart/2008/layout/LinedList"/>
    <dgm:cxn modelId="{F8164DE0-C573-4340-8E2F-AF66DA6ED925}" type="presParOf" srcId="{F1EA99F1-D472-4599-9E2B-36841866EED9}" destId="{E48BA18B-115E-48C8-986E-8274519CFC4E}" srcOrd="0" destOrd="0" presId="urn:microsoft.com/office/officeart/2008/layout/LinedList"/>
    <dgm:cxn modelId="{56DD2676-4D70-45F1-B241-3F1BEFAD8015}" type="presParOf" srcId="{F1EA99F1-D472-4599-9E2B-36841866EED9}" destId="{7C417FD9-3B5B-4BF6-BBED-8C68636485FD}" srcOrd="1" destOrd="0" presId="urn:microsoft.com/office/officeart/2008/layout/LinedList"/>
    <dgm:cxn modelId="{459D1B25-D0E9-49CB-95C8-5F89536A7F2E}" type="presParOf" srcId="{3960471E-1786-4ED3-AEE9-AB654CC0F08D}" destId="{9FE4761F-F019-4B75-ACA0-0AF4665F094C}" srcOrd="4" destOrd="0" presId="urn:microsoft.com/office/officeart/2008/layout/LinedList"/>
    <dgm:cxn modelId="{7C138512-EB05-4C68-8D0E-F4252F115F6E}" type="presParOf" srcId="{3960471E-1786-4ED3-AEE9-AB654CC0F08D}" destId="{CB251A64-8869-4343-97DD-791273D1FA7E}" srcOrd="5" destOrd="0" presId="urn:microsoft.com/office/officeart/2008/layout/LinedList"/>
    <dgm:cxn modelId="{C8ECA483-7794-4F37-AF2B-9B7C47933124}" type="presParOf" srcId="{CB251A64-8869-4343-97DD-791273D1FA7E}" destId="{35BCE87F-9631-4590-9CA2-232A59D6F62A}" srcOrd="0" destOrd="0" presId="urn:microsoft.com/office/officeart/2008/layout/LinedList"/>
    <dgm:cxn modelId="{D04A4201-851C-47A5-A74C-B5F7DB60ED5E}" type="presParOf" srcId="{CB251A64-8869-4343-97DD-791273D1FA7E}" destId="{5ED6AC09-8A5D-4DBE-9FC6-0AE6B47B42EA}" srcOrd="1" destOrd="0" presId="urn:microsoft.com/office/officeart/2008/layout/LinedList"/>
    <dgm:cxn modelId="{59BA116D-0992-4023-9846-A1C685E85078}" type="presParOf" srcId="{3960471E-1786-4ED3-AEE9-AB654CC0F08D}" destId="{678014C9-690E-4034-A9F8-1C9707C85D8D}" srcOrd="6" destOrd="0" presId="urn:microsoft.com/office/officeart/2008/layout/LinedList"/>
    <dgm:cxn modelId="{BCD4072A-23CC-44B2-9366-BCB8DDC82F69}" type="presParOf" srcId="{3960471E-1786-4ED3-AEE9-AB654CC0F08D}" destId="{85C975C4-2670-4F69-9E41-829834F87096}" srcOrd="7" destOrd="0" presId="urn:microsoft.com/office/officeart/2008/layout/LinedList"/>
    <dgm:cxn modelId="{34D739EE-5136-4571-80F5-AB9DFC68E456}" type="presParOf" srcId="{85C975C4-2670-4F69-9E41-829834F87096}" destId="{8532D16F-0E5F-482D-AAB8-62C55943759A}" srcOrd="0" destOrd="0" presId="urn:microsoft.com/office/officeart/2008/layout/LinedList"/>
    <dgm:cxn modelId="{33C14D32-C77A-48C4-BF21-AB95D7B80708}" type="presParOf" srcId="{85C975C4-2670-4F69-9E41-829834F87096}" destId="{463A0BAC-7E10-4E68-BC9E-CC83097E10A5}" srcOrd="1" destOrd="0" presId="urn:microsoft.com/office/officeart/2008/layout/LinedList"/>
    <dgm:cxn modelId="{148FA5EA-E529-4E2F-BF45-D002F7A01071}" type="presParOf" srcId="{3960471E-1786-4ED3-AEE9-AB654CC0F08D}" destId="{2D567C5C-10EC-47F0-B449-FEFAA2D69624}" srcOrd="8" destOrd="0" presId="urn:microsoft.com/office/officeart/2008/layout/LinedList"/>
    <dgm:cxn modelId="{877E2265-AAD8-4EA0-98DA-BEA3E8243C36}" type="presParOf" srcId="{3960471E-1786-4ED3-AEE9-AB654CC0F08D}" destId="{3AB171EA-5927-47D0-BF3C-87C77E7C801D}" srcOrd="9" destOrd="0" presId="urn:microsoft.com/office/officeart/2008/layout/LinedList"/>
    <dgm:cxn modelId="{8A356C94-6B3D-48C8-BE28-7C5BBDF6624E}" type="presParOf" srcId="{3AB171EA-5927-47D0-BF3C-87C77E7C801D}" destId="{2850BC1B-AAAF-4F8A-998F-3382F7E4C7CE}" srcOrd="0" destOrd="0" presId="urn:microsoft.com/office/officeart/2008/layout/LinedList"/>
    <dgm:cxn modelId="{3DA0B125-9068-42F9-BE19-0D1A137B1D77}" type="presParOf" srcId="{3AB171EA-5927-47D0-BF3C-87C77E7C801D}" destId="{9B0314B5-306E-4543-BC45-80D2261EE8BE}" srcOrd="1" destOrd="0" presId="urn:microsoft.com/office/officeart/2008/layout/LinedList"/>
    <dgm:cxn modelId="{18175FF0-B41D-4561-B6F1-96F7E5D903CD}" type="presParOf" srcId="{3960471E-1786-4ED3-AEE9-AB654CC0F08D}" destId="{8AC7C500-7E4F-48D7-A090-93C8925D2107}" srcOrd="10" destOrd="0" presId="urn:microsoft.com/office/officeart/2008/layout/LinedList"/>
    <dgm:cxn modelId="{F451AE0E-11FF-4D97-8911-DD9EB318B3A4}" type="presParOf" srcId="{3960471E-1786-4ED3-AEE9-AB654CC0F08D}" destId="{678AC8C0-7F98-4590-B446-5661E3FD47B5}" srcOrd="11" destOrd="0" presId="urn:microsoft.com/office/officeart/2008/layout/LinedList"/>
    <dgm:cxn modelId="{393463E2-15EA-4BE2-A897-E09D9A78A097}" type="presParOf" srcId="{678AC8C0-7F98-4590-B446-5661E3FD47B5}" destId="{C4F9874E-04D1-4DC0-B0A2-1CC39B2AD6CF}" srcOrd="0" destOrd="0" presId="urn:microsoft.com/office/officeart/2008/layout/LinedList"/>
    <dgm:cxn modelId="{3CFE4756-E656-4BFD-A31E-FBECD6F1EBE4}" type="presParOf" srcId="{678AC8C0-7F98-4590-B446-5661E3FD47B5}" destId="{54D6D97E-2E17-489D-A629-46E1C8B8C9E3}" srcOrd="1" destOrd="0" presId="urn:microsoft.com/office/officeart/2008/layout/LinedList"/>
    <dgm:cxn modelId="{08895FB7-666C-4DA7-86B8-0192F844FFAC}" type="presParOf" srcId="{3960471E-1786-4ED3-AEE9-AB654CC0F08D}" destId="{05EF2613-60CC-41CC-88B2-B20BF514442A}" srcOrd="12" destOrd="0" presId="urn:microsoft.com/office/officeart/2008/layout/LinedList"/>
    <dgm:cxn modelId="{3BD63D4A-EA8A-4BA6-B01C-A799FDDDFC94}" type="presParOf" srcId="{3960471E-1786-4ED3-AEE9-AB654CC0F08D}" destId="{6C5E9B7D-FE4D-49A2-9CEC-80EDFA24F08B}" srcOrd="13" destOrd="0" presId="urn:microsoft.com/office/officeart/2008/layout/LinedList"/>
    <dgm:cxn modelId="{99855B09-ED85-4566-8624-268C5D04A00C}" type="presParOf" srcId="{6C5E9B7D-FE4D-49A2-9CEC-80EDFA24F08B}" destId="{23C4C3F7-DF8B-4B66-A9DD-3A47F22A3212}" srcOrd="0" destOrd="0" presId="urn:microsoft.com/office/officeart/2008/layout/LinedList"/>
    <dgm:cxn modelId="{0AB7FDDE-9B45-41D5-990D-ADE76F821E57}" type="presParOf" srcId="{6C5E9B7D-FE4D-49A2-9CEC-80EDFA24F08B}" destId="{060A50AA-0C99-467C-B840-EAE219DAA0F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78DA7E-E30F-4B55-92FB-BA9C122FCD40}"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en-US"/>
        </a:p>
      </dgm:t>
    </dgm:pt>
    <dgm:pt modelId="{0E1B2A60-E479-4C06-AA66-759680C7CDE9}">
      <dgm:prSet/>
      <dgm:spPr/>
      <dgm:t>
        <a:bodyPr/>
        <a:lstStyle/>
        <a:p>
          <a:r>
            <a:rPr lang="en-US"/>
            <a:t>Thank you for attending and best wishes on your student’s college search process</a:t>
          </a:r>
        </a:p>
      </dgm:t>
    </dgm:pt>
    <dgm:pt modelId="{64520D33-F0B9-46EE-A05E-DE8BB53FEA1B}" type="parTrans" cxnId="{A57AD99A-6DB4-4167-9951-DE8EA56E11B0}">
      <dgm:prSet/>
      <dgm:spPr/>
      <dgm:t>
        <a:bodyPr/>
        <a:lstStyle/>
        <a:p>
          <a:endParaRPr lang="en-US"/>
        </a:p>
      </dgm:t>
    </dgm:pt>
    <dgm:pt modelId="{07C91B51-8F35-4C0B-836B-65A219E9879C}" type="sibTrans" cxnId="{A57AD99A-6DB4-4167-9951-DE8EA56E11B0}">
      <dgm:prSet/>
      <dgm:spPr/>
      <dgm:t>
        <a:bodyPr/>
        <a:lstStyle/>
        <a:p>
          <a:endParaRPr lang="en-US"/>
        </a:p>
      </dgm:t>
    </dgm:pt>
    <dgm:pt modelId="{68F2C757-E6A7-47DD-8CD7-8604FBBBC3EE}">
      <dgm:prSet/>
      <dgm:spPr/>
      <dgm:t>
        <a:bodyPr/>
        <a:lstStyle/>
        <a:p>
          <a:r>
            <a:rPr lang="en-US" dirty="0"/>
            <a:t>For additional information visit directly with the TE Liaison Officer</a:t>
          </a:r>
        </a:p>
      </dgm:t>
    </dgm:pt>
    <dgm:pt modelId="{020303AB-3B28-43CA-A5E0-98E2C55E9678}" type="parTrans" cxnId="{4CF91DF1-14A8-4354-A97C-9044B08E250C}">
      <dgm:prSet/>
      <dgm:spPr/>
      <dgm:t>
        <a:bodyPr/>
        <a:lstStyle/>
        <a:p>
          <a:endParaRPr lang="en-US"/>
        </a:p>
      </dgm:t>
    </dgm:pt>
    <dgm:pt modelId="{8E414FAC-1F6B-4BB4-96CC-A5140EF37486}" type="sibTrans" cxnId="{4CF91DF1-14A8-4354-A97C-9044B08E250C}">
      <dgm:prSet/>
      <dgm:spPr/>
      <dgm:t>
        <a:bodyPr/>
        <a:lstStyle/>
        <a:p>
          <a:endParaRPr lang="en-US"/>
        </a:p>
      </dgm:t>
    </dgm:pt>
    <dgm:pt modelId="{7E93D8B8-056E-4C56-9598-6BA9CD8F4986}">
      <dgm:prSet/>
      <dgm:spPr/>
      <dgm:t>
        <a:bodyPr/>
        <a:lstStyle/>
        <a:p>
          <a:r>
            <a:rPr lang="en-US" dirty="0"/>
            <a:t>Tuition Exchange Central is not able to provide information about a school or their policies.</a:t>
          </a:r>
        </a:p>
      </dgm:t>
    </dgm:pt>
    <dgm:pt modelId="{7B5855DF-DAE5-4425-A7BE-93007E9A7C1B}" type="parTrans" cxnId="{FE1E61C3-7542-4909-B4CF-203B9187AD01}">
      <dgm:prSet/>
      <dgm:spPr/>
      <dgm:t>
        <a:bodyPr/>
        <a:lstStyle/>
        <a:p>
          <a:endParaRPr lang="en-US"/>
        </a:p>
      </dgm:t>
    </dgm:pt>
    <dgm:pt modelId="{F6F22176-A8E4-4CB1-80F3-D52E96851958}" type="sibTrans" cxnId="{FE1E61C3-7542-4909-B4CF-203B9187AD01}">
      <dgm:prSet/>
      <dgm:spPr/>
      <dgm:t>
        <a:bodyPr/>
        <a:lstStyle/>
        <a:p>
          <a:endParaRPr lang="en-US"/>
        </a:p>
      </dgm:t>
    </dgm:pt>
    <dgm:pt modelId="{C76213A0-DBF7-40EC-8165-3C121BE4F135}" type="pres">
      <dgm:prSet presAssocID="{1678DA7E-E30F-4B55-92FB-BA9C122FCD40}" presName="diagram" presStyleCnt="0">
        <dgm:presLayoutVars>
          <dgm:dir/>
          <dgm:resizeHandles val="exact"/>
        </dgm:presLayoutVars>
      </dgm:prSet>
      <dgm:spPr/>
    </dgm:pt>
    <dgm:pt modelId="{A96CA755-29DD-4740-BD2B-E94774C5F325}" type="pres">
      <dgm:prSet presAssocID="{0E1B2A60-E479-4C06-AA66-759680C7CDE9}" presName="node" presStyleLbl="node1" presStyleIdx="0" presStyleCnt="3">
        <dgm:presLayoutVars>
          <dgm:bulletEnabled val="1"/>
        </dgm:presLayoutVars>
      </dgm:prSet>
      <dgm:spPr/>
    </dgm:pt>
    <dgm:pt modelId="{0B7400A8-BBBC-4FAE-ABA4-830DBCDB7683}" type="pres">
      <dgm:prSet presAssocID="{07C91B51-8F35-4C0B-836B-65A219E9879C}" presName="sibTrans" presStyleCnt="0"/>
      <dgm:spPr/>
    </dgm:pt>
    <dgm:pt modelId="{5F447CDD-C0CA-4B05-9433-40C2C666001E}" type="pres">
      <dgm:prSet presAssocID="{68F2C757-E6A7-47DD-8CD7-8604FBBBC3EE}" presName="node" presStyleLbl="node1" presStyleIdx="1" presStyleCnt="3">
        <dgm:presLayoutVars>
          <dgm:bulletEnabled val="1"/>
        </dgm:presLayoutVars>
      </dgm:prSet>
      <dgm:spPr/>
    </dgm:pt>
    <dgm:pt modelId="{C2F56F15-2B7B-48EB-97AB-4CBE90D86E7A}" type="pres">
      <dgm:prSet presAssocID="{8E414FAC-1F6B-4BB4-96CC-A5140EF37486}" presName="sibTrans" presStyleCnt="0"/>
      <dgm:spPr/>
    </dgm:pt>
    <dgm:pt modelId="{0581B1F4-83AF-437E-AA53-A3A4F34F98F5}" type="pres">
      <dgm:prSet presAssocID="{7E93D8B8-056E-4C56-9598-6BA9CD8F4986}" presName="node" presStyleLbl="node1" presStyleIdx="2" presStyleCnt="3">
        <dgm:presLayoutVars>
          <dgm:bulletEnabled val="1"/>
        </dgm:presLayoutVars>
      </dgm:prSet>
      <dgm:spPr/>
    </dgm:pt>
  </dgm:ptLst>
  <dgm:cxnLst>
    <dgm:cxn modelId="{EDBBE81A-3B64-4117-BA88-F7C58F0A03EA}" type="presOf" srcId="{68F2C757-E6A7-47DD-8CD7-8604FBBBC3EE}" destId="{5F447CDD-C0CA-4B05-9433-40C2C666001E}" srcOrd="0" destOrd="0" presId="urn:microsoft.com/office/officeart/2005/8/layout/default"/>
    <dgm:cxn modelId="{33FD1B1F-987F-400D-8C7F-2ED3832AAAC3}" type="presOf" srcId="{0E1B2A60-E479-4C06-AA66-759680C7CDE9}" destId="{A96CA755-29DD-4740-BD2B-E94774C5F325}" srcOrd="0" destOrd="0" presId="urn:microsoft.com/office/officeart/2005/8/layout/default"/>
    <dgm:cxn modelId="{47076299-849A-4359-9315-CD48834332E4}" type="presOf" srcId="{1678DA7E-E30F-4B55-92FB-BA9C122FCD40}" destId="{C76213A0-DBF7-40EC-8165-3C121BE4F135}" srcOrd="0" destOrd="0" presId="urn:microsoft.com/office/officeart/2005/8/layout/default"/>
    <dgm:cxn modelId="{A57AD99A-6DB4-4167-9951-DE8EA56E11B0}" srcId="{1678DA7E-E30F-4B55-92FB-BA9C122FCD40}" destId="{0E1B2A60-E479-4C06-AA66-759680C7CDE9}" srcOrd="0" destOrd="0" parTransId="{64520D33-F0B9-46EE-A05E-DE8BB53FEA1B}" sibTransId="{07C91B51-8F35-4C0B-836B-65A219E9879C}"/>
    <dgm:cxn modelId="{CC4996A2-554A-4FD5-9489-974ADABE5BCB}" type="presOf" srcId="{7E93D8B8-056E-4C56-9598-6BA9CD8F4986}" destId="{0581B1F4-83AF-437E-AA53-A3A4F34F98F5}" srcOrd="0" destOrd="0" presId="urn:microsoft.com/office/officeart/2005/8/layout/default"/>
    <dgm:cxn modelId="{FE1E61C3-7542-4909-B4CF-203B9187AD01}" srcId="{1678DA7E-E30F-4B55-92FB-BA9C122FCD40}" destId="{7E93D8B8-056E-4C56-9598-6BA9CD8F4986}" srcOrd="2" destOrd="0" parTransId="{7B5855DF-DAE5-4425-A7BE-93007E9A7C1B}" sibTransId="{F6F22176-A8E4-4CB1-80F3-D52E96851958}"/>
    <dgm:cxn modelId="{4CF91DF1-14A8-4354-A97C-9044B08E250C}" srcId="{1678DA7E-E30F-4B55-92FB-BA9C122FCD40}" destId="{68F2C757-E6A7-47DD-8CD7-8604FBBBC3EE}" srcOrd="1" destOrd="0" parTransId="{020303AB-3B28-43CA-A5E0-98E2C55E9678}" sibTransId="{8E414FAC-1F6B-4BB4-96CC-A5140EF37486}"/>
    <dgm:cxn modelId="{7CF36093-DBD0-4B73-83F6-3937100BA208}" type="presParOf" srcId="{C76213A0-DBF7-40EC-8165-3C121BE4F135}" destId="{A96CA755-29DD-4740-BD2B-E94774C5F325}" srcOrd="0" destOrd="0" presId="urn:microsoft.com/office/officeart/2005/8/layout/default"/>
    <dgm:cxn modelId="{5500BBDE-AB55-4763-9F2C-E79EE9C233A6}" type="presParOf" srcId="{C76213A0-DBF7-40EC-8165-3C121BE4F135}" destId="{0B7400A8-BBBC-4FAE-ABA4-830DBCDB7683}" srcOrd="1" destOrd="0" presId="urn:microsoft.com/office/officeart/2005/8/layout/default"/>
    <dgm:cxn modelId="{EFBF308D-C656-4A9A-92E0-32F2622DAABC}" type="presParOf" srcId="{C76213A0-DBF7-40EC-8165-3C121BE4F135}" destId="{5F447CDD-C0CA-4B05-9433-40C2C666001E}" srcOrd="2" destOrd="0" presId="urn:microsoft.com/office/officeart/2005/8/layout/default"/>
    <dgm:cxn modelId="{D5F20F7D-AF75-4D4F-8BCB-95873F11F440}" type="presParOf" srcId="{C76213A0-DBF7-40EC-8165-3C121BE4F135}" destId="{C2F56F15-2B7B-48EB-97AB-4CBE90D86E7A}" srcOrd="3" destOrd="0" presId="urn:microsoft.com/office/officeart/2005/8/layout/default"/>
    <dgm:cxn modelId="{B5ABD261-3F86-4A65-8859-EBDD73B18777}" type="presParOf" srcId="{C76213A0-DBF7-40EC-8165-3C121BE4F135}" destId="{0581B1F4-83AF-437E-AA53-A3A4F34F98F5}"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A2C5D7-9CA8-4C2E-8D6B-D08DA6057592}">
      <dsp:nvSpPr>
        <dsp:cNvPr id="0" name=""/>
        <dsp:cNvSpPr/>
      </dsp:nvSpPr>
      <dsp:spPr>
        <a:xfrm>
          <a:off x="0" y="566"/>
          <a:ext cx="4435078"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A38A5C-B16B-450F-97DB-02726A0161A2}">
      <dsp:nvSpPr>
        <dsp:cNvPr id="0" name=""/>
        <dsp:cNvSpPr/>
      </dsp:nvSpPr>
      <dsp:spPr>
        <a:xfrm>
          <a:off x="0" y="566"/>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What is Tuition Exchange</a:t>
          </a:r>
        </a:p>
      </dsp:txBody>
      <dsp:txXfrm>
        <a:off x="0" y="566"/>
        <a:ext cx="4435078" cy="662279"/>
      </dsp:txXfrm>
    </dsp:sp>
    <dsp:sp modelId="{7036ADD7-A49C-4F7F-A88F-9293CE8733A9}">
      <dsp:nvSpPr>
        <dsp:cNvPr id="0" name=""/>
        <dsp:cNvSpPr/>
      </dsp:nvSpPr>
      <dsp:spPr>
        <a:xfrm>
          <a:off x="0" y="662845"/>
          <a:ext cx="4435078"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65A6EE-C7B5-4A6A-B9A3-407E0F8B0854}">
      <dsp:nvSpPr>
        <dsp:cNvPr id="0" name=""/>
        <dsp:cNvSpPr/>
      </dsp:nvSpPr>
      <dsp:spPr>
        <a:xfrm>
          <a:off x="0" y="662845"/>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details</a:t>
          </a:r>
        </a:p>
      </dsp:txBody>
      <dsp:txXfrm>
        <a:off x="0" y="662845"/>
        <a:ext cx="4435078" cy="662279"/>
      </dsp:txXfrm>
    </dsp:sp>
    <dsp:sp modelId="{5CF0C4C2-E8B2-4503-BB15-F533EB0598DE}">
      <dsp:nvSpPr>
        <dsp:cNvPr id="0" name=""/>
        <dsp:cNvSpPr/>
      </dsp:nvSpPr>
      <dsp:spPr>
        <a:xfrm>
          <a:off x="0" y="1325124"/>
          <a:ext cx="4435078"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656892-1289-4C9B-940F-E60FF850ADC8}">
      <dsp:nvSpPr>
        <dsp:cNvPr id="0" name=""/>
        <dsp:cNvSpPr/>
      </dsp:nvSpPr>
      <dsp:spPr>
        <a:xfrm>
          <a:off x="0" y="1325124"/>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qualifications</a:t>
          </a:r>
        </a:p>
      </dsp:txBody>
      <dsp:txXfrm>
        <a:off x="0" y="1325124"/>
        <a:ext cx="4435078" cy="662279"/>
      </dsp:txXfrm>
    </dsp:sp>
    <dsp:sp modelId="{FA385B26-54AB-410E-A6BA-D9837955A6DB}">
      <dsp:nvSpPr>
        <dsp:cNvPr id="0" name=""/>
        <dsp:cNvSpPr/>
      </dsp:nvSpPr>
      <dsp:spPr>
        <a:xfrm>
          <a:off x="0" y="1987404"/>
          <a:ext cx="4435078"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A6BCC9-D9CC-4886-8F88-272EDB5545E5}">
      <dsp:nvSpPr>
        <dsp:cNvPr id="0" name=""/>
        <dsp:cNvSpPr/>
      </dsp:nvSpPr>
      <dsp:spPr>
        <a:xfrm>
          <a:off x="0" y="1987404"/>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value</a:t>
          </a:r>
        </a:p>
      </dsp:txBody>
      <dsp:txXfrm>
        <a:off x="0" y="1987404"/>
        <a:ext cx="4435078" cy="662279"/>
      </dsp:txXfrm>
    </dsp:sp>
    <dsp:sp modelId="{EA16D7E9-DC10-4D17-96E7-3812AA823978}">
      <dsp:nvSpPr>
        <dsp:cNvPr id="0" name=""/>
        <dsp:cNvSpPr/>
      </dsp:nvSpPr>
      <dsp:spPr>
        <a:xfrm>
          <a:off x="0" y="2649683"/>
          <a:ext cx="4435078"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ECF1F9-81F3-4CE4-A1FA-51C3BB5BA2DE}">
      <dsp:nvSpPr>
        <dsp:cNvPr id="0" name=""/>
        <dsp:cNvSpPr/>
      </dsp:nvSpPr>
      <dsp:spPr>
        <a:xfrm>
          <a:off x="0" y="2649683"/>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fine print</a:t>
          </a:r>
        </a:p>
      </dsp:txBody>
      <dsp:txXfrm>
        <a:off x="0" y="2649683"/>
        <a:ext cx="4435078" cy="662279"/>
      </dsp:txXfrm>
    </dsp:sp>
    <dsp:sp modelId="{47971E5E-0A4D-40D4-A0E4-5015A6085891}">
      <dsp:nvSpPr>
        <dsp:cNvPr id="0" name=""/>
        <dsp:cNvSpPr/>
      </dsp:nvSpPr>
      <dsp:spPr>
        <a:xfrm>
          <a:off x="0" y="3311963"/>
          <a:ext cx="4435078"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CFFB34-6A42-46A5-A5BE-A8B32664A1B1}">
      <dsp:nvSpPr>
        <dsp:cNvPr id="0" name=""/>
        <dsp:cNvSpPr/>
      </dsp:nvSpPr>
      <dsp:spPr>
        <a:xfrm>
          <a:off x="0" y="3311963"/>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 let’s get started</a:t>
          </a:r>
        </a:p>
      </dsp:txBody>
      <dsp:txXfrm>
        <a:off x="0" y="3311963"/>
        <a:ext cx="4435078" cy="662279"/>
      </dsp:txXfrm>
    </dsp:sp>
    <dsp:sp modelId="{88270761-88A6-4D93-A7E6-2B7CF005A9A0}">
      <dsp:nvSpPr>
        <dsp:cNvPr id="0" name=""/>
        <dsp:cNvSpPr/>
      </dsp:nvSpPr>
      <dsp:spPr>
        <a:xfrm>
          <a:off x="0" y="3974242"/>
          <a:ext cx="4435078"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1BCDF6-2385-4940-8254-BF258B14D3D6}">
      <dsp:nvSpPr>
        <dsp:cNvPr id="0" name=""/>
        <dsp:cNvSpPr/>
      </dsp:nvSpPr>
      <dsp:spPr>
        <a:xfrm>
          <a:off x="0" y="3974242"/>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Where to find Tuition Exchange stats </a:t>
          </a:r>
        </a:p>
      </dsp:txBody>
      <dsp:txXfrm>
        <a:off x="0" y="3974242"/>
        <a:ext cx="4435078" cy="6622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3B475-995F-4FC9-A416-6E3F869CD498}">
      <dsp:nvSpPr>
        <dsp:cNvPr id="0" name=""/>
        <dsp:cNvSpPr/>
      </dsp:nvSpPr>
      <dsp:spPr>
        <a:xfrm>
          <a:off x="1295394" y="238870"/>
          <a:ext cx="1359914" cy="13599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C30B166-A210-4448-8587-F7C6F346727E}">
      <dsp:nvSpPr>
        <dsp:cNvPr id="0" name=""/>
        <dsp:cNvSpPr/>
      </dsp:nvSpPr>
      <dsp:spPr>
        <a:xfrm>
          <a:off x="1066796" y="1659031"/>
          <a:ext cx="1821615" cy="2056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100000"/>
            </a:lnSpc>
            <a:spcBef>
              <a:spcPct val="0"/>
            </a:spcBef>
            <a:spcAft>
              <a:spcPct val="35000"/>
            </a:spcAft>
            <a:buNone/>
            <a:defRPr b="1"/>
          </a:pPr>
          <a:r>
            <a:rPr lang="en-US" sz="1600" kern="1200" dirty="0"/>
            <a:t>Export must be a dependent of the eligible employee</a:t>
          </a:r>
        </a:p>
      </dsp:txBody>
      <dsp:txXfrm>
        <a:off x="1066796" y="1659031"/>
        <a:ext cx="1821615" cy="2056155"/>
      </dsp:txXfrm>
    </dsp:sp>
    <dsp:sp modelId="{C60E2D1C-53CC-43BD-87E9-58B254575D88}">
      <dsp:nvSpPr>
        <dsp:cNvPr id="0" name=""/>
        <dsp:cNvSpPr/>
      </dsp:nvSpPr>
      <dsp:spPr>
        <a:xfrm>
          <a:off x="3652" y="2907953"/>
          <a:ext cx="3885468" cy="695011"/>
        </a:xfrm>
        <a:prstGeom prst="rect">
          <a:avLst/>
        </a:prstGeom>
        <a:noFill/>
        <a:ln>
          <a:noFill/>
        </a:ln>
        <a:effectLst/>
      </dsp:spPr>
      <dsp:style>
        <a:lnRef idx="0">
          <a:scrgbClr r="0" g="0" b="0"/>
        </a:lnRef>
        <a:fillRef idx="0">
          <a:scrgbClr r="0" g="0" b="0"/>
        </a:fillRef>
        <a:effectRef idx="0">
          <a:scrgbClr r="0" g="0" b="0"/>
        </a:effectRef>
        <a:fontRef idx="minor"/>
      </dsp:style>
    </dsp:sp>
    <dsp:sp modelId="{5A6A1EC8-6AC9-49F7-B1B8-C099BD007CAF}">
      <dsp:nvSpPr>
        <dsp:cNvPr id="0" name=""/>
        <dsp:cNvSpPr/>
      </dsp:nvSpPr>
      <dsp:spPr>
        <a:xfrm>
          <a:off x="5486394" y="328121"/>
          <a:ext cx="1359914" cy="13599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A384C617-8B78-41E6-B891-835458F4CAAE}">
      <dsp:nvSpPr>
        <dsp:cNvPr id="0" name=""/>
        <dsp:cNvSpPr/>
      </dsp:nvSpPr>
      <dsp:spPr>
        <a:xfrm>
          <a:off x="4419604" y="1647631"/>
          <a:ext cx="3885468" cy="582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100000"/>
            </a:lnSpc>
            <a:spcBef>
              <a:spcPct val="0"/>
            </a:spcBef>
            <a:spcAft>
              <a:spcPct val="35000"/>
            </a:spcAft>
            <a:buNone/>
            <a:defRPr b="1"/>
          </a:pPr>
          <a:r>
            <a:rPr lang="en-US" sz="1600" kern="1200" dirty="0"/>
            <a:t>Typically an eligible employee is defined as</a:t>
          </a:r>
        </a:p>
      </dsp:txBody>
      <dsp:txXfrm>
        <a:off x="4419604" y="1647631"/>
        <a:ext cx="3885468" cy="582820"/>
      </dsp:txXfrm>
    </dsp:sp>
    <dsp:sp modelId="{D16196B0-5FC1-4F37-A54C-B998675A7793}">
      <dsp:nvSpPr>
        <dsp:cNvPr id="0" name=""/>
        <dsp:cNvSpPr/>
      </dsp:nvSpPr>
      <dsp:spPr>
        <a:xfrm>
          <a:off x="4495798" y="2276368"/>
          <a:ext cx="3885468" cy="695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33400">
            <a:lnSpc>
              <a:spcPct val="100000"/>
            </a:lnSpc>
            <a:spcBef>
              <a:spcPct val="0"/>
            </a:spcBef>
            <a:spcAft>
              <a:spcPct val="35000"/>
            </a:spcAft>
            <a:buNone/>
          </a:pPr>
          <a:r>
            <a:rPr lang="en-US" sz="1200" kern="1200" baseline="0" dirty="0"/>
            <a:t>Full time staff or faculty</a:t>
          </a:r>
          <a:endParaRPr lang="en-US" sz="1200" kern="1200" dirty="0"/>
        </a:p>
        <a:p>
          <a:pPr marL="0" lvl="0" indent="0" algn="l" defTabSz="533400">
            <a:lnSpc>
              <a:spcPct val="100000"/>
            </a:lnSpc>
            <a:spcBef>
              <a:spcPct val="0"/>
            </a:spcBef>
            <a:spcAft>
              <a:spcPct val="35000"/>
            </a:spcAft>
            <a:buNone/>
          </a:pPr>
          <a:r>
            <a:rPr lang="en-US" sz="1200" kern="1200" baseline="0" dirty="0"/>
            <a:t>Check out your Employee handbook for the specific details</a:t>
          </a:r>
          <a:endParaRPr lang="en-US" sz="1200" kern="1200" dirty="0"/>
        </a:p>
      </dsp:txBody>
      <dsp:txXfrm>
        <a:off x="4495798" y="2276368"/>
        <a:ext cx="3885468" cy="6950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885967-DF68-4157-80CE-158702DF0D58}">
      <dsp:nvSpPr>
        <dsp:cNvPr id="0" name=""/>
        <dsp:cNvSpPr/>
      </dsp:nvSpPr>
      <dsp:spPr>
        <a:xfrm>
          <a:off x="0" y="1097615"/>
          <a:ext cx="2025922" cy="128646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787845-A900-431B-A22A-2E8E6B6F1E86}">
      <dsp:nvSpPr>
        <dsp:cNvPr id="0" name=""/>
        <dsp:cNvSpPr/>
      </dsp:nvSpPr>
      <dsp:spPr>
        <a:xfrm>
          <a:off x="225102" y="1311463"/>
          <a:ext cx="2025922" cy="128646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defRPr cap="all"/>
          </a:pPr>
          <a:r>
            <a:rPr lang="en-US" sz="1000" kern="1200" dirty="0"/>
            <a:t>The selection process  can be very competitive</a:t>
          </a:r>
        </a:p>
      </dsp:txBody>
      <dsp:txXfrm>
        <a:off x="262781" y="1349142"/>
        <a:ext cx="1950564" cy="1211102"/>
      </dsp:txXfrm>
    </dsp:sp>
    <dsp:sp modelId="{EBE00E5E-4AE2-452D-AEE5-87733ABB5122}">
      <dsp:nvSpPr>
        <dsp:cNvPr id="0" name=""/>
        <dsp:cNvSpPr/>
      </dsp:nvSpPr>
      <dsp:spPr>
        <a:xfrm>
          <a:off x="2476127" y="1097615"/>
          <a:ext cx="2025922" cy="128646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6CB6EB-96D4-4E2C-931A-3BEEE6FEA9B2}">
      <dsp:nvSpPr>
        <dsp:cNvPr id="0" name=""/>
        <dsp:cNvSpPr/>
      </dsp:nvSpPr>
      <dsp:spPr>
        <a:xfrm>
          <a:off x="2701230" y="1311463"/>
          <a:ext cx="2025922" cy="128646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defRPr cap="all"/>
          </a:pPr>
          <a:r>
            <a:rPr lang="en-US" sz="1000" kern="1200" dirty="0"/>
            <a:t>TE schools have guidelines, deadlines and selection criteria</a:t>
          </a:r>
        </a:p>
      </dsp:txBody>
      <dsp:txXfrm>
        <a:off x="2738909" y="1349142"/>
        <a:ext cx="1950564" cy="1211102"/>
      </dsp:txXfrm>
    </dsp:sp>
    <dsp:sp modelId="{5D975655-A6CD-4799-A8DA-966E43974055}">
      <dsp:nvSpPr>
        <dsp:cNvPr id="0" name=""/>
        <dsp:cNvSpPr/>
      </dsp:nvSpPr>
      <dsp:spPr>
        <a:xfrm>
          <a:off x="4952255" y="1097615"/>
          <a:ext cx="2025922" cy="128646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444F9E-C741-4DB0-948E-AA3B2E8E9FA8}">
      <dsp:nvSpPr>
        <dsp:cNvPr id="0" name=""/>
        <dsp:cNvSpPr/>
      </dsp:nvSpPr>
      <dsp:spPr>
        <a:xfrm>
          <a:off x="5177358" y="1311463"/>
          <a:ext cx="2025922" cy="128646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defRPr cap="all"/>
          </a:pPr>
          <a:r>
            <a:rPr lang="en-US" sz="1000" kern="1200" dirty="0"/>
            <a:t>do your homework regarding Export and Import requirements, deadlines and any other specific requirement or expectation</a:t>
          </a:r>
        </a:p>
      </dsp:txBody>
      <dsp:txXfrm>
        <a:off x="5215037" y="1349142"/>
        <a:ext cx="1950564" cy="12111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1B8A9-1A7F-4BCB-85C1-AA8B20674791}">
      <dsp:nvSpPr>
        <dsp:cNvPr id="0" name=""/>
        <dsp:cNvSpPr/>
      </dsp:nvSpPr>
      <dsp:spPr>
        <a:xfrm>
          <a:off x="617625" y="522"/>
          <a:ext cx="2841919" cy="1705151"/>
        </a:xfrm>
        <a:prstGeom prst="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Full name of parent/guardian/employee</a:t>
          </a:r>
        </a:p>
      </dsp:txBody>
      <dsp:txXfrm>
        <a:off x="617625" y="522"/>
        <a:ext cx="2841919" cy="1705151"/>
      </dsp:txXfrm>
    </dsp:sp>
    <dsp:sp modelId="{D4CD261B-150C-4FFE-9D66-2923D09B7D4D}">
      <dsp:nvSpPr>
        <dsp:cNvPr id="0" name=""/>
        <dsp:cNvSpPr/>
      </dsp:nvSpPr>
      <dsp:spPr>
        <a:xfrm>
          <a:off x="3743736" y="522"/>
          <a:ext cx="2841919" cy="1705151"/>
        </a:xfrm>
        <a:prstGeom prst="rect">
          <a:avLst/>
        </a:prstGeom>
        <a:gradFill rotWithShape="0">
          <a:gsLst>
            <a:gs pos="0">
              <a:schemeClr val="accent2">
                <a:hueOff val="-342577"/>
                <a:satOff val="279"/>
                <a:lumOff val="-1764"/>
                <a:alphaOff val="0"/>
                <a:tint val="98000"/>
                <a:satMod val="110000"/>
                <a:lumMod val="104000"/>
              </a:schemeClr>
            </a:gs>
            <a:gs pos="69000">
              <a:schemeClr val="accent2">
                <a:hueOff val="-342577"/>
                <a:satOff val="279"/>
                <a:lumOff val="-1764"/>
                <a:alphaOff val="0"/>
                <a:shade val="88000"/>
                <a:satMod val="130000"/>
                <a:lumMod val="92000"/>
              </a:schemeClr>
            </a:gs>
            <a:gs pos="100000">
              <a:schemeClr val="accent2">
                <a:hueOff val="-342577"/>
                <a:satOff val="279"/>
                <a:lumOff val="-1764"/>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Campus position</a:t>
          </a:r>
        </a:p>
      </dsp:txBody>
      <dsp:txXfrm>
        <a:off x="3743736" y="522"/>
        <a:ext cx="2841919" cy="1705151"/>
      </dsp:txXfrm>
    </dsp:sp>
    <dsp:sp modelId="{B2091603-6C12-43FD-B449-4B810DD53797}">
      <dsp:nvSpPr>
        <dsp:cNvPr id="0" name=""/>
        <dsp:cNvSpPr/>
      </dsp:nvSpPr>
      <dsp:spPr>
        <a:xfrm>
          <a:off x="617625" y="1989865"/>
          <a:ext cx="2841919" cy="1705151"/>
        </a:xfrm>
        <a:prstGeom prst="rect">
          <a:avLst/>
        </a:prstGeom>
        <a:gradFill rotWithShape="0">
          <a:gsLst>
            <a:gs pos="0">
              <a:schemeClr val="accent2">
                <a:hueOff val="-685154"/>
                <a:satOff val="559"/>
                <a:lumOff val="-3529"/>
                <a:alphaOff val="0"/>
                <a:tint val="98000"/>
                <a:satMod val="110000"/>
                <a:lumMod val="104000"/>
              </a:schemeClr>
            </a:gs>
            <a:gs pos="69000">
              <a:schemeClr val="accent2">
                <a:hueOff val="-685154"/>
                <a:satOff val="559"/>
                <a:lumOff val="-3529"/>
                <a:alphaOff val="0"/>
                <a:shade val="88000"/>
                <a:satMod val="130000"/>
                <a:lumMod val="92000"/>
              </a:schemeClr>
            </a:gs>
            <a:gs pos="100000">
              <a:schemeClr val="accent2">
                <a:hueOff val="-685154"/>
                <a:satOff val="559"/>
                <a:lumOff val="-3529"/>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Number of years of employment with current employer</a:t>
          </a:r>
        </a:p>
      </dsp:txBody>
      <dsp:txXfrm>
        <a:off x="617625" y="1989865"/>
        <a:ext cx="2841919" cy="1705151"/>
      </dsp:txXfrm>
    </dsp:sp>
    <dsp:sp modelId="{24E16B3B-D008-404F-A78E-D6BC1EA9715B}">
      <dsp:nvSpPr>
        <dsp:cNvPr id="0" name=""/>
        <dsp:cNvSpPr/>
      </dsp:nvSpPr>
      <dsp:spPr>
        <a:xfrm>
          <a:off x="3743736" y="1989865"/>
          <a:ext cx="2841919" cy="1705151"/>
        </a:xfrm>
        <a:prstGeom prst="rect">
          <a:avLst/>
        </a:prstGeom>
        <a:gradFill rotWithShape="0">
          <a:gsLst>
            <a:gs pos="0">
              <a:schemeClr val="accent2">
                <a:hueOff val="-1027731"/>
                <a:satOff val="838"/>
                <a:lumOff val="-5293"/>
                <a:alphaOff val="0"/>
                <a:tint val="98000"/>
                <a:satMod val="110000"/>
                <a:lumMod val="104000"/>
              </a:schemeClr>
            </a:gs>
            <a:gs pos="69000">
              <a:schemeClr val="accent2">
                <a:hueOff val="-1027731"/>
                <a:satOff val="838"/>
                <a:lumOff val="-5293"/>
                <a:alphaOff val="0"/>
                <a:shade val="88000"/>
                <a:satMod val="130000"/>
                <a:lumMod val="92000"/>
              </a:schemeClr>
            </a:gs>
            <a:gs pos="100000">
              <a:schemeClr val="accent2">
                <a:hueOff val="-1027731"/>
                <a:satOff val="838"/>
                <a:lumOff val="-5293"/>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The Tuition Exchange Officer has the right and responsibility to ask for documents such as multiple federal tax returns or other official papers that demonstrate you are the dependent of the employee</a:t>
          </a:r>
        </a:p>
      </dsp:txBody>
      <dsp:txXfrm>
        <a:off x="3743736" y="1989865"/>
        <a:ext cx="2841919" cy="17051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E49A4-C8B0-41B1-94B4-987491883A83}">
      <dsp:nvSpPr>
        <dsp:cNvPr id="0" name=""/>
        <dsp:cNvSpPr/>
      </dsp:nvSpPr>
      <dsp:spPr>
        <a:xfrm>
          <a:off x="0" y="566"/>
          <a:ext cx="4435078"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84166B-0536-46F9-9948-FE9AD7F6D59F}">
      <dsp:nvSpPr>
        <dsp:cNvPr id="0" name=""/>
        <dsp:cNvSpPr/>
      </dsp:nvSpPr>
      <dsp:spPr>
        <a:xfrm>
          <a:off x="0" y="566"/>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What is Tuition Exchange</a:t>
          </a:r>
        </a:p>
      </dsp:txBody>
      <dsp:txXfrm>
        <a:off x="0" y="566"/>
        <a:ext cx="4435078" cy="662279"/>
      </dsp:txXfrm>
    </dsp:sp>
    <dsp:sp modelId="{0BF0F6D7-EBEF-4D48-B717-FE1DF18D2D5D}">
      <dsp:nvSpPr>
        <dsp:cNvPr id="0" name=""/>
        <dsp:cNvSpPr/>
      </dsp:nvSpPr>
      <dsp:spPr>
        <a:xfrm>
          <a:off x="0" y="662845"/>
          <a:ext cx="4435078"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8BA18B-115E-48C8-986E-8274519CFC4E}">
      <dsp:nvSpPr>
        <dsp:cNvPr id="0" name=""/>
        <dsp:cNvSpPr/>
      </dsp:nvSpPr>
      <dsp:spPr>
        <a:xfrm>
          <a:off x="0" y="662845"/>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details</a:t>
          </a:r>
        </a:p>
      </dsp:txBody>
      <dsp:txXfrm>
        <a:off x="0" y="662845"/>
        <a:ext cx="4435078" cy="662279"/>
      </dsp:txXfrm>
    </dsp:sp>
    <dsp:sp modelId="{9FE4761F-F019-4B75-ACA0-0AF4665F094C}">
      <dsp:nvSpPr>
        <dsp:cNvPr id="0" name=""/>
        <dsp:cNvSpPr/>
      </dsp:nvSpPr>
      <dsp:spPr>
        <a:xfrm>
          <a:off x="0" y="1325124"/>
          <a:ext cx="4435078"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BCE87F-9631-4590-9CA2-232A59D6F62A}">
      <dsp:nvSpPr>
        <dsp:cNvPr id="0" name=""/>
        <dsp:cNvSpPr/>
      </dsp:nvSpPr>
      <dsp:spPr>
        <a:xfrm>
          <a:off x="0" y="1325124"/>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qualifications</a:t>
          </a:r>
        </a:p>
      </dsp:txBody>
      <dsp:txXfrm>
        <a:off x="0" y="1325124"/>
        <a:ext cx="4435078" cy="662279"/>
      </dsp:txXfrm>
    </dsp:sp>
    <dsp:sp modelId="{678014C9-690E-4034-A9F8-1C9707C85D8D}">
      <dsp:nvSpPr>
        <dsp:cNvPr id="0" name=""/>
        <dsp:cNvSpPr/>
      </dsp:nvSpPr>
      <dsp:spPr>
        <a:xfrm>
          <a:off x="0" y="1987404"/>
          <a:ext cx="4435078"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32D16F-0E5F-482D-AAB8-62C55943759A}">
      <dsp:nvSpPr>
        <dsp:cNvPr id="0" name=""/>
        <dsp:cNvSpPr/>
      </dsp:nvSpPr>
      <dsp:spPr>
        <a:xfrm>
          <a:off x="0" y="1987404"/>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value</a:t>
          </a:r>
        </a:p>
      </dsp:txBody>
      <dsp:txXfrm>
        <a:off x="0" y="1987404"/>
        <a:ext cx="4435078" cy="662279"/>
      </dsp:txXfrm>
    </dsp:sp>
    <dsp:sp modelId="{2D567C5C-10EC-47F0-B449-FEFAA2D69624}">
      <dsp:nvSpPr>
        <dsp:cNvPr id="0" name=""/>
        <dsp:cNvSpPr/>
      </dsp:nvSpPr>
      <dsp:spPr>
        <a:xfrm>
          <a:off x="0" y="2649683"/>
          <a:ext cx="4435078"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50BC1B-AAAF-4F8A-998F-3382F7E4C7CE}">
      <dsp:nvSpPr>
        <dsp:cNvPr id="0" name=""/>
        <dsp:cNvSpPr/>
      </dsp:nvSpPr>
      <dsp:spPr>
        <a:xfrm>
          <a:off x="0" y="2649683"/>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fine print</a:t>
          </a:r>
        </a:p>
      </dsp:txBody>
      <dsp:txXfrm>
        <a:off x="0" y="2649683"/>
        <a:ext cx="4435078" cy="662279"/>
      </dsp:txXfrm>
    </dsp:sp>
    <dsp:sp modelId="{8AC7C500-7E4F-48D7-A090-93C8925D2107}">
      <dsp:nvSpPr>
        <dsp:cNvPr id="0" name=""/>
        <dsp:cNvSpPr/>
      </dsp:nvSpPr>
      <dsp:spPr>
        <a:xfrm>
          <a:off x="0" y="3311963"/>
          <a:ext cx="4435078"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F9874E-04D1-4DC0-B0A2-1CC39B2AD6CF}">
      <dsp:nvSpPr>
        <dsp:cNvPr id="0" name=""/>
        <dsp:cNvSpPr/>
      </dsp:nvSpPr>
      <dsp:spPr>
        <a:xfrm>
          <a:off x="0" y="3311963"/>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Tuition Exchange – let’s get started</a:t>
          </a:r>
        </a:p>
      </dsp:txBody>
      <dsp:txXfrm>
        <a:off x="0" y="3311963"/>
        <a:ext cx="4435078" cy="662279"/>
      </dsp:txXfrm>
    </dsp:sp>
    <dsp:sp modelId="{05EF2613-60CC-41CC-88B2-B20BF514442A}">
      <dsp:nvSpPr>
        <dsp:cNvPr id="0" name=""/>
        <dsp:cNvSpPr/>
      </dsp:nvSpPr>
      <dsp:spPr>
        <a:xfrm>
          <a:off x="0" y="3974242"/>
          <a:ext cx="4435078"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C4C3F7-DF8B-4B66-A9DD-3A47F22A3212}">
      <dsp:nvSpPr>
        <dsp:cNvPr id="0" name=""/>
        <dsp:cNvSpPr/>
      </dsp:nvSpPr>
      <dsp:spPr>
        <a:xfrm>
          <a:off x="0" y="3974242"/>
          <a:ext cx="4435078" cy="662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Where to find Tuition Exchange stats </a:t>
          </a:r>
        </a:p>
      </dsp:txBody>
      <dsp:txXfrm>
        <a:off x="0" y="3974242"/>
        <a:ext cx="4435078" cy="66227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CA755-29DD-4740-BD2B-E94774C5F325}">
      <dsp:nvSpPr>
        <dsp:cNvPr id="0" name=""/>
        <dsp:cNvSpPr/>
      </dsp:nvSpPr>
      <dsp:spPr>
        <a:xfrm>
          <a:off x="1044181" y="1047"/>
          <a:ext cx="2405626" cy="1443375"/>
        </a:xfrm>
        <a:prstGeom prst="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Thank you for attending and best wishes on your student’s college search process</a:t>
          </a:r>
        </a:p>
      </dsp:txBody>
      <dsp:txXfrm>
        <a:off x="1044181" y="1047"/>
        <a:ext cx="2405626" cy="1443375"/>
      </dsp:txXfrm>
    </dsp:sp>
    <dsp:sp modelId="{5F447CDD-C0CA-4B05-9433-40C2C666001E}">
      <dsp:nvSpPr>
        <dsp:cNvPr id="0" name=""/>
        <dsp:cNvSpPr/>
      </dsp:nvSpPr>
      <dsp:spPr>
        <a:xfrm>
          <a:off x="3690370" y="1047"/>
          <a:ext cx="2405626" cy="1443375"/>
        </a:xfrm>
        <a:prstGeom prst="rect">
          <a:avLst/>
        </a:prstGeom>
        <a:gradFill rotWithShape="0">
          <a:gsLst>
            <a:gs pos="0">
              <a:schemeClr val="accent2">
                <a:hueOff val="-513866"/>
                <a:satOff val="419"/>
                <a:lumOff val="-2647"/>
                <a:alphaOff val="0"/>
                <a:tint val="98000"/>
                <a:satMod val="110000"/>
                <a:lumMod val="104000"/>
              </a:schemeClr>
            </a:gs>
            <a:gs pos="69000">
              <a:schemeClr val="accent2">
                <a:hueOff val="-513866"/>
                <a:satOff val="419"/>
                <a:lumOff val="-2647"/>
                <a:alphaOff val="0"/>
                <a:shade val="88000"/>
                <a:satMod val="130000"/>
                <a:lumMod val="92000"/>
              </a:schemeClr>
            </a:gs>
            <a:gs pos="100000">
              <a:schemeClr val="accent2">
                <a:hueOff val="-513866"/>
                <a:satOff val="419"/>
                <a:lumOff val="-2647"/>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For additional information visit directly with the TE Liaison Officer</a:t>
          </a:r>
        </a:p>
      </dsp:txBody>
      <dsp:txXfrm>
        <a:off x="3690370" y="1047"/>
        <a:ext cx="2405626" cy="1443375"/>
      </dsp:txXfrm>
    </dsp:sp>
    <dsp:sp modelId="{0581B1F4-83AF-437E-AA53-A3A4F34F98F5}">
      <dsp:nvSpPr>
        <dsp:cNvPr id="0" name=""/>
        <dsp:cNvSpPr/>
      </dsp:nvSpPr>
      <dsp:spPr>
        <a:xfrm>
          <a:off x="2367275" y="1684985"/>
          <a:ext cx="2405626" cy="1443375"/>
        </a:xfrm>
        <a:prstGeom prst="rect">
          <a:avLst/>
        </a:prstGeom>
        <a:gradFill rotWithShape="0">
          <a:gsLst>
            <a:gs pos="0">
              <a:schemeClr val="accent2">
                <a:hueOff val="-1027731"/>
                <a:satOff val="838"/>
                <a:lumOff val="-5293"/>
                <a:alphaOff val="0"/>
                <a:tint val="98000"/>
                <a:satMod val="110000"/>
                <a:lumMod val="104000"/>
              </a:schemeClr>
            </a:gs>
            <a:gs pos="69000">
              <a:schemeClr val="accent2">
                <a:hueOff val="-1027731"/>
                <a:satOff val="838"/>
                <a:lumOff val="-5293"/>
                <a:alphaOff val="0"/>
                <a:shade val="88000"/>
                <a:satMod val="130000"/>
                <a:lumMod val="92000"/>
              </a:schemeClr>
            </a:gs>
            <a:gs pos="100000">
              <a:schemeClr val="accent2">
                <a:hueOff val="-1027731"/>
                <a:satOff val="838"/>
                <a:lumOff val="-5293"/>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Tuition Exchange Central is not able to provide information about a school or their policies.</a:t>
          </a:r>
        </a:p>
      </dsp:txBody>
      <dsp:txXfrm>
        <a:off x="2367275" y="1684985"/>
        <a:ext cx="2405626" cy="144337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FA6DAFD9-5A76-4B3D-A593-B0243BAE406B}" type="datetimeFigureOut">
              <a:rPr lang="en-US" smtClean="0"/>
              <a:t>3/13/2019</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29A5A27-EE7D-4471-BC92-2CA3ED3ADDC4}" type="slidenum">
              <a:rPr lang="en-US" smtClean="0"/>
              <a:t>‹#›</a:t>
            </a:fld>
            <a:endParaRPr lang="en-US" dirty="0"/>
          </a:p>
        </p:txBody>
      </p:sp>
    </p:spTree>
    <p:extLst>
      <p:ext uri="{BB962C8B-B14F-4D97-AF65-F5344CB8AC3E}">
        <p14:creationId xmlns:p14="http://schemas.microsoft.com/office/powerpoint/2010/main" val="3312945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0C0E4346-7ECE-4513-8FDE-7EE44D4899EB}" type="datetimeFigureOut">
              <a:rPr lang="en-US" smtClean="0"/>
              <a:t>3/13/2019</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04F6BA33-C78E-44A1-8ADC-EBBBF31A9928}" type="slidenum">
              <a:rPr lang="en-US" smtClean="0"/>
              <a:t>‹#›</a:t>
            </a:fld>
            <a:endParaRPr lang="en-US" dirty="0"/>
          </a:p>
        </p:txBody>
      </p:sp>
    </p:spTree>
    <p:extLst>
      <p:ext uri="{BB962C8B-B14F-4D97-AF65-F5344CB8AC3E}">
        <p14:creationId xmlns:p14="http://schemas.microsoft.com/office/powerpoint/2010/main" val="6477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solidFill>
                  <a:schemeClr val="tx1"/>
                </a:solidFill>
              </a:rPr>
              <a:t>Tuition Exchange is a 501-c3 non-profit association of colleges and universities; it was founded over 55 years ago with the purpose of making careers in higher education more attractive.  This is done through a reciprocal scholarship program, which finances college tuition for the dependents of </a:t>
            </a:r>
            <a:r>
              <a:rPr lang="en-US" b="1" u="sng" dirty="0">
                <a:solidFill>
                  <a:schemeClr val="tx1"/>
                </a:solidFill>
              </a:rPr>
              <a:t>full-time</a:t>
            </a:r>
            <a:r>
              <a:rPr lang="en-US" dirty="0">
                <a:solidFill>
                  <a:schemeClr val="tx1"/>
                </a:solidFill>
              </a:rPr>
              <a:t> faculty and staff employed at participating institutions.  </a:t>
            </a:r>
          </a:p>
          <a:p>
            <a:r>
              <a:rPr lang="en-US" b="1" dirty="0">
                <a:solidFill>
                  <a:schemeClr val="tx1"/>
                </a:solidFill>
              </a:rPr>
              <a:t>**To be entitled to the Benefit at Bellarmine you must be  employed two years, at this university**</a:t>
            </a:r>
          </a:p>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3</a:t>
            </a:fld>
            <a:endParaRPr lang="en-US" dirty="0"/>
          </a:p>
        </p:txBody>
      </p:sp>
    </p:spTree>
    <p:extLst>
      <p:ext uri="{BB962C8B-B14F-4D97-AF65-F5344CB8AC3E}">
        <p14:creationId xmlns:p14="http://schemas.microsoft.com/office/powerpoint/2010/main" val="927016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12</a:t>
            </a:fld>
            <a:endParaRPr lang="en-US" dirty="0"/>
          </a:p>
        </p:txBody>
      </p:sp>
    </p:spTree>
    <p:extLst>
      <p:ext uri="{BB962C8B-B14F-4D97-AF65-F5344CB8AC3E}">
        <p14:creationId xmlns:p14="http://schemas.microsoft.com/office/powerpoint/2010/main" val="2139709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l">
              <a:lnSpc>
                <a:spcPct val="90000"/>
              </a:lnSpc>
              <a:defRPr/>
            </a:pPr>
            <a:r>
              <a:rPr lang="en-US" sz="2400" dirty="0">
                <a:solidFill>
                  <a:schemeClr val="tx1"/>
                </a:solidFill>
              </a:rPr>
              <a:t>-	</a:t>
            </a:r>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13</a:t>
            </a:fld>
            <a:endParaRPr lang="en-US" dirty="0"/>
          </a:p>
        </p:txBody>
      </p:sp>
    </p:spTree>
    <p:extLst>
      <p:ext uri="{BB962C8B-B14F-4D97-AF65-F5344CB8AC3E}">
        <p14:creationId xmlns:p14="http://schemas.microsoft.com/office/powerpoint/2010/main" val="2663766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15</a:t>
            </a:fld>
            <a:endParaRPr lang="en-US" dirty="0"/>
          </a:p>
        </p:txBody>
      </p:sp>
    </p:spTree>
    <p:extLst>
      <p:ext uri="{BB962C8B-B14F-4D97-AF65-F5344CB8AC3E}">
        <p14:creationId xmlns:p14="http://schemas.microsoft.com/office/powerpoint/2010/main" val="1226729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17</a:t>
            </a:fld>
            <a:endParaRPr lang="en-US" dirty="0"/>
          </a:p>
        </p:txBody>
      </p:sp>
    </p:spTree>
    <p:extLst>
      <p:ext uri="{BB962C8B-B14F-4D97-AF65-F5344CB8AC3E}">
        <p14:creationId xmlns:p14="http://schemas.microsoft.com/office/powerpoint/2010/main" val="3056240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20</a:t>
            </a:fld>
            <a:endParaRPr lang="en-US" dirty="0"/>
          </a:p>
        </p:txBody>
      </p:sp>
    </p:spTree>
    <p:extLst>
      <p:ext uri="{BB962C8B-B14F-4D97-AF65-F5344CB8AC3E}">
        <p14:creationId xmlns:p14="http://schemas.microsoft.com/office/powerpoint/2010/main" val="723079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gn="l">
              <a:lnSpc>
                <a:spcPct val="80000"/>
              </a:lnSpc>
              <a:buFont typeface="Arial" pitchFamily="34" charset="0"/>
              <a:buChar char="•"/>
              <a:defRPr/>
            </a:pPr>
            <a:r>
              <a:rPr lang="en-US" sz="1200" dirty="0">
                <a:solidFill>
                  <a:schemeClr val="tx1"/>
                </a:solidFill>
              </a:rPr>
              <a:t>	</a:t>
            </a:r>
          </a:p>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4</a:t>
            </a:fld>
            <a:endParaRPr lang="en-US" dirty="0"/>
          </a:p>
        </p:txBody>
      </p:sp>
    </p:spTree>
    <p:extLst>
      <p:ext uri="{BB962C8B-B14F-4D97-AF65-F5344CB8AC3E}">
        <p14:creationId xmlns:p14="http://schemas.microsoft.com/office/powerpoint/2010/main" val="2323881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F6BA33-C78E-44A1-8ADC-EBBBF31A9928}" type="slidenum">
              <a:rPr lang="en-US" smtClean="0"/>
              <a:t>5</a:t>
            </a:fld>
            <a:endParaRPr lang="en-US" dirty="0"/>
          </a:p>
        </p:txBody>
      </p:sp>
    </p:spTree>
    <p:extLst>
      <p:ext uri="{BB962C8B-B14F-4D97-AF65-F5344CB8AC3E}">
        <p14:creationId xmlns:p14="http://schemas.microsoft.com/office/powerpoint/2010/main" val="2445360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6</a:t>
            </a:fld>
            <a:endParaRPr lang="en-US" dirty="0"/>
          </a:p>
        </p:txBody>
      </p:sp>
    </p:spTree>
    <p:extLst>
      <p:ext uri="{BB962C8B-B14F-4D97-AF65-F5344CB8AC3E}">
        <p14:creationId xmlns:p14="http://schemas.microsoft.com/office/powerpoint/2010/main" val="2510073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gn="l">
              <a:lnSpc>
                <a:spcPct val="90000"/>
              </a:lnSpc>
              <a:buFont typeface="Arial" pitchFamily="34" charset="0"/>
              <a:buChar char="•"/>
              <a:defRPr/>
            </a:pPr>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7</a:t>
            </a:fld>
            <a:endParaRPr lang="en-US" dirty="0"/>
          </a:p>
        </p:txBody>
      </p:sp>
    </p:spTree>
    <p:extLst>
      <p:ext uri="{BB962C8B-B14F-4D97-AF65-F5344CB8AC3E}">
        <p14:creationId xmlns:p14="http://schemas.microsoft.com/office/powerpoint/2010/main" val="800147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8</a:t>
            </a:fld>
            <a:endParaRPr lang="en-US" dirty="0"/>
          </a:p>
        </p:txBody>
      </p:sp>
    </p:spTree>
    <p:extLst>
      <p:ext uri="{BB962C8B-B14F-4D97-AF65-F5344CB8AC3E}">
        <p14:creationId xmlns:p14="http://schemas.microsoft.com/office/powerpoint/2010/main" val="2052405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9</a:t>
            </a:fld>
            <a:endParaRPr lang="en-US" dirty="0"/>
          </a:p>
        </p:txBody>
      </p:sp>
    </p:spTree>
    <p:extLst>
      <p:ext uri="{BB962C8B-B14F-4D97-AF65-F5344CB8AC3E}">
        <p14:creationId xmlns:p14="http://schemas.microsoft.com/office/powerpoint/2010/main" val="4159108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10</a:t>
            </a:fld>
            <a:endParaRPr lang="en-US" dirty="0"/>
          </a:p>
        </p:txBody>
      </p:sp>
    </p:spTree>
    <p:extLst>
      <p:ext uri="{BB962C8B-B14F-4D97-AF65-F5344CB8AC3E}">
        <p14:creationId xmlns:p14="http://schemas.microsoft.com/office/powerpoint/2010/main" val="233341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F6BA33-C78E-44A1-8ADC-EBBBF31A9928}" type="slidenum">
              <a:rPr lang="en-US" smtClean="0"/>
              <a:t>11</a:t>
            </a:fld>
            <a:endParaRPr lang="en-US" dirty="0"/>
          </a:p>
        </p:txBody>
      </p:sp>
    </p:spTree>
    <p:extLst>
      <p:ext uri="{BB962C8B-B14F-4D97-AF65-F5344CB8AC3E}">
        <p14:creationId xmlns:p14="http://schemas.microsoft.com/office/powerpoint/2010/main" val="3673679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78182" y="802299"/>
            <a:ext cx="5536652"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478182" y="3531205"/>
            <a:ext cx="5536652"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00A06F-6328-472D-9E48-279D03729CE9}" type="datetime1">
              <a:rPr lang="en-US" smtClean="0"/>
              <a:t>3/13/2019</a:t>
            </a:fld>
            <a:endParaRPr lang="en-US" dirty="0"/>
          </a:p>
        </p:txBody>
      </p:sp>
      <p:sp>
        <p:nvSpPr>
          <p:cNvPr id="5" name="Footer Placeholder 4"/>
          <p:cNvSpPr>
            <a:spLocks noGrp="1"/>
          </p:cNvSpPr>
          <p:nvPr>
            <p:ph type="ftr" sz="quarter" idx="11"/>
          </p:nvPr>
        </p:nvSpPr>
        <p:spPr>
          <a:xfrm>
            <a:off x="2478181" y="329308"/>
            <a:ext cx="3004429" cy="309201"/>
          </a:xfrm>
        </p:spPr>
        <p:txBody>
          <a:bodyPr/>
          <a:lstStyle/>
          <a:p>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DE18A94C-E2AA-475A-A761-DE9705040EF4}" type="slidenum">
              <a:rPr lang="en-US" smtClean="0"/>
              <a:t>‹#›</a:t>
            </a:fld>
            <a:endParaRPr lang="en-US" dirty="0"/>
          </a:p>
        </p:txBody>
      </p:sp>
      <p:cxnSp>
        <p:nvCxnSpPr>
          <p:cNvPr id="8" name="Straight Connector 7"/>
          <p:cNvCxnSpPr/>
          <p:nvPr/>
        </p:nvCxnSpPr>
        <p:spPr>
          <a:xfrm>
            <a:off x="2316514" y="798973"/>
            <a:ext cx="0" cy="254475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686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0E8CA8-7792-4FF7-ADCF-4105F278D86D}" type="datetime1">
              <a:rPr lang="en-US" smtClean="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18A94C-E2AA-475A-A761-DE9705040EF4}"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5478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881269"/>
            <a:ext cx="1103027" cy="457759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5413" y="881269"/>
            <a:ext cx="5209173" cy="45775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0A3EDE-B544-443F-B495-9BBACFD6299D}" type="datetime1">
              <a:rPr lang="en-US" smtClean="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18A94C-E2AA-475A-A761-DE9705040EF4}" type="slidenum">
              <a:rPr lang="en-US" smtClean="0"/>
              <a:t>‹#›</a:t>
            </a:fld>
            <a:endParaRPr lang="en-US" dirty="0"/>
          </a:p>
        </p:txBody>
      </p:sp>
      <p:cxnSp>
        <p:nvCxnSpPr>
          <p:cNvPr id="8" name="Straight Connector 7"/>
          <p:cNvCxnSpPr/>
          <p:nvPr/>
        </p:nvCxnSpPr>
        <p:spPr>
          <a:xfrm flipH="1">
            <a:off x="6918028" y="719273"/>
            <a:ext cx="1096806"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605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2886E-45E7-4B29-AD28-DDF9CA98D558}" type="datetime1">
              <a:rPr lang="en-US" smtClean="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18A94C-E2AA-475A-A761-DE9705040EF4}"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4233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5411" y="1756130"/>
            <a:ext cx="5525081"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535412" y="3806196"/>
            <a:ext cx="5525081"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39299-4BF9-482E-B09F-05E5B9F0FD52}" type="datetime1">
              <a:rPr lang="en-US" smtClean="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18A94C-E2AA-475A-A761-DE9705040EF4}" type="slidenum">
              <a:rPr lang="en-US" smtClean="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592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890"/>
            <a:ext cx="6479421"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5412" y="2013936"/>
            <a:ext cx="3079690"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35143" y="2013936"/>
            <a:ext cx="3079690"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812FDF-80A4-42AD-8F66-FD71D3A80646}" type="datetime1">
              <a:rPr lang="en-US" smtClean="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18A94C-E2AA-475A-A761-DE9705040EF4}" type="slidenum">
              <a:rPr lang="en-US" smtClean="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957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164"/>
            <a:ext cx="6479422"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5413" y="2019550"/>
            <a:ext cx="3079690"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535413" y="2824270"/>
            <a:ext cx="3079690"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35142" y="2023004"/>
            <a:ext cx="3079691"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35142" y="2821491"/>
            <a:ext cx="3079691"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B5C1D7-6716-44B1-9806-4F39973480C6}" type="datetime1">
              <a:rPr lang="en-US" smtClean="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18A94C-E2AA-475A-A761-DE9705040EF4}" type="slidenum">
              <a:rPr lang="en-US" smtClean="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80435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F606D0-8E7E-4D8D-9C04-2945C48BB3F9}" type="datetime1">
              <a:rPr lang="en-US" smtClean="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18A94C-E2AA-475A-A761-DE9705040EF4}" type="slidenum">
              <a:rPr lang="en-US" smtClean="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1717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63FF1-2BB4-4C5E-99C4-A990DE6EDD17}" type="datetime1">
              <a:rPr lang="en-US" smtClean="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18A94C-E2AA-475A-A761-DE9705040EF4}" type="slidenum">
              <a:rPr lang="en-US" smtClean="0"/>
              <a:t>‹#›</a:t>
            </a:fld>
            <a:endParaRPr lang="en-US" dirty="0"/>
          </a:p>
        </p:txBody>
      </p:sp>
    </p:spTree>
    <p:extLst>
      <p:ext uri="{BB962C8B-B14F-4D97-AF65-F5344CB8AC3E}">
        <p14:creationId xmlns:p14="http://schemas.microsoft.com/office/powerpoint/2010/main" val="389208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5356" y="798973"/>
            <a:ext cx="2329635"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5413" y="3205492"/>
            <a:ext cx="2330998"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CD49F75-8A52-4405-BC6B-D7AFC69A69FD}" type="datetime1">
              <a:rPr lang="en-US" smtClean="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18A94C-E2AA-475A-A761-DE9705040EF4}" type="slidenum">
              <a:rPr lang="en-US" smtClean="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1080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6201" y="1129513"/>
            <a:ext cx="3152882"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535412" y="3145992"/>
            <a:ext cx="3148365"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535412" y="5469857"/>
            <a:ext cx="3153672" cy="320123"/>
          </a:xfrm>
        </p:spPr>
        <p:txBody>
          <a:bodyPr/>
          <a:lstStyle>
            <a:lvl1pPr algn="l">
              <a:defRPr/>
            </a:lvl1pPr>
          </a:lstStyle>
          <a:p>
            <a:fld id="{AB2B461C-E179-42A2-9C48-9C05C01EF939}" type="datetime1">
              <a:rPr lang="en-US" smtClean="0"/>
              <a:t>3/13/2019</a:t>
            </a:fld>
            <a:endParaRPr lang="en-US" dirty="0"/>
          </a:p>
        </p:txBody>
      </p:sp>
      <p:sp>
        <p:nvSpPr>
          <p:cNvPr id="6" name="Footer Placeholder 5"/>
          <p:cNvSpPr>
            <a:spLocks noGrp="1"/>
          </p:cNvSpPr>
          <p:nvPr>
            <p:ph type="ftr" sz="quarter" idx="11"/>
          </p:nvPr>
        </p:nvSpPr>
        <p:spPr>
          <a:xfrm>
            <a:off x="1536252" y="318641"/>
            <a:ext cx="3152831" cy="320931"/>
          </a:xfrm>
        </p:spPr>
        <p:txBody>
          <a:bodyPr/>
          <a:lstStyle/>
          <a:p>
            <a:endParaRPr lang="en-US" dirty="0"/>
          </a:p>
        </p:txBody>
      </p:sp>
      <p:sp>
        <p:nvSpPr>
          <p:cNvPr id="7" name="Slide Number Placeholder 6"/>
          <p:cNvSpPr>
            <a:spLocks noGrp="1"/>
          </p:cNvSpPr>
          <p:nvPr>
            <p:ph type="sldNum" sz="quarter" idx="12"/>
          </p:nvPr>
        </p:nvSpPr>
        <p:spPr/>
        <p:txBody>
          <a:bodyPr/>
          <a:lstStyle/>
          <a:p>
            <a:fld id="{DE18A94C-E2AA-475A-A761-DE9705040EF4}" type="slidenum">
              <a:rPr lang="en-US" smtClean="0"/>
              <a:t>‹#›</a:t>
            </a:fld>
            <a:endParaRPr lang="en-US" dirty="0"/>
          </a:p>
        </p:txBody>
      </p:sp>
      <p:cxnSp>
        <p:nvCxnSpPr>
          <p:cNvPr id="12" name="Straight Connector 11"/>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5577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14732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873" b="-2873"/>
          <a:stretch/>
        </p:blipFill>
        <p:spPr>
          <a:xfrm>
            <a:off x="0" y="6163056"/>
            <a:ext cx="9144000" cy="715502"/>
          </a:xfrm>
          <a:prstGeom prst="rect">
            <a:avLst/>
          </a:prstGeom>
        </p:spPr>
      </p:pic>
      <p:sp>
        <p:nvSpPr>
          <p:cNvPr id="2" name="Title Placeholder 1"/>
          <p:cNvSpPr>
            <a:spLocks noGrp="1"/>
          </p:cNvSpPr>
          <p:nvPr>
            <p:ph type="title"/>
          </p:nvPr>
        </p:nvSpPr>
        <p:spPr>
          <a:xfrm>
            <a:off x="1535413" y="804520"/>
            <a:ext cx="6479421"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5413" y="2015733"/>
            <a:ext cx="6479421"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D847E0E-31A0-44DE-B8EA-31AA2BC577EA}" type="datetime1">
              <a:rPr lang="en-US" smtClean="0"/>
              <a:t>3/13/2019</a:t>
            </a:fld>
            <a:endParaRPr lang="en-US" dirty="0"/>
          </a:p>
        </p:txBody>
      </p:sp>
      <p:sp>
        <p:nvSpPr>
          <p:cNvPr id="5" name="Footer Placeholder 4"/>
          <p:cNvSpPr>
            <a:spLocks noGrp="1"/>
          </p:cNvSpPr>
          <p:nvPr>
            <p:ph type="ftr" sz="quarter" idx="3"/>
          </p:nvPr>
        </p:nvSpPr>
        <p:spPr>
          <a:xfrm>
            <a:off x="1535413" y="329308"/>
            <a:ext cx="3942082"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DE18A94C-E2AA-475A-A761-DE9705040EF4}" type="slidenum">
              <a:rPr lang="en-US" smtClean="0"/>
              <a:t>‹#›</a:t>
            </a:fld>
            <a:endParaRPr lang="en-US" dirty="0"/>
          </a:p>
        </p:txBody>
      </p:sp>
      <p:cxnSp>
        <p:nvCxnSpPr>
          <p:cNvPr id="12" name="Straight Connector 11"/>
          <p:cNvCxnSpPr/>
          <p:nvPr/>
        </p:nvCxnSpPr>
        <p:spPr>
          <a:xfrm>
            <a:off x="0" y="617127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295330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www.tuitionexchange.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NUL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www.tuitionexchange.org/" TargetMode="Externa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tuitionexchange.org/"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www.fafsa.gov/"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cxnSp>
        <p:nvCxnSpPr>
          <p:cNvPr id="12" name="Straight Connector 1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19987F4-3B90-44B5-BC28-BCB01759B9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097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idx="4294967295"/>
          </p:nvPr>
        </p:nvSpPr>
        <p:spPr>
          <a:xfrm>
            <a:off x="1473740" y="802299"/>
            <a:ext cx="6817399" cy="3703960"/>
          </a:xfrm>
        </p:spPr>
        <p:txBody>
          <a:bodyPr vert="horz" lIns="91440" tIns="45720" rIns="91440" bIns="0" rtlCol="0" anchor="b">
            <a:normAutofit/>
          </a:bodyPr>
          <a:lstStyle/>
          <a:p>
            <a:pPr defTabSz="914400"/>
            <a:r>
              <a:rPr lang="en-US" sz="5100"/>
              <a:t>Helping families understand the Tuition Exchange program and process</a:t>
            </a:r>
          </a:p>
        </p:txBody>
      </p:sp>
      <p:sp>
        <p:nvSpPr>
          <p:cNvPr id="3" name="Subtitle 2"/>
          <p:cNvSpPr>
            <a:spLocks noGrp="1"/>
          </p:cNvSpPr>
          <p:nvPr>
            <p:ph type="subTitle" idx="4294967295"/>
          </p:nvPr>
        </p:nvSpPr>
        <p:spPr>
          <a:xfrm>
            <a:off x="1473741" y="4941662"/>
            <a:ext cx="6817398" cy="977621"/>
          </a:xfrm>
        </p:spPr>
        <p:txBody>
          <a:bodyPr vert="horz" lIns="91440" tIns="91440" rIns="91440" bIns="91440" rtlCol="0">
            <a:normAutofit/>
          </a:bodyPr>
          <a:lstStyle/>
          <a:p>
            <a:pPr marL="0" indent="0" defTabSz="914400">
              <a:buNone/>
            </a:pPr>
            <a:r>
              <a:rPr lang="en-US" sz="1800" cap="all"/>
              <a:t>Janet Dodson</a:t>
            </a:r>
          </a:p>
          <a:p>
            <a:pPr marL="0" indent="0" defTabSz="914400">
              <a:buNone/>
            </a:pPr>
            <a:endParaRPr lang="en-US" sz="1800" cap="all"/>
          </a:p>
        </p:txBody>
      </p:sp>
      <p:cxnSp>
        <p:nvCxnSpPr>
          <p:cNvPr id="20" name="Straight Connector 19">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8482" y="4768183"/>
            <a:ext cx="6286321" cy="0"/>
          </a:xfrm>
          <a:prstGeom prst="line">
            <a:avLst/>
          </a:prstGeom>
          <a:ln w="38100"/>
        </p:spPr>
        <p:style>
          <a:lnRef idx="3">
            <a:schemeClr val="accent1"/>
          </a:lnRef>
          <a:fillRef idx="0">
            <a:schemeClr val="accent1"/>
          </a:fillRef>
          <a:effectRef idx="2">
            <a:schemeClr val="accent1"/>
          </a:effectRef>
          <a:fontRef idx="minor">
            <a:schemeClr val="tx1"/>
          </a:fontRef>
        </p:style>
      </p:cxnSp>
      <p:pic>
        <p:nvPicPr>
          <p:cNvPr id="22" name="Picture 21">
            <a:extLst>
              <a:ext uri="{FF2B5EF4-FFF2-40B4-BE49-F238E27FC236}">
                <a16:creationId xmlns:a16="http://schemas.microsoft.com/office/drawing/2014/main" id="{D5165267-B23F-4016-85F9-10FFB34713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
        <p:nvSpPr>
          <p:cNvPr id="4" name="Slide Number Placeholder 3">
            <a:extLst>
              <a:ext uri="{FF2B5EF4-FFF2-40B4-BE49-F238E27FC236}">
                <a16:creationId xmlns:a16="http://schemas.microsoft.com/office/drawing/2014/main" id="{F303E597-52E8-40B5-871A-E12DABCC6926}"/>
              </a:ext>
            </a:extLst>
          </p:cNvPr>
          <p:cNvSpPr>
            <a:spLocks noGrp="1"/>
          </p:cNvSpPr>
          <p:nvPr>
            <p:ph type="sldNum" sz="quarter" idx="12"/>
          </p:nvPr>
        </p:nvSpPr>
        <p:spPr/>
        <p:txBody>
          <a:bodyPr/>
          <a:lstStyle/>
          <a:p>
            <a:fld id="{DE18A94C-E2AA-475A-A761-DE9705040EF4}" type="slidenum">
              <a:rPr lang="en-US" smtClean="0"/>
              <a:t>1</a:t>
            </a:fld>
            <a:endParaRPr lang="en-US" dirty="0"/>
          </a:p>
        </p:txBody>
      </p:sp>
    </p:spTree>
    <p:extLst>
      <p:ext uri="{BB962C8B-B14F-4D97-AF65-F5344CB8AC3E}">
        <p14:creationId xmlns:p14="http://schemas.microsoft.com/office/powerpoint/2010/main" val="3561574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58A4B56A-28BF-494A-B9A0-7212483E8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6A5EE248-87D5-4C83-A97D-C1754B546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156366" y="962902"/>
            <a:ext cx="3065384" cy="2380828"/>
          </a:xfrm>
        </p:spPr>
        <p:txBody>
          <a:bodyPr>
            <a:normAutofit/>
          </a:bodyPr>
          <a:lstStyle/>
          <a:p>
            <a:r>
              <a:rPr lang="en-US" sz="4200"/>
              <a:t>How competitive is the TE process?</a:t>
            </a:r>
          </a:p>
        </p:txBody>
      </p:sp>
      <p:sp>
        <p:nvSpPr>
          <p:cNvPr id="3" name="Subtitle 2"/>
          <p:cNvSpPr>
            <a:spLocks noGrp="1"/>
          </p:cNvSpPr>
          <p:nvPr>
            <p:ph type="subTitle" idx="1"/>
          </p:nvPr>
        </p:nvSpPr>
        <p:spPr>
          <a:xfrm>
            <a:off x="1156288" y="3531204"/>
            <a:ext cx="4634912" cy="2363894"/>
          </a:xfrm>
        </p:spPr>
        <p:txBody>
          <a:bodyPr>
            <a:normAutofit/>
          </a:bodyPr>
          <a:lstStyle/>
          <a:p>
            <a:pPr marL="457200" indent="-457200">
              <a:lnSpc>
                <a:spcPct val="110000"/>
              </a:lnSpc>
              <a:buFont typeface="Arial" panose="020B0604020202020204" pitchFamily="34" charset="0"/>
              <a:buChar char="•"/>
            </a:pPr>
            <a:r>
              <a:rPr lang="en-US" sz="1200" dirty="0"/>
              <a:t>The employee should attend information sessions provided by the employer regarding eligibility criteria </a:t>
            </a:r>
          </a:p>
          <a:p>
            <a:pPr marL="457200" indent="-457200">
              <a:lnSpc>
                <a:spcPct val="110000"/>
              </a:lnSpc>
              <a:buFont typeface="Arial" panose="020B0604020202020204" pitchFamily="34" charset="0"/>
              <a:buChar char="•"/>
            </a:pPr>
            <a:r>
              <a:rPr lang="en-US" sz="1200" dirty="0"/>
              <a:t>The student must meet all admission requirements at the schools where they are seeking TE scholarships </a:t>
            </a:r>
          </a:p>
          <a:p>
            <a:pPr marL="457200" indent="-457200">
              <a:lnSpc>
                <a:spcPct val="110000"/>
              </a:lnSpc>
              <a:buFont typeface="Arial" panose="020B0604020202020204" pitchFamily="34" charset="0"/>
              <a:buChar char="•"/>
            </a:pPr>
            <a:r>
              <a:rPr lang="en-US" sz="1200" dirty="0"/>
              <a:t>To receive future funding the student must maintain Satisfactory Academic Progress – see college catalog for complete policy</a:t>
            </a:r>
          </a:p>
        </p:txBody>
      </p:sp>
      <p:cxnSp>
        <p:nvCxnSpPr>
          <p:cNvPr id="34" name="Straight Connector 33">
            <a:extLst>
              <a:ext uri="{FF2B5EF4-FFF2-40B4-BE49-F238E27FC236}">
                <a16:creationId xmlns:a16="http://schemas.microsoft.com/office/drawing/2014/main" id="{5D73BF24-D1F3-4181-8C60-4EA9D4CED5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1871"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pic>
        <p:nvPicPr>
          <p:cNvPr id="14" name="Graphic 13" descr="Dice">
            <a:extLst>
              <a:ext uri="{FF2B5EF4-FFF2-40B4-BE49-F238E27FC236}">
                <a16:creationId xmlns:a16="http://schemas.microsoft.com/office/drawing/2014/main" id="{AE585F54-F8B7-4BBF-9F23-C61F29BBE49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70808" y="1275798"/>
            <a:ext cx="3720331" cy="3720331"/>
          </a:xfrm>
          <a:prstGeom prst="rect">
            <a:avLst/>
          </a:prstGeom>
        </p:spPr>
      </p:pic>
      <p:pic>
        <p:nvPicPr>
          <p:cNvPr id="36" name="Picture 35">
            <a:extLst>
              <a:ext uri="{FF2B5EF4-FFF2-40B4-BE49-F238E27FC236}">
                <a16:creationId xmlns:a16="http://schemas.microsoft.com/office/drawing/2014/main" id="{1A52E10F-3348-4997-8FD3-E6389D56214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srcRect t="2769" b="-2769"/>
          <a:stretch/>
        </p:blipFill>
        <p:spPr>
          <a:xfrm>
            <a:off x="0" y="6135624"/>
            <a:ext cx="9144000" cy="742950"/>
          </a:xfrm>
          <a:prstGeom prst="rect">
            <a:avLst/>
          </a:prstGeom>
        </p:spPr>
      </p:pic>
      <p:cxnSp>
        <p:nvCxnSpPr>
          <p:cNvPr id="38" name="Straight Connector 37">
            <a:extLst>
              <a:ext uri="{FF2B5EF4-FFF2-40B4-BE49-F238E27FC236}">
                <a16:creationId xmlns:a16="http://schemas.microsoft.com/office/drawing/2014/main" id="{BD381074-0101-41BB-98A9-EE3DC457C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72A37037-4FC4-486B-BA19-F440DA42CB73}"/>
              </a:ext>
            </a:extLst>
          </p:cNvPr>
          <p:cNvSpPr>
            <a:spLocks noGrp="1"/>
          </p:cNvSpPr>
          <p:nvPr>
            <p:ph type="sldNum" sz="quarter" idx="12"/>
          </p:nvPr>
        </p:nvSpPr>
        <p:spPr/>
        <p:txBody>
          <a:bodyPr/>
          <a:lstStyle/>
          <a:p>
            <a:fld id="{DE18A94C-E2AA-475A-A761-DE9705040EF4}" type="slidenum">
              <a:rPr lang="en-US" smtClean="0"/>
              <a:t>10</a:t>
            </a:fld>
            <a:endParaRPr lang="en-US" dirty="0"/>
          </a:p>
        </p:txBody>
      </p:sp>
    </p:spTree>
    <p:extLst>
      <p:ext uri="{BB962C8B-B14F-4D97-AF65-F5344CB8AC3E}">
        <p14:creationId xmlns:p14="http://schemas.microsoft.com/office/powerpoint/2010/main" val="321383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51022" y="804519"/>
            <a:ext cx="7140118" cy="1049235"/>
          </a:xfrm>
        </p:spPr>
        <p:txBody>
          <a:bodyPr>
            <a:normAutofit/>
          </a:bodyPr>
          <a:lstStyle/>
          <a:p>
            <a:r>
              <a:rPr lang="en-US"/>
              <a:t>How competitive is the TE process?</a:t>
            </a:r>
          </a:p>
        </p:txBody>
      </p:sp>
      <p:cxnSp>
        <p:nvCxnSpPr>
          <p:cNvPr id="21" name="Straight Connector 20">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3" name="Rectangle 22">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E9EAFD73-0BAB-45F4-AE5A-5E2C4C19FE8A}"/>
              </a:ext>
            </a:extLst>
          </p:cNvPr>
          <p:cNvGraphicFramePr>
            <a:graphicFrameLocks noGrp="1"/>
          </p:cNvGraphicFramePr>
          <p:nvPr>
            <p:ph idx="1"/>
            <p:extLst>
              <p:ext uri="{D42A27DB-BD31-4B8C-83A1-F6EECF244321}">
                <p14:modId xmlns:p14="http://schemas.microsoft.com/office/powerpoint/2010/main" val="3957964703"/>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89C863C5-F85C-4AF7-A991-6EB466428A96}"/>
              </a:ext>
            </a:extLst>
          </p:cNvPr>
          <p:cNvSpPr>
            <a:spLocks noGrp="1"/>
          </p:cNvSpPr>
          <p:nvPr>
            <p:ph type="sldNum" sz="quarter" idx="12"/>
          </p:nvPr>
        </p:nvSpPr>
        <p:spPr/>
        <p:txBody>
          <a:bodyPr/>
          <a:lstStyle/>
          <a:p>
            <a:fld id="{DE18A94C-E2AA-475A-A761-DE9705040EF4}" type="slidenum">
              <a:rPr lang="en-US" smtClean="0"/>
              <a:t>11</a:t>
            </a:fld>
            <a:endParaRPr lang="en-US" dirty="0"/>
          </a:p>
        </p:txBody>
      </p:sp>
    </p:spTree>
    <p:extLst>
      <p:ext uri="{BB962C8B-B14F-4D97-AF65-F5344CB8AC3E}">
        <p14:creationId xmlns:p14="http://schemas.microsoft.com/office/powerpoint/2010/main" val="150583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2" name="Straight Connector 1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37470" y="1600199"/>
            <a:ext cx="2380112" cy="4297680"/>
          </a:xfrm>
        </p:spPr>
        <p:txBody>
          <a:bodyPr vert="horz" lIns="91440" tIns="45720" rIns="91440" bIns="45720" rtlCol="0" anchor="ctr">
            <a:normAutofit/>
          </a:bodyPr>
          <a:lstStyle/>
          <a:p>
            <a:pPr defTabSz="914400"/>
            <a:r>
              <a:rPr lang="en-US" sz="3200"/>
              <a:t>How do I get started?</a:t>
            </a:r>
          </a:p>
        </p:txBody>
      </p:sp>
      <p:cxnSp>
        <p:nvCxnSpPr>
          <p:cNvPr id="18" name="Straight Connector 17">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663863" y="304800"/>
            <a:ext cx="4627277" cy="6172199"/>
          </a:xfrm>
        </p:spPr>
        <p:txBody>
          <a:bodyPr vert="horz" lIns="91440" tIns="45720" rIns="91440" bIns="45720" rtlCol="0" anchor="ctr">
            <a:noAutofit/>
          </a:bodyPr>
          <a:lstStyle/>
          <a:p>
            <a:pPr marL="457200" indent="-228600" defTabSz="914400">
              <a:buFont typeface="Arial" panose="020B0604020202020204" pitchFamily="34" charset="0"/>
              <a:buChar char="•"/>
            </a:pPr>
            <a:r>
              <a:rPr lang="en-US" sz="1800" dirty="0">
                <a:hlinkClick r:id="rId4"/>
              </a:rPr>
              <a:t>www.tuitionexchange.org</a:t>
            </a:r>
            <a:endParaRPr lang="en-US" sz="1800" dirty="0"/>
          </a:p>
          <a:p>
            <a:pPr marL="914400" lvl="1" indent="-228600" algn="l" defTabSz="914400">
              <a:buFont typeface="Arial" panose="020B0604020202020204" pitchFamily="34" charset="0"/>
              <a:buChar char="•"/>
            </a:pPr>
            <a:r>
              <a:rPr lang="en-US" sz="1800" dirty="0"/>
              <a:t>Checkout the Family tab</a:t>
            </a:r>
          </a:p>
          <a:p>
            <a:pPr marL="914400" lvl="1" indent="-228600" algn="l" defTabSz="914400">
              <a:buFont typeface="Arial" panose="020B0604020202020204" pitchFamily="34" charset="0"/>
              <a:buChar char="•"/>
            </a:pPr>
            <a:r>
              <a:rPr lang="en-US" sz="1800" dirty="0"/>
              <a:t>Explore TE members</a:t>
            </a:r>
          </a:p>
          <a:p>
            <a:pPr marL="914400" lvl="1" indent="-228600" algn="l" defTabSz="914400">
              <a:buFont typeface="Arial" panose="020B0604020202020204" pitchFamily="34" charset="0"/>
              <a:buChar char="•"/>
            </a:pPr>
            <a:r>
              <a:rPr lang="en-US" sz="1800" dirty="0"/>
              <a:t>Apply to the schools that best fit your personality and academic pursuit(s)</a:t>
            </a:r>
          </a:p>
          <a:p>
            <a:pPr marL="457200" indent="-228600" defTabSz="914400">
              <a:buFont typeface="Arial" panose="020B0604020202020204" pitchFamily="34" charset="0"/>
              <a:buChar char="•"/>
            </a:pPr>
            <a:r>
              <a:rPr lang="en-US" sz="1800" dirty="0"/>
              <a:t>Ask questions of your employer’s Tuition Exchange Liaison Officer</a:t>
            </a:r>
          </a:p>
          <a:p>
            <a:pPr marL="914400" lvl="1" indent="-228600" algn="l" defTabSz="914400">
              <a:buFont typeface="Arial" panose="020B0604020202020204" pitchFamily="34" charset="0"/>
              <a:buChar char="•"/>
            </a:pPr>
            <a:r>
              <a:rPr lang="en-US" sz="1800" dirty="0"/>
              <a:t>Watch the Family Guide of how to complete the EZ application</a:t>
            </a:r>
          </a:p>
          <a:p>
            <a:pPr marL="914400" lvl="1" indent="-228600" algn="l" defTabSz="914400">
              <a:buFont typeface="Arial" panose="020B0604020202020204" pitchFamily="34" charset="0"/>
              <a:buChar char="•"/>
            </a:pPr>
            <a:r>
              <a:rPr lang="en-US" sz="1800" dirty="0"/>
              <a:t>Complete the EZ application online</a:t>
            </a:r>
          </a:p>
          <a:p>
            <a:pPr marL="914400" lvl="1" indent="-228600" algn="l" defTabSz="914400">
              <a:buFont typeface="Arial" panose="020B0604020202020204" pitchFamily="34" charset="0"/>
              <a:buChar char="•"/>
            </a:pPr>
            <a:r>
              <a:rPr lang="en-US" sz="1800" dirty="0"/>
              <a:t>Be careful to select the right school – many have the same name but are in different states!</a:t>
            </a:r>
          </a:p>
        </p:txBody>
      </p:sp>
      <p:sp>
        <p:nvSpPr>
          <p:cNvPr id="4" name="Slide Number Placeholder 3">
            <a:extLst>
              <a:ext uri="{FF2B5EF4-FFF2-40B4-BE49-F238E27FC236}">
                <a16:creationId xmlns:a16="http://schemas.microsoft.com/office/drawing/2014/main" id="{33277925-2EA3-429A-AFD2-49C3140938D7}"/>
              </a:ext>
            </a:extLst>
          </p:cNvPr>
          <p:cNvSpPr>
            <a:spLocks noGrp="1"/>
          </p:cNvSpPr>
          <p:nvPr>
            <p:ph type="sldNum" sz="quarter" idx="12"/>
          </p:nvPr>
        </p:nvSpPr>
        <p:spPr/>
        <p:txBody>
          <a:bodyPr/>
          <a:lstStyle/>
          <a:p>
            <a:fld id="{DE18A94C-E2AA-475A-A761-DE9705040EF4}" type="slidenum">
              <a:rPr lang="en-US" smtClean="0"/>
              <a:t>12</a:t>
            </a:fld>
            <a:endParaRPr lang="en-US" dirty="0"/>
          </a:p>
        </p:txBody>
      </p:sp>
    </p:spTree>
    <p:extLst>
      <p:ext uri="{BB962C8B-B14F-4D97-AF65-F5344CB8AC3E}">
        <p14:creationId xmlns:p14="http://schemas.microsoft.com/office/powerpoint/2010/main" val="505989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2" name="Straight Connector 1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37470" y="1600199"/>
            <a:ext cx="2380112" cy="4297680"/>
          </a:xfrm>
        </p:spPr>
        <p:txBody>
          <a:bodyPr vert="horz" lIns="91440" tIns="45720" rIns="91440" bIns="45720" rtlCol="0" anchor="ctr">
            <a:normAutofit/>
          </a:bodyPr>
          <a:lstStyle/>
          <a:p>
            <a:pPr defTabSz="914400"/>
            <a:r>
              <a:rPr lang="en-US" sz="3200"/>
              <a:t>Now what?</a:t>
            </a:r>
          </a:p>
        </p:txBody>
      </p:sp>
      <p:cxnSp>
        <p:nvCxnSpPr>
          <p:cNvPr id="18" name="Straight Connector 17">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697200" y="381000"/>
            <a:ext cx="4627277" cy="5867400"/>
          </a:xfrm>
        </p:spPr>
        <p:txBody>
          <a:bodyPr vert="horz" lIns="91440" tIns="45720" rIns="91440" bIns="45720" rtlCol="0" anchor="ctr">
            <a:normAutofit/>
          </a:bodyPr>
          <a:lstStyle/>
          <a:p>
            <a:pPr marL="457200" indent="-228600" defTabSz="914400">
              <a:buFont typeface="Arial" panose="020B0604020202020204" pitchFamily="34" charset="0"/>
              <a:buChar char="•"/>
            </a:pPr>
            <a:r>
              <a:rPr lang="en-US" sz="1800" dirty="0"/>
              <a:t>Contact your Admissions Counselor(s) at each school you apply … ASKING</a:t>
            </a:r>
          </a:p>
          <a:p>
            <a:pPr marL="914400" lvl="1" indent="-228600" algn="l" defTabSz="914400">
              <a:buFont typeface="Arial" panose="020B0604020202020204" pitchFamily="34" charset="0"/>
              <a:buChar char="•"/>
            </a:pPr>
            <a:r>
              <a:rPr lang="en-US" sz="1800" dirty="0"/>
              <a:t>Deadline for applying</a:t>
            </a:r>
          </a:p>
          <a:p>
            <a:pPr marL="914400" lvl="1" indent="-228600" algn="l" defTabSz="914400">
              <a:buFont typeface="Arial" panose="020B0604020202020204" pitchFamily="34" charset="0"/>
              <a:buChar char="•"/>
            </a:pPr>
            <a:r>
              <a:rPr lang="en-US" sz="1800" dirty="0"/>
              <a:t>Value of the TE scholarship</a:t>
            </a:r>
          </a:p>
          <a:p>
            <a:pPr marL="914400" lvl="1" indent="-228600" algn="l" defTabSz="914400">
              <a:buFont typeface="Arial" panose="020B0604020202020204" pitchFamily="34" charset="0"/>
              <a:buChar char="•"/>
            </a:pPr>
            <a:r>
              <a:rPr lang="en-US" sz="1800" dirty="0"/>
              <a:t>When will I know if I am selected as a TE Scholar</a:t>
            </a:r>
          </a:p>
          <a:p>
            <a:pPr marL="914400" lvl="1" indent="-228600" algn="l" defTabSz="914400">
              <a:buFont typeface="Arial" panose="020B0604020202020204" pitchFamily="34" charset="0"/>
              <a:buChar char="•"/>
            </a:pPr>
            <a:r>
              <a:rPr lang="en-US" sz="1800" dirty="0"/>
              <a:t>What are the renewal requirements</a:t>
            </a:r>
          </a:p>
        </p:txBody>
      </p:sp>
      <p:sp>
        <p:nvSpPr>
          <p:cNvPr id="4" name="Slide Number Placeholder 3">
            <a:extLst>
              <a:ext uri="{FF2B5EF4-FFF2-40B4-BE49-F238E27FC236}">
                <a16:creationId xmlns:a16="http://schemas.microsoft.com/office/drawing/2014/main" id="{EE0A9CDD-80CF-47D0-879A-CA640AD52FB2}"/>
              </a:ext>
            </a:extLst>
          </p:cNvPr>
          <p:cNvSpPr>
            <a:spLocks noGrp="1"/>
          </p:cNvSpPr>
          <p:nvPr>
            <p:ph type="sldNum" sz="quarter" idx="12"/>
          </p:nvPr>
        </p:nvSpPr>
        <p:spPr/>
        <p:txBody>
          <a:bodyPr/>
          <a:lstStyle/>
          <a:p>
            <a:fld id="{DE18A94C-E2AA-475A-A761-DE9705040EF4}" type="slidenum">
              <a:rPr lang="en-US" smtClean="0"/>
              <a:t>13</a:t>
            </a:fld>
            <a:endParaRPr lang="en-US" dirty="0"/>
          </a:p>
        </p:txBody>
      </p:sp>
    </p:spTree>
    <p:extLst>
      <p:ext uri="{BB962C8B-B14F-4D97-AF65-F5344CB8AC3E}">
        <p14:creationId xmlns:p14="http://schemas.microsoft.com/office/powerpoint/2010/main" val="2662981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0B0E8-8470-48A4-803A-CA35421B9423}"/>
              </a:ext>
            </a:extLst>
          </p:cNvPr>
          <p:cNvSpPr>
            <a:spLocks noGrp="1"/>
          </p:cNvSpPr>
          <p:nvPr>
            <p:ph type="title"/>
          </p:nvPr>
        </p:nvSpPr>
        <p:spPr/>
        <p:txBody>
          <a:bodyPr/>
          <a:lstStyle/>
          <a:p>
            <a:r>
              <a:rPr lang="en-US" dirty="0"/>
              <a:t>The EZ application </a:t>
            </a:r>
          </a:p>
        </p:txBody>
      </p:sp>
      <p:sp>
        <p:nvSpPr>
          <p:cNvPr id="3" name="Content Placeholder 2">
            <a:extLst>
              <a:ext uri="{FF2B5EF4-FFF2-40B4-BE49-F238E27FC236}">
                <a16:creationId xmlns:a16="http://schemas.microsoft.com/office/drawing/2014/main" id="{60D00047-1C3D-4617-9074-5BDDF1F92C0C}"/>
              </a:ext>
            </a:extLst>
          </p:cNvPr>
          <p:cNvSpPr>
            <a:spLocks noGrp="1"/>
          </p:cNvSpPr>
          <p:nvPr>
            <p:ph idx="1"/>
          </p:nvPr>
        </p:nvSpPr>
        <p:spPr/>
        <p:txBody>
          <a:bodyPr/>
          <a:lstStyle/>
          <a:p>
            <a:r>
              <a:rPr lang="en-US" dirty="0"/>
              <a:t>The site is secure </a:t>
            </a:r>
          </a:p>
          <a:p>
            <a:pPr lvl="1"/>
            <a:r>
              <a:rPr lang="en-US" dirty="0">
                <a:hlinkClick r:id="rId2" invalidUrl="https:///"/>
              </a:rPr>
              <a:t>https:///</a:t>
            </a:r>
            <a:endParaRPr lang="en-US" dirty="0"/>
          </a:p>
          <a:p>
            <a:r>
              <a:rPr lang="en-US" dirty="0"/>
              <a:t>Contact your EXPORT TE Liaison Officer for assistance</a:t>
            </a:r>
          </a:p>
          <a:p>
            <a:r>
              <a:rPr lang="en-US" dirty="0"/>
              <a:t>Made any errors – contact your EXPORT TE Liaison Officer</a:t>
            </a:r>
          </a:p>
          <a:p>
            <a:pPr lvl="1"/>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2B6242F6-FE15-4FAE-9B61-D23280228B67}"/>
              </a:ext>
            </a:extLst>
          </p:cNvPr>
          <p:cNvSpPr>
            <a:spLocks noGrp="1"/>
          </p:cNvSpPr>
          <p:nvPr>
            <p:ph type="sldNum" sz="quarter" idx="12"/>
          </p:nvPr>
        </p:nvSpPr>
        <p:spPr/>
        <p:txBody>
          <a:bodyPr/>
          <a:lstStyle/>
          <a:p>
            <a:fld id="{DE18A94C-E2AA-475A-A761-DE9705040EF4}" type="slidenum">
              <a:rPr lang="en-US" smtClean="0"/>
              <a:t>14</a:t>
            </a:fld>
            <a:endParaRPr lang="en-US" dirty="0"/>
          </a:p>
        </p:txBody>
      </p:sp>
    </p:spTree>
    <p:extLst>
      <p:ext uri="{BB962C8B-B14F-4D97-AF65-F5344CB8AC3E}">
        <p14:creationId xmlns:p14="http://schemas.microsoft.com/office/powerpoint/2010/main" val="2019928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2" name="Straight Connector 1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088685" y="1138228"/>
            <a:ext cx="2402037" cy="3858767"/>
          </a:xfrm>
        </p:spPr>
        <p:txBody>
          <a:bodyPr vert="horz" lIns="91440" tIns="45720" rIns="91440" bIns="45720" rtlCol="0" anchor="ctr">
            <a:normAutofit/>
          </a:bodyPr>
          <a:lstStyle/>
          <a:p>
            <a:pPr defTabSz="914400"/>
            <a:r>
              <a:rPr lang="en-US" sz="3100"/>
              <a:t>What information about me is required?</a:t>
            </a:r>
          </a:p>
        </p:txBody>
      </p:sp>
      <p:grpSp>
        <p:nvGrpSpPr>
          <p:cNvPr id="20" name="Group 19">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825015" y="638300"/>
            <a:ext cx="4807204" cy="4858625"/>
            <a:chOff x="7807230" y="2012810"/>
            <a:chExt cx="3251252" cy="3459865"/>
          </a:xfrm>
        </p:grpSpPr>
        <p:sp>
          <p:nvSpPr>
            <p:cNvPr id="21" name="Rectangle 20">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918" y="973636"/>
            <a:ext cx="4327398"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188362" y="973636"/>
            <a:ext cx="4080510" cy="4187952"/>
          </a:xfrm>
        </p:spPr>
        <p:txBody>
          <a:bodyPr vert="horz" lIns="91440" tIns="45720" rIns="91440" bIns="45720" rtlCol="0" anchor="ctr">
            <a:normAutofit fontScale="92500" lnSpcReduction="10000"/>
          </a:bodyPr>
          <a:lstStyle/>
          <a:p>
            <a:pPr marL="457200" indent="-228600" defTabSz="914400">
              <a:buFont typeface="Arial" panose="020B0604020202020204" pitchFamily="34" charset="0"/>
              <a:buChar char="•"/>
            </a:pPr>
            <a:r>
              <a:rPr lang="en-US" sz="1700" dirty="0">
                <a:solidFill>
                  <a:srgbClr val="000000"/>
                </a:solidFill>
              </a:rPr>
              <a:t>Student’s:</a:t>
            </a:r>
          </a:p>
          <a:p>
            <a:pPr marL="914400" lvl="1" indent="-228600" algn="l" defTabSz="914400">
              <a:buFont typeface="Arial" panose="020B0604020202020204" pitchFamily="34" charset="0"/>
              <a:buChar char="•"/>
            </a:pPr>
            <a:r>
              <a:rPr lang="en-US" sz="1700" dirty="0">
                <a:solidFill>
                  <a:srgbClr val="000000"/>
                </a:solidFill>
              </a:rPr>
              <a:t>Full name</a:t>
            </a:r>
          </a:p>
          <a:p>
            <a:pPr marL="914400" lvl="1" indent="-228600" algn="l" defTabSz="914400">
              <a:buFont typeface="Arial" panose="020B0604020202020204" pitchFamily="34" charset="0"/>
              <a:buChar char="•"/>
            </a:pPr>
            <a:r>
              <a:rPr lang="en-US" sz="1700" dirty="0">
                <a:solidFill>
                  <a:srgbClr val="000000"/>
                </a:solidFill>
              </a:rPr>
              <a:t>Last four digits of the social security number*</a:t>
            </a:r>
          </a:p>
          <a:p>
            <a:pPr marL="914400" lvl="1" indent="-228600" algn="l" defTabSz="914400">
              <a:buFont typeface="Arial" panose="020B0604020202020204" pitchFamily="34" charset="0"/>
              <a:buChar char="•"/>
            </a:pPr>
            <a:r>
              <a:rPr lang="en-US" sz="1700" dirty="0">
                <a:solidFill>
                  <a:srgbClr val="000000"/>
                </a:solidFill>
              </a:rPr>
              <a:t>Telephone number</a:t>
            </a:r>
          </a:p>
          <a:p>
            <a:pPr marL="914400" lvl="1" indent="-228600" algn="l" defTabSz="914400">
              <a:buFont typeface="Arial" panose="020B0604020202020204" pitchFamily="34" charset="0"/>
              <a:buChar char="•"/>
            </a:pPr>
            <a:r>
              <a:rPr lang="en-US" sz="1700" dirty="0">
                <a:solidFill>
                  <a:srgbClr val="000000"/>
                </a:solidFill>
              </a:rPr>
              <a:t>Permanent address</a:t>
            </a:r>
          </a:p>
          <a:p>
            <a:pPr marL="914400" lvl="1" indent="-228600" algn="l" defTabSz="914400">
              <a:buFont typeface="Arial" panose="020B0604020202020204" pitchFamily="34" charset="0"/>
              <a:buChar char="•"/>
            </a:pPr>
            <a:r>
              <a:rPr lang="en-US" sz="1700" dirty="0">
                <a:solidFill>
                  <a:srgbClr val="000000"/>
                </a:solidFill>
              </a:rPr>
              <a:t>Email address</a:t>
            </a:r>
          </a:p>
          <a:p>
            <a:pPr marL="914400" lvl="1" indent="-228600" algn="l" defTabSz="914400">
              <a:buFont typeface="Arial" panose="020B0604020202020204" pitchFamily="34" charset="0"/>
              <a:buChar char="•"/>
            </a:pPr>
            <a:r>
              <a:rPr lang="en-US" sz="1700" dirty="0">
                <a:solidFill>
                  <a:srgbClr val="000000"/>
                </a:solidFill>
              </a:rPr>
              <a:t>Starting academic year </a:t>
            </a:r>
          </a:p>
          <a:p>
            <a:pPr marL="914400" lvl="1" indent="-228600" algn="l" defTabSz="914400">
              <a:buFont typeface="Arial" panose="020B0604020202020204" pitchFamily="34" charset="0"/>
              <a:buChar char="•"/>
            </a:pPr>
            <a:r>
              <a:rPr lang="en-US" sz="1700" dirty="0">
                <a:solidFill>
                  <a:srgbClr val="000000"/>
                </a:solidFill>
              </a:rPr>
              <a:t>Anticipated college graduation date</a:t>
            </a:r>
          </a:p>
          <a:p>
            <a:pPr marL="457200" indent="-228600" defTabSz="914400">
              <a:buFont typeface="Arial" panose="020B0604020202020204" pitchFamily="34" charset="0"/>
              <a:buChar char="•"/>
            </a:pPr>
            <a:r>
              <a:rPr lang="en-US" sz="1700" dirty="0">
                <a:solidFill>
                  <a:srgbClr val="000000"/>
                </a:solidFill>
              </a:rPr>
              <a:t>Complete the EZ App – at </a:t>
            </a:r>
            <a:r>
              <a:rPr lang="en-US" sz="1700" dirty="0">
                <a:solidFill>
                  <a:srgbClr val="000000"/>
                </a:solidFill>
                <a:hlinkClick r:id="rId4"/>
              </a:rPr>
              <a:t>www.tuitionexchange.org</a:t>
            </a:r>
            <a:r>
              <a:rPr lang="en-US" sz="1700" dirty="0">
                <a:solidFill>
                  <a:srgbClr val="000000"/>
                </a:solidFill>
              </a:rPr>
              <a:t> inside the FAMILIES tab.</a:t>
            </a:r>
          </a:p>
          <a:p>
            <a:pPr marL="457200" indent="-228600" defTabSz="914400">
              <a:buFont typeface="Arial" panose="020B0604020202020204" pitchFamily="34" charset="0"/>
              <a:buChar char="•"/>
            </a:pPr>
            <a:endParaRPr lang="en-US" sz="1700" dirty="0">
              <a:solidFill>
                <a:srgbClr val="000000"/>
              </a:solidFill>
            </a:endParaRPr>
          </a:p>
        </p:txBody>
      </p:sp>
      <p:cxnSp>
        <p:nvCxnSpPr>
          <p:cNvPr id="26" name="Straight Connector 25">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8" name="Picture 27">
            <a:extLst>
              <a:ext uri="{FF2B5EF4-FFF2-40B4-BE49-F238E27FC236}">
                <a16:creationId xmlns:a16="http://schemas.microsoft.com/office/drawing/2014/main" id="{777388F0-3C55-4750-BA8E-E03F237CFD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sp>
        <p:nvSpPr>
          <p:cNvPr id="4" name="TextBox 3">
            <a:extLst>
              <a:ext uri="{FF2B5EF4-FFF2-40B4-BE49-F238E27FC236}">
                <a16:creationId xmlns:a16="http://schemas.microsoft.com/office/drawing/2014/main" id="{6C7CAE0D-3BD3-4AED-A3B1-E80FA1B32B69}"/>
              </a:ext>
            </a:extLst>
          </p:cNvPr>
          <p:cNvSpPr txBox="1"/>
          <p:nvPr/>
        </p:nvSpPr>
        <p:spPr>
          <a:xfrm>
            <a:off x="381000" y="5029200"/>
            <a:ext cx="2438400" cy="369332"/>
          </a:xfrm>
          <a:prstGeom prst="rect">
            <a:avLst/>
          </a:prstGeom>
          <a:noFill/>
        </p:spPr>
        <p:txBody>
          <a:bodyPr wrap="square" rtlCol="0">
            <a:spAutoFit/>
          </a:bodyPr>
          <a:lstStyle/>
          <a:p>
            <a:r>
              <a:rPr lang="en-US" dirty="0"/>
              <a:t>* </a:t>
            </a:r>
            <a:r>
              <a:rPr lang="en-US"/>
              <a:t>Or any </a:t>
            </a:r>
            <a:r>
              <a:rPr lang="en-US" dirty="0"/>
              <a:t>four digits</a:t>
            </a:r>
          </a:p>
        </p:txBody>
      </p:sp>
      <p:sp>
        <p:nvSpPr>
          <p:cNvPr id="5" name="Slide Number Placeholder 4">
            <a:extLst>
              <a:ext uri="{FF2B5EF4-FFF2-40B4-BE49-F238E27FC236}">
                <a16:creationId xmlns:a16="http://schemas.microsoft.com/office/drawing/2014/main" id="{59A4B6F9-0FA3-4B81-B404-00044E34C9BC}"/>
              </a:ext>
            </a:extLst>
          </p:cNvPr>
          <p:cNvSpPr>
            <a:spLocks noGrp="1"/>
          </p:cNvSpPr>
          <p:nvPr>
            <p:ph type="sldNum" sz="quarter" idx="12"/>
          </p:nvPr>
        </p:nvSpPr>
        <p:spPr/>
        <p:txBody>
          <a:bodyPr/>
          <a:lstStyle/>
          <a:p>
            <a:fld id="{DE18A94C-E2AA-475A-A761-DE9705040EF4}" type="slidenum">
              <a:rPr lang="en-US" smtClean="0"/>
              <a:t>15</a:t>
            </a:fld>
            <a:endParaRPr lang="en-US" dirty="0"/>
          </a:p>
        </p:txBody>
      </p:sp>
    </p:spTree>
    <p:extLst>
      <p:ext uri="{BB962C8B-B14F-4D97-AF65-F5344CB8AC3E}">
        <p14:creationId xmlns:p14="http://schemas.microsoft.com/office/powerpoint/2010/main" val="757485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51022" y="804519"/>
            <a:ext cx="7140118" cy="1049235"/>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3200" dirty="0">
                <a:latin typeface="+mj-lt"/>
                <a:ea typeface="+mj-ea"/>
                <a:cs typeface="+mj-cs"/>
              </a:rPr>
              <a:t>What information is required about my parent/employee?</a:t>
            </a:r>
          </a:p>
          <a:p>
            <a:pPr defTabSz="914400">
              <a:lnSpc>
                <a:spcPct val="90000"/>
              </a:lnSpc>
              <a:spcBef>
                <a:spcPct val="0"/>
              </a:spcBef>
              <a:spcAft>
                <a:spcPts val="600"/>
              </a:spcAft>
            </a:pPr>
            <a:endParaRPr lang="en-US" sz="3200" dirty="0">
              <a:latin typeface="+mj-lt"/>
              <a:ea typeface="+mj-ea"/>
              <a:cs typeface="+mj-cs"/>
            </a:endParaRPr>
          </a:p>
        </p:txBody>
      </p:sp>
      <p:cxnSp>
        <p:nvCxnSpPr>
          <p:cNvPr id="23" name="Straight Connector 22">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5" name="Rectangle 24">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7" name="Content Placeholder 2">
            <a:extLst>
              <a:ext uri="{FF2B5EF4-FFF2-40B4-BE49-F238E27FC236}">
                <a16:creationId xmlns:a16="http://schemas.microsoft.com/office/drawing/2014/main" id="{98E61B48-68C8-4E3B-9A43-B250E4797D8C}"/>
              </a:ext>
            </a:extLst>
          </p:cNvPr>
          <p:cNvGraphicFramePr>
            <a:graphicFrameLocks noGrp="1"/>
          </p:cNvGraphicFramePr>
          <p:nvPr>
            <p:ph idx="1"/>
            <p:extLst>
              <p:ext uri="{D42A27DB-BD31-4B8C-83A1-F6EECF244321}">
                <p14:modId xmlns:p14="http://schemas.microsoft.com/office/powerpoint/2010/main" val="3570405443"/>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E65CAAC9-C420-4149-8ACB-0F71BFA7CB99}"/>
              </a:ext>
            </a:extLst>
          </p:cNvPr>
          <p:cNvSpPr>
            <a:spLocks noGrp="1"/>
          </p:cNvSpPr>
          <p:nvPr>
            <p:ph type="sldNum" sz="quarter" idx="12"/>
          </p:nvPr>
        </p:nvSpPr>
        <p:spPr/>
        <p:txBody>
          <a:bodyPr/>
          <a:lstStyle/>
          <a:p>
            <a:fld id="{DE18A94C-E2AA-475A-A761-DE9705040EF4}" type="slidenum">
              <a:rPr lang="en-US" smtClean="0"/>
              <a:t>16</a:t>
            </a:fld>
            <a:endParaRPr lang="en-US" dirty="0"/>
          </a:p>
        </p:txBody>
      </p:sp>
    </p:spTree>
    <p:extLst>
      <p:ext uri="{BB962C8B-B14F-4D97-AF65-F5344CB8AC3E}">
        <p14:creationId xmlns:p14="http://schemas.microsoft.com/office/powerpoint/2010/main" val="1142370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447800"/>
            <a:ext cx="8610600" cy="4191000"/>
          </a:xfrm>
        </p:spPr>
        <p:txBody>
          <a:bodyPr>
            <a:normAutofit/>
          </a:bodyPr>
          <a:lstStyle/>
          <a:p>
            <a:pPr algn="l">
              <a:defRPr/>
            </a:pPr>
            <a:r>
              <a:rPr lang="en-US" dirty="0">
                <a:solidFill>
                  <a:schemeClr val="bg1"/>
                </a:solidFill>
              </a:rPr>
              <a:t>Let’s explore the Tuition Exchange website.</a:t>
            </a:r>
          </a:p>
          <a:p>
            <a:pPr algn="l">
              <a:defRPr/>
            </a:pPr>
            <a:r>
              <a:rPr lang="en-US" dirty="0">
                <a:solidFill>
                  <a:schemeClr val="bg1"/>
                </a:solidFill>
              </a:rPr>
              <a:t>www.tuitionexchange.org</a:t>
            </a:r>
          </a:p>
          <a:p>
            <a:endParaRPr lang="en-US" dirty="0"/>
          </a:p>
        </p:txBody>
      </p:sp>
      <p:cxnSp>
        <p:nvCxnSpPr>
          <p:cNvPr id="6" name="Straight Arrow Connector 5"/>
          <p:cNvCxnSpPr>
            <a:cxnSpLocks/>
          </p:cNvCxnSpPr>
          <p:nvPr/>
        </p:nvCxnSpPr>
        <p:spPr>
          <a:xfrm flipV="1">
            <a:off x="2514600" y="2667000"/>
            <a:ext cx="685800" cy="1143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flipH="1">
            <a:off x="833953" y="3733800"/>
            <a:ext cx="7548045" cy="369332"/>
          </a:xfrm>
          <a:prstGeom prst="rect">
            <a:avLst/>
          </a:prstGeom>
          <a:noFill/>
        </p:spPr>
        <p:txBody>
          <a:bodyPr wrap="square" rtlCol="0">
            <a:spAutoFit/>
          </a:bodyPr>
          <a:lstStyle/>
          <a:p>
            <a:r>
              <a:rPr lang="en-US" dirty="0"/>
              <a:t>The Families tab is where you will find valuable  information</a:t>
            </a:r>
          </a:p>
        </p:txBody>
      </p:sp>
      <p:sp>
        <p:nvSpPr>
          <p:cNvPr id="8" name="TextBox 7"/>
          <p:cNvSpPr txBox="1"/>
          <p:nvPr/>
        </p:nvSpPr>
        <p:spPr>
          <a:xfrm>
            <a:off x="685799" y="90997"/>
            <a:ext cx="7696200" cy="461665"/>
          </a:xfrm>
          <a:prstGeom prst="rect">
            <a:avLst/>
          </a:prstGeom>
          <a:noFill/>
        </p:spPr>
        <p:txBody>
          <a:bodyPr wrap="square" rtlCol="0">
            <a:spAutoFit/>
          </a:bodyPr>
          <a:lstStyle/>
          <a:p>
            <a:pPr algn="ctr"/>
            <a:r>
              <a:rPr lang="en-US" sz="2400" dirty="0"/>
              <a:t>So where can I find general information ?</a:t>
            </a:r>
          </a:p>
        </p:txBody>
      </p:sp>
      <p:pic>
        <p:nvPicPr>
          <p:cNvPr id="2" name="Picture 1">
            <a:extLst>
              <a:ext uri="{FF2B5EF4-FFF2-40B4-BE49-F238E27FC236}">
                <a16:creationId xmlns:a16="http://schemas.microsoft.com/office/drawing/2014/main" id="{C3772363-A27A-4721-A29C-9BBD03238CE9}"/>
              </a:ext>
            </a:extLst>
          </p:cNvPr>
          <p:cNvPicPr>
            <a:picLocks noChangeAspect="1"/>
          </p:cNvPicPr>
          <p:nvPr/>
        </p:nvPicPr>
        <p:blipFill>
          <a:blip r:embed="rId3"/>
          <a:stretch>
            <a:fillRect/>
          </a:stretch>
        </p:blipFill>
        <p:spPr>
          <a:xfrm>
            <a:off x="866774" y="1533737"/>
            <a:ext cx="7515225" cy="1838325"/>
          </a:xfrm>
          <a:prstGeom prst="rect">
            <a:avLst/>
          </a:prstGeom>
        </p:spPr>
      </p:pic>
      <p:sp>
        <p:nvSpPr>
          <p:cNvPr id="4" name="Slide Number Placeholder 3">
            <a:extLst>
              <a:ext uri="{FF2B5EF4-FFF2-40B4-BE49-F238E27FC236}">
                <a16:creationId xmlns:a16="http://schemas.microsoft.com/office/drawing/2014/main" id="{2D9A1408-6821-4467-BA27-F6FE9C6860A5}"/>
              </a:ext>
            </a:extLst>
          </p:cNvPr>
          <p:cNvSpPr>
            <a:spLocks noGrp="1"/>
          </p:cNvSpPr>
          <p:nvPr>
            <p:ph type="sldNum" sz="quarter" idx="12"/>
          </p:nvPr>
        </p:nvSpPr>
        <p:spPr/>
        <p:txBody>
          <a:bodyPr/>
          <a:lstStyle/>
          <a:p>
            <a:fld id="{DE18A94C-E2AA-475A-A761-DE9705040EF4}" type="slidenum">
              <a:rPr lang="en-US" smtClean="0"/>
              <a:t>17</a:t>
            </a:fld>
            <a:endParaRPr lang="en-US" dirty="0"/>
          </a:p>
        </p:txBody>
      </p:sp>
    </p:spTree>
    <p:extLst>
      <p:ext uri="{BB962C8B-B14F-4D97-AF65-F5344CB8AC3E}">
        <p14:creationId xmlns:p14="http://schemas.microsoft.com/office/powerpoint/2010/main" val="1821322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81000"/>
            <a:ext cx="8081058" cy="923330"/>
          </a:xfrm>
          <a:prstGeom prst="rect">
            <a:avLst/>
          </a:prstGeom>
          <a:noFill/>
        </p:spPr>
        <p:txBody>
          <a:bodyPr wrap="none" rtlCol="0">
            <a:spAutoFit/>
          </a:bodyPr>
          <a:lstStyle/>
          <a:p>
            <a:r>
              <a:rPr lang="en-US" dirty="0">
                <a:solidFill>
                  <a:schemeClr val="bg1"/>
                </a:solidFill>
              </a:rPr>
              <a:t>Not sure who your Tuition Exchange Liaison Officer is – </a:t>
            </a:r>
          </a:p>
          <a:p>
            <a:r>
              <a:rPr lang="en-US" dirty="0">
                <a:solidFill>
                  <a:schemeClr val="bg1"/>
                </a:solidFill>
              </a:rPr>
              <a:t>Check out the Membership page inside the Families tab – </a:t>
            </a:r>
          </a:p>
          <a:p>
            <a:r>
              <a:rPr lang="en-US" dirty="0">
                <a:solidFill>
                  <a:schemeClr val="bg1"/>
                </a:solidFill>
              </a:rPr>
              <a:t>you can look up the contact name and secure their email address too</a:t>
            </a:r>
          </a:p>
        </p:txBody>
      </p:sp>
      <p:sp>
        <p:nvSpPr>
          <p:cNvPr id="6" name="TextBox 5"/>
          <p:cNvSpPr txBox="1"/>
          <p:nvPr/>
        </p:nvSpPr>
        <p:spPr>
          <a:xfrm>
            <a:off x="457200" y="4191000"/>
            <a:ext cx="8458200" cy="923330"/>
          </a:xfrm>
          <a:prstGeom prst="rect">
            <a:avLst/>
          </a:prstGeom>
          <a:noFill/>
        </p:spPr>
        <p:txBody>
          <a:bodyPr wrap="square" rtlCol="0">
            <a:spAutoFit/>
          </a:bodyPr>
          <a:lstStyle/>
          <a:p>
            <a:r>
              <a:rPr lang="en-US" dirty="0"/>
              <a:t>Select Member Schools.  You will discover your Tuition Exchange Officer.   Real-time listing of all active Tuition Exchange member schools, and information including application deadlines and eligible programs.</a:t>
            </a:r>
          </a:p>
        </p:txBody>
      </p:sp>
      <p:pic>
        <p:nvPicPr>
          <p:cNvPr id="2" name="Picture 1">
            <a:extLst>
              <a:ext uri="{FF2B5EF4-FFF2-40B4-BE49-F238E27FC236}">
                <a16:creationId xmlns:a16="http://schemas.microsoft.com/office/drawing/2014/main" id="{28040893-B2AE-4053-BE5B-B894384CCC35}"/>
              </a:ext>
            </a:extLst>
          </p:cNvPr>
          <p:cNvPicPr>
            <a:picLocks noChangeAspect="1"/>
          </p:cNvPicPr>
          <p:nvPr/>
        </p:nvPicPr>
        <p:blipFill>
          <a:blip r:embed="rId2"/>
          <a:stretch>
            <a:fillRect/>
          </a:stretch>
        </p:blipFill>
        <p:spPr>
          <a:xfrm>
            <a:off x="457200" y="533400"/>
            <a:ext cx="8305800" cy="3132141"/>
          </a:xfrm>
          <a:prstGeom prst="rect">
            <a:avLst/>
          </a:prstGeom>
        </p:spPr>
      </p:pic>
      <p:sp>
        <p:nvSpPr>
          <p:cNvPr id="3" name="Slide Number Placeholder 2">
            <a:extLst>
              <a:ext uri="{FF2B5EF4-FFF2-40B4-BE49-F238E27FC236}">
                <a16:creationId xmlns:a16="http://schemas.microsoft.com/office/drawing/2014/main" id="{BA8583A0-7AAA-4C0D-BA9E-5BA881F9AC48}"/>
              </a:ext>
            </a:extLst>
          </p:cNvPr>
          <p:cNvSpPr>
            <a:spLocks noGrp="1"/>
          </p:cNvSpPr>
          <p:nvPr>
            <p:ph type="sldNum" sz="quarter" idx="12"/>
          </p:nvPr>
        </p:nvSpPr>
        <p:spPr/>
        <p:txBody>
          <a:bodyPr/>
          <a:lstStyle/>
          <a:p>
            <a:fld id="{DE18A94C-E2AA-475A-A761-DE9705040EF4}" type="slidenum">
              <a:rPr lang="en-US" smtClean="0"/>
              <a:t>18</a:t>
            </a:fld>
            <a:endParaRPr lang="en-US" dirty="0"/>
          </a:p>
        </p:txBody>
      </p:sp>
    </p:spTree>
    <p:extLst>
      <p:ext uri="{BB962C8B-B14F-4D97-AF65-F5344CB8AC3E}">
        <p14:creationId xmlns:p14="http://schemas.microsoft.com/office/powerpoint/2010/main" val="3032164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0"/>
            <a:ext cx="8458200" cy="1415772"/>
          </a:xfrm>
          <a:prstGeom prst="rect">
            <a:avLst/>
          </a:prstGeom>
          <a:noFill/>
        </p:spPr>
        <p:txBody>
          <a:bodyPr wrap="square" rtlCol="0">
            <a:spAutoFit/>
          </a:bodyPr>
          <a:lstStyle/>
          <a:p>
            <a:r>
              <a:rPr lang="en-US" dirty="0">
                <a:solidFill>
                  <a:schemeClr val="bg1"/>
                </a:solidFill>
              </a:rPr>
              <a:t>Inside the School </a:t>
            </a:r>
            <a:r>
              <a:rPr lang="en-US" sz="3200" dirty="0">
                <a:solidFill>
                  <a:schemeClr val="bg1"/>
                </a:solidFill>
              </a:rPr>
              <a:t>Search</a:t>
            </a:r>
            <a:r>
              <a:rPr lang="en-US" dirty="0">
                <a:solidFill>
                  <a:schemeClr val="bg1"/>
                </a:solidFill>
              </a:rPr>
              <a:t> option you can even narrow down your search by</a:t>
            </a:r>
          </a:p>
          <a:p>
            <a:r>
              <a:rPr lang="en-US" dirty="0">
                <a:solidFill>
                  <a:schemeClr val="bg1"/>
                </a:solidFill>
              </a:rPr>
              <a:t> state, award amount and award statistics.  </a:t>
            </a:r>
          </a:p>
          <a:p>
            <a:r>
              <a:rPr lang="en-US" dirty="0">
                <a:solidFill>
                  <a:schemeClr val="bg1"/>
                </a:solidFill>
              </a:rPr>
              <a:t>A word of caution – this information is school provided and is not real time.</a:t>
            </a:r>
          </a:p>
        </p:txBody>
      </p:sp>
      <p:pic>
        <p:nvPicPr>
          <p:cNvPr id="4" name="Picture 3">
            <a:extLst>
              <a:ext uri="{FF2B5EF4-FFF2-40B4-BE49-F238E27FC236}">
                <a16:creationId xmlns:a16="http://schemas.microsoft.com/office/drawing/2014/main" id="{466134AA-62BF-4F21-87F7-1AB7837DABE2}"/>
              </a:ext>
            </a:extLst>
          </p:cNvPr>
          <p:cNvPicPr>
            <a:picLocks noChangeAspect="1"/>
          </p:cNvPicPr>
          <p:nvPr/>
        </p:nvPicPr>
        <p:blipFill>
          <a:blip r:embed="rId2"/>
          <a:stretch>
            <a:fillRect/>
          </a:stretch>
        </p:blipFill>
        <p:spPr>
          <a:xfrm>
            <a:off x="328613" y="304800"/>
            <a:ext cx="8586787" cy="3584686"/>
          </a:xfrm>
          <a:prstGeom prst="rect">
            <a:avLst/>
          </a:prstGeom>
        </p:spPr>
      </p:pic>
      <p:sp>
        <p:nvSpPr>
          <p:cNvPr id="5" name="TextBox 4">
            <a:extLst>
              <a:ext uri="{FF2B5EF4-FFF2-40B4-BE49-F238E27FC236}">
                <a16:creationId xmlns:a16="http://schemas.microsoft.com/office/drawing/2014/main" id="{C84C046A-3588-49D0-8C46-1E861A1E7D3C}"/>
              </a:ext>
            </a:extLst>
          </p:cNvPr>
          <p:cNvSpPr txBox="1"/>
          <p:nvPr/>
        </p:nvSpPr>
        <p:spPr>
          <a:xfrm>
            <a:off x="328613" y="4343400"/>
            <a:ext cx="8018349" cy="923330"/>
          </a:xfrm>
          <a:prstGeom prst="rect">
            <a:avLst/>
          </a:prstGeom>
          <a:noFill/>
        </p:spPr>
        <p:txBody>
          <a:bodyPr wrap="none" rtlCol="0">
            <a:spAutoFit/>
          </a:bodyPr>
          <a:lstStyle/>
          <a:p>
            <a:r>
              <a:rPr lang="en-US" dirty="0"/>
              <a:t>Tuition Exchange does not maintain a listing of every schools major.  If you </a:t>
            </a:r>
          </a:p>
          <a:p>
            <a:r>
              <a:rPr lang="en-US" dirty="0"/>
              <a:t>are seeking a specific major, turn your search around.  Who offers the major?</a:t>
            </a:r>
          </a:p>
          <a:p>
            <a:r>
              <a:rPr lang="en-US" dirty="0"/>
              <a:t>Then check out our membership list to see if the school is a TE member.</a:t>
            </a:r>
          </a:p>
        </p:txBody>
      </p:sp>
      <p:sp>
        <p:nvSpPr>
          <p:cNvPr id="2" name="Slide Number Placeholder 1">
            <a:extLst>
              <a:ext uri="{FF2B5EF4-FFF2-40B4-BE49-F238E27FC236}">
                <a16:creationId xmlns:a16="http://schemas.microsoft.com/office/drawing/2014/main" id="{BDFB2C7E-CA4C-4688-9AE0-71F1F3AACD1E}"/>
              </a:ext>
            </a:extLst>
          </p:cNvPr>
          <p:cNvSpPr>
            <a:spLocks noGrp="1"/>
          </p:cNvSpPr>
          <p:nvPr>
            <p:ph type="sldNum" sz="quarter" idx="12"/>
          </p:nvPr>
        </p:nvSpPr>
        <p:spPr/>
        <p:txBody>
          <a:bodyPr/>
          <a:lstStyle/>
          <a:p>
            <a:fld id="{DE18A94C-E2AA-475A-A761-DE9705040EF4}" type="slidenum">
              <a:rPr lang="en-US" smtClean="0"/>
              <a:t>19</a:t>
            </a:fld>
            <a:endParaRPr lang="en-US" dirty="0"/>
          </a:p>
        </p:txBody>
      </p:sp>
    </p:spTree>
    <p:extLst>
      <p:ext uri="{BB962C8B-B14F-4D97-AF65-F5344CB8AC3E}">
        <p14:creationId xmlns:p14="http://schemas.microsoft.com/office/powerpoint/2010/main" val="2552537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8" name="TextBox 7"/>
          <p:cNvSpPr txBox="1"/>
          <p:nvPr/>
        </p:nvSpPr>
        <p:spPr>
          <a:xfrm>
            <a:off x="1088684" y="2303047"/>
            <a:ext cx="2454070" cy="2674198"/>
          </a:xfrm>
          <a:prstGeom prst="rect">
            <a:avLst/>
          </a:prstGeom>
        </p:spPr>
        <p:txBody>
          <a:bodyPr vert="horz" lIns="91440" tIns="45720" rIns="91440" bIns="45720" rtlCol="0" anchor="t">
            <a:normAutofit/>
          </a:bodyPr>
          <a:lstStyle/>
          <a:p>
            <a:pPr defTabSz="914400">
              <a:lnSpc>
                <a:spcPct val="90000"/>
              </a:lnSpc>
              <a:spcBef>
                <a:spcPct val="0"/>
              </a:spcBef>
              <a:spcAft>
                <a:spcPts val="600"/>
              </a:spcAft>
            </a:pPr>
            <a:r>
              <a:rPr lang="en-US" sz="3200">
                <a:latin typeface="+mj-lt"/>
                <a:ea typeface="+mj-ea"/>
                <a:cs typeface="+mj-cs"/>
              </a:rPr>
              <a:t>Today’s Focus</a:t>
            </a:r>
          </a:p>
        </p:txBody>
      </p:sp>
      <p:cxnSp>
        <p:nvCxnSpPr>
          <p:cNvPr id="19" name="Straight Connector 18">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1"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23" name="Straight Connector 22">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graphicFrame>
        <p:nvGraphicFramePr>
          <p:cNvPr id="10" name="Content Placeholder 2">
            <a:extLst>
              <a:ext uri="{FF2B5EF4-FFF2-40B4-BE49-F238E27FC236}">
                <a16:creationId xmlns:a16="http://schemas.microsoft.com/office/drawing/2014/main" id="{2C124811-B329-47FA-8216-1C9F92C4CAEB}"/>
              </a:ext>
            </a:extLst>
          </p:cNvPr>
          <p:cNvGraphicFramePr>
            <a:graphicFrameLocks noGrp="1"/>
          </p:cNvGraphicFramePr>
          <p:nvPr>
            <p:ph idx="1"/>
            <p:extLst>
              <p:ext uri="{D42A27DB-BD31-4B8C-83A1-F6EECF244321}">
                <p14:modId xmlns:p14="http://schemas.microsoft.com/office/powerpoint/2010/main" val="3415628845"/>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553A2855-EB83-401C-BD73-28F4ECEBF20D}"/>
              </a:ext>
            </a:extLst>
          </p:cNvPr>
          <p:cNvSpPr>
            <a:spLocks noGrp="1"/>
          </p:cNvSpPr>
          <p:nvPr>
            <p:ph type="sldNum" sz="quarter" idx="12"/>
          </p:nvPr>
        </p:nvSpPr>
        <p:spPr/>
        <p:txBody>
          <a:bodyPr/>
          <a:lstStyle/>
          <a:p>
            <a:fld id="{DE18A94C-E2AA-475A-A761-DE9705040EF4}" type="slidenum">
              <a:rPr lang="en-US" smtClean="0"/>
              <a:t>2</a:t>
            </a:fld>
            <a:endParaRPr lang="en-US" dirty="0"/>
          </a:p>
        </p:txBody>
      </p:sp>
    </p:spTree>
    <p:extLst>
      <p:ext uri="{BB962C8B-B14F-4D97-AF65-F5344CB8AC3E}">
        <p14:creationId xmlns:p14="http://schemas.microsoft.com/office/powerpoint/2010/main" val="2208974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F45412BB-0710-491F-8867-9A99CABE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7B2834AA-34CE-478E-9162-A9DE9F0565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Subtitle 2"/>
          <p:cNvSpPr>
            <a:spLocks noGrp="1"/>
          </p:cNvSpPr>
          <p:nvPr>
            <p:ph type="subTitle" idx="1"/>
          </p:nvPr>
        </p:nvSpPr>
        <p:spPr>
          <a:xfrm>
            <a:off x="990600" y="3200400"/>
            <a:ext cx="7238998" cy="2666999"/>
          </a:xfrm>
        </p:spPr>
        <p:txBody>
          <a:bodyPr>
            <a:noAutofit/>
          </a:bodyPr>
          <a:lstStyle/>
          <a:p>
            <a:pPr marL="857250" indent="-857250">
              <a:lnSpc>
                <a:spcPct val="110000"/>
              </a:lnSpc>
              <a:buFont typeface="Arial" panose="020B0604020202020204" pitchFamily="34" charset="0"/>
              <a:buChar char="•"/>
              <a:defRPr/>
            </a:pPr>
            <a:r>
              <a:rPr lang="en-US" sz="1200" dirty="0"/>
              <a:t>each member school works to maintain a balance between the Exports and Imports during a rolling 5 year period</a:t>
            </a:r>
          </a:p>
          <a:p>
            <a:pPr marL="857250" indent="-857250">
              <a:lnSpc>
                <a:spcPct val="110000"/>
              </a:lnSpc>
              <a:buFont typeface="Arial" panose="020B0604020202020204" pitchFamily="34" charset="0"/>
              <a:buChar char="•"/>
              <a:defRPr/>
            </a:pPr>
            <a:r>
              <a:rPr lang="en-US" sz="1200" dirty="0"/>
              <a:t>Balance may impact either the Export or Import schools ability to participate in any given year</a:t>
            </a:r>
          </a:p>
          <a:p>
            <a:pPr marL="857250" indent="-857250">
              <a:lnSpc>
                <a:spcPct val="110000"/>
              </a:lnSpc>
              <a:buFont typeface="Arial" panose="020B0604020202020204" pitchFamily="34" charset="0"/>
              <a:buChar char="•"/>
              <a:defRPr/>
            </a:pPr>
            <a:r>
              <a:rPr lang="en-US" sz="1200" dirty="0"/>
              <a:t>TE scholarships are not an employee benefit</a:t>
            </a:r>
          </a:p>
          <a:p>
            <a:pPr marL="857250" indent="-857250">
              <a:lnSpc>
                <a:spcPct val="110000"/>
              </a:lnSpc>
              <a:buFont typeface="Arial" panose="020B0604020202020204" pitchFamily="34" charset="0"/>
              <a:buChar char="•"/>
              <a:defRPr/>
            </a:pPr>
            <a:r>
              <a:rPr lang="en-US" sz="1200" dirty="0"/>
              <a:t>Be sure to share with your Admissions Counselor you are a possible TE Scholar</a:t>
            </a:r>
          </a:p>
        </p:txBody>
      </p:sp>
      <p:cxnSp>
        <p:nvCxnSpPr>
          <p:cNvPr id="63" name="Straight Connector 62">
            <a:extLst>
              <a:ext uri="{FF2B5EF4-FFF2-40B4-BE49-F238E27FC236}">
                <a16:creationId xmlns:a16="http://schemas.microsoft.com/office/drawing/2014/main" id="{2CA684F6-9BEA-4E72-B0D7-E79B2B4003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1793" y="4459039"/>
            <a:ext cx="0" cy="55152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pic>
        <p:nvPicPr>
          <p:cNvPr id="65" name="Picture 64">
            <a:extLst>
              <a:ext uri="{FF2B5EF4-FFF2-40B4-BE49-F238E27FC236}">
                <a16:creationId xmlns:a16="http://schemas.microsoft.com/office/drawing/2014/main" id="{FD551AE9-994D-4E62-9D3C-94D59C6C913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67" name="Straight Connector 66">
            <a:extLst>
              <a:ext uri="{FF2B5EF4-FFF2-40B4-BE49-F238E27FC236}">
                <a16:creationId xmlns:a16="http://schemas.microsoft.com/office/drawing/2014/main" id="{6016C1FB-2B93-4561-A0F5-D4A8C92578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061565727"/>
              </p:ext>
            </p:extLst>
          </p:nvPr>
        </p:nvGraphicFramePr>
        <p:xfrm>
          <a:off x="2057400" y="671547"/>
          <a:ext cx="4610682" cy="1853934"/>
        </p:xfrm>
        <a:graphic>
          <a:graphicData uri="http://schemas.openxmlformats.org/drawingml/2006/table">
            <a:tbl>
              <a:tblPr>
                <a:tableStyleId>{8799B23B-EC83-4686-B30A-512413B5E67A}</a:tableStyleId>
              </a:tblPr>
              <a:tblGrid>
                <a:gridCol w="4610682">
                  <a:extLst>
                    <a:ext uri="{9D8B030D-6E8A-4147-A177-3AD203B41FA5}">
                      <a16:colId xmlns:a16="http://schemas.microsoft.com/office/drawing/2014/main" val="20000"/>
                    </a:ext>
                  </a:extLst>
                </a:gridCol>
              </a:tblGrid>
              <a:tr h="1853934">
                <a:tc>
                  <a:txBody>
                    <a:bodyPr/>
                    <a:lstStyle/>
                    <a:p>
                      <a:r>
                        <a:rPr lang="en-US" sz="3300" dirty="0"/>
                        <a:t>Words to remember…</a:t>
                      </a:r>
                    </a:p>
                  </a:txBody>
                  <a:tcPr marL="0" marR="0" marT="0" marB="0" anchor="ct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EFA616C2-50D6-49CD-9AF3-25D451FB2927}"/>
              </a:ext>
            </a:extLst>
          </p:cNvPr>
          <p:cNvSpPr>
            <a:spLocks noGrp="1"/>
          </p:cNvSpPr>
          <p:nvPr>
            <p:ph type="sldNum" sz="quarter" idx="12"/>
          </p:nvPr>
        </p:nvSpPr>
        <p:spPr/>
        <p:txBody>
          <a:bodyPr/>
          <a:lstStyle/>
          <a:p>
            <a:fld id="{DE18A94C-E2AA-475A-A761-DE9705040EF4}" type="slidenum">
              <a:rPr lang="en-US" smtClean="0"/>
              <a:t>20</a:t>
            </a:fld>
            <a:endParaRPr lang="en-US" dirty="0"/>
          </a:p>
        </p:txBody>
      </p:sp>
    </p:spTree>
    <p:extLst>
      <p:ext uri="{BB962C8B-B14F-4D97-AF65-F5344CB8AC3E}">
        <p14:creationId xmlns:p14="http://schemas.microsoft.com/office/powerpoint/2010/main" val="590463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extBox 1"/>
          <p:cNvSpPr txBox="1"/>
          <p:nvPr/>
        </p:nvSpPr>
        <p:spPr>
          <a:xfrm>
            <a:off x="1088684" y="2303047"/>
            <a:ext cx="2454070" cy="2674198"/>
          </a:xfrm>
          <a:prstGeom prst="rect">
            <a:avLst/>
          </a:prstGeom>
        </p:spPr>
        <p:txBody>
          <a:bodyPr vert="horz" lIns="91440" tIns="45720" rIns="91440" bIns="45720" rtlCol="0" anchor="t">
            <a:normAutofit/>
          </a:bodyPr>
          <a:lstStyle/>
          <a:p>
            <a:pPr defTabSz="914400">
              <a:lnSpc>
                <a:spcPct val="90000"/>
              </a:lnSpc>
              <a:spcBef>
                <a:spcPct val="0"/>
              </a:spcBef>
              <a:spcAft>
                <a:spcPts val="600"/>
              </a:spcAft>
            </a:pPr>
            <a:r>
              <a:rPr lang="en-US" sz="3200">
                <a:latin typeface="+mj-lt"/>
                <a:ea typeface="+mj-ea"/>
                <a:cs typeface="+mj-cs"/>
              </a:rPr>
              <a:t>Let’s Recap</a:t>
            </a:r>
          </a:p>
        </p:txBody>
      </p:sp>
      <p:cxnSp>
        <p:nvCxnSpPr>
          <p:cNvPr id="23" name="Straight Connector 22">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5"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27" name="Straight Connector 26">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9" name="Picture 28">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graphicFrame>
        <p:nvGraphicFramePr>
          <p:cNvPr id="5" name="Content Placeholder 2">
            <a:extLst>
              <a:ext uri="{FF2B5EF4-FFF2-40B4-BE49-F238E27FC236}">
                <a16:creationId xmlns:a16="http://schemas.microsoft.com/office/drawing/2014/main" id="{750D4F01-48FA-46BD-B391-00E85E962838}"/>
              </a:ext>
            </a:extLst>
          </p:cNvPr>
          <p:cNvGraphicFramePr>
            <a:graphicFrameLocks noGrp="1"/>
          </p:cNvGraphicFramePr>
          <p:nvPr>
            <p:ph idx="1"/>
            <p:extLst>
              <p:ext uri="{D42A27DB-BD31-4B8C-83A1-F6EECF244321}">
                <p14:modId xmlns:p14="http://schemas.microsoft.com/office/powerpoint/2010/main" val="2122260371"/>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25A822E1-74A9-4984-9894-2002EE65C746}"/>
              </a:ext>
            </a:extLst>
          </p:cNvPr>
          <p:cNvSpPr>
            <a:spLocks noGrp="1"/>
          </p:cNvSpPr>
          <p:nvPr>
            <p:ph type="sldNum" sz="quarter" idx="12"/>
          </p:nvPr>
        </p:nvSpPr>
        <p:spPr/>
        <p:txBody>
          <a:bodyPr/>
          <a:lstStyle/>
          <a:p>
            <a:fld id="{DE18A94C-E2AA-475A-A761-DE9705040EF4}" type="slidenum">
              <a:rPr lang="en-US" smtClean="0"/>
              <a:t>21</a:t>
            </a:fld>
            <a:endParaRPr lang="en-US" dirty="0"/>
          </a:p>
        </p:txBody>
      </p:sp>
    </p:spTree>
    <p:extLst>
      <p:ext uri="{BB962C8B-B14F-4D97-AF65-F5344CB8AC3E}">
        <p14:creationId xmlns:p14="http://schemas.microsoft.com/office/powerpoint/2010/main" val="4034364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4DD234EC-85BE-4E8A-9A01-A0EF35A2E478}"/>
              </a:ext>
            </a:extLst>
          </p:cNvPr>
          <p:cNvGraphicFramePr>
            <a:graphicFrameLocks noGrp="1"/>
          </p:cNvGraphicFramePr>
          <p:nvPr>
            <p:ph idx="1"/>
            <p:extLst>
              <p:ext uri="{D42A27DB-BD31-4B8C-83A1-F6EECF244321}">
                <p14:modId xmlns:p14="http://schemas.microsoft.com/office/powerpoint/2010/main" val="498507128"/>
              </p:ext>
            </p:extLst>
          </p:nvPr>
        </p:nvGraphicFramePr>
        <p:xfrm>
          <a:off x="1151334" y="2336353"/>
          <a:ext cx="7140178" cy="3129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55952578-7E25-407E-BDAF-E77CB3169E60}"/>
              </a:ext>
            </a:extLst>
          </p:cNvPr>
          <p:cNvSpPr>
            <a:spLocks noGrp="1"/>
          </p:cNvSpPr>
          <p:nvPr>
            <p:ph type="sldNum" sz="quarter" idx="12"/>
          </p:nvPr>
        </p:nvSpPr>
        <p:spPr/>
        <p:txBody>
          <a:bodyPr/>
          <a:lstStyle/>
          <a:p>
            <a:fld id="{DE18A94C-E2AA-475A-A761-DE9705040EF4}" type="slidenum">
              <a:rPr lang="en-US" smtClean="0"/>
              <a:t>22</a:t>
            </a:fld>
            <a:endParaRPr lang="en-US" dirty="0"/>
          </a:p>
        </p:txBody>
      </p:sp>
    </p:spTree>
    <p:extLst>
      <p:ext uri="{BB962C8B-B14F-4D97-AF65-F5344CB8AC3E}">
        <p14:creationId xmlns:p14="http://schemas.microsoft.com/office/powerpoint/2010/main" val="345164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7" name="Picture 26">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29" name="Straight Connector 28">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33" name="Rectangle 32">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37470" y="1600199"/>
            <a:ext cx="2380112" cy="4297680"/>
          </a:xfrm>
        </p:spPr>
        <p:txBody>
          <a:bodyPr vert="horz" lIns="91440" tIns="45720" rIns="91440" bIns="45720" rtlCol="0" anchor="ctr">
            <a:normAutofit/>
          </a:bodyPr>
          <a:lstStyle/>
          <a:p>
            <a:pPr defTabSz="914400"/>
            <a:r>
              <a:rPr lang="en-US" sz="3200"/>
              <a:t>What is Tuition Exchange?</a:t>
            </a:r>
          </a:p>
        </p:txBody>
      </p:sp>
      <p:cxnSp>
        <p:nvCxnSpPr>
          <p:cNvPr id="35" name="Straight Connector 34">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663863" y="381000"/>
            <a:ext cx="4627277" cy="6324600"/>
          </a:xfrm>
        </p:spPr>
        <p:txBody>
          <a:bodyPr vert="horz" lIns="91440" tIns="45720" rIns="91440" bIns="45720" rtlCol="0" anchor="ctr">
            <a:normAutofit/>
          </a:bodyPr>
          <a:lstStyle/>
          <a:p>
            <a:pPr marL="457200" indent="-228600" defTabSz="914400">
              <a:buFont typeface="Arial" panose="020B0604020202020204" pitchFamily="34" charset="0"/>
              <a:buChar char="•"/>
            </a:pPr>
            <a:r>
              <a:rPr lang="en-US" sz="2000" dirty="0"/>
              <a:t>Founded in 1954</a:t>
            </a:r>
          </a:p>
          <a:p>
            <a:pPr marL="457200" indent="-228600" defTabSz="914400">
              <a:buFont typeface="Arial" panose="020B0604020202020204" pitchFamily="34" charset="0"/>
              <a:buChar char="•"/>
            </a:pPr>
            <a:r>
              <a:rPr lang="en-US" sz="2000" dirty="0"/>
              <a:t>More than 672 school choices</a:t>
            </a:r>
          </a:p>
          <a:p>
            <a:pPr marL="457200" indent="-228600" defTabSz="914400">
              <a:buFont typeface="Arial" panose="020B0604020202020204" pitchFamily="34" charset="0"/>
              <a:buChar char="•"/>
            </a:pPr>
            <a:r>
              <a:rPr lang="en-US" sz="2000" dirty="0"/>
              <a:t>A school choice for all </a:t>
            </a:r>
          </a:p>
          <a:p>
            <a:pPr marL="457200" indent="-228600" defTabSz="914400">
              <a:buFont typeface="Arial" panose="020B0604020202020204" pitchFamily="34" charset="0"/>
              <a:buChar char="•"/>
            </a:pPr>
            <a:r>
              <a:rPr lang="en-US" sz="2000" dirty="0"/>
              <a:t>Potential tuition award program up to full tuition or TE established Set-Rate</a:t>
            </a:r>
          </a:p>
          <a:p>
            <a:pPr marL="914400" lvl="1" indent="-228600" algn="l" defTabSz="914400">
              <a:buFont typeface="Arial" panose="020B0604020202020204" pitchFamily="34" charset="0"/>
              <a:buChar char="•"/>
            </a:pPr>
            <a:r>
              <a:rPr lang="en-US" sz="2000" dirty="0"/>
              <a:t>2019-20 $37,000</a:t>
            </a:r>
          </a:p>
          <a:p>
            <a:pPr marL="457200" indent="-228600" defTabSz="914400">
              <a:buFont typeface="Arial" panose="020B0604020202020204" pitchFamily="34" charset="0"/>
              <a:buChar char="•"/>
            </a:pPr>
            <a:r>
              <a:rPr lang="en-US" sz="2000" dirty="0"/>
              <a:t>Tuition Exchange is a scholarship program</a:t>
            </a:r>
          </a:p>
        </p:txBody>
      </p:sp>
      <p:sp>
        <p:nvSpPr>
          <p:cNvPr id="4" name="Slide Number Placeholder 3">
            <a:extLst>
              <a:ext uri="{FF2B5EF4-FFF2-40B4-BE49-F238E27FC236}">
                <a16:creationId xmlns:a16="http://schemas.microsoft.com/office/drawing/2014/main" id="{AF69F490-6AD6-4732-9815-5064CF01F2C0}"/>
              </a:ext>
            </a:extLst>
          </p:cNvPr>
          <p:cNvSpPr>
            <a:spLocks noGrp="1"/>
          </p:cNvSpPr>
          <p:nvPr>
            <p:ph type="sldNum" sz="quarter" idx="12"/>
          </p:nvPr>
        </p:nvSpPr>
        <p:spPr/>
        <p:txBody>
          <a:bodyPr/>
          <a:lstStyle/>
          <a:p>
            <a:fld id="{DE18A94C-E2AA-475A-A761-DE9705040EF4}" type="slidenum">
              <a:rPr lang="en-US" smtClean="0"/>
              <a:t>3</a:t>
            </a:fld>
            <a:endParaRPr lang="en-US" dirty="0"/>
          </a:p>
        </p:txBody>
      </p:sp>
    </p:spTree>
    <p:extLst>
      <p:ext uri="{BB962C8B-B14F-4D97-AF65-F5344CB8AC3E}">
        <p14:creationId xmlns:p14="http://schemas.microsoft.com/office/powerpoint/2010/main" val="74315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2" name="Straight Connector 1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idx="4294967295"/>
          </p:nvPr>
        </p:nvSpPr>
        <p:spPr>
          <a:xfrm>
            <a:off x="937470" y="1600199"/>
            <a:ext cx="2380112" cy="4297680"/>
          </a:xfrm>
        </p:spPr>
        <p:txBody>
          <a:bodyPr vert="horz" lIns="91440" tIns="45720" rIns="91440" bIns="45720" rtlCol="0" anchor="ctr">
            <a:normAutofit/>
          </a:bodyPr>
          <a:lstStyle/>
          <a:p>
            <a:pPr defTabSz="914400"/>
            <a:r>
              <a:rPr lang="en-US"/>
              <a:t>Tuition Exchange details</a:t>
            </a:r>
          </a:p>
        </p:txBody>
      </p:sp>
      <p:cxnSp>
        <p:nvCxnSpPr>
          <p:cNvPr id="18" name="Straight Connector 17">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4294967295"/>
          </p:nvPr>
        </p:nvSpPr>
        <p:spPr>
          <a:xfrm>
            <a:off x="3663863" y="304800"/>
            <a:ext cx="4627277" cy="6172200"/>
          </a:xfrm>
        </p:spPr>
        <p:txBody>
          <a:bodyPr vert="horz" lIns="91440" tIns="45720" rIns="91440" bIns="45720" rtlCol="0" anchor="ctr">
            <a:normAutofit/>
          </a:bodyPr>
          <a:lstStyle/>
          <a:p>
            <a:pPr defTabSz="914400"/>
            <a:r>
              <a:rPr lang="en-US" sz="2800" dirty="0"/>
              <a:t>In 2018-19 more than 7400 students were exchanged</a:t>
            </a:r>
          </a:p>
          <a:p>
            <a:pPr defTabSz="914400"/>
            <a:r>
              <a:rPr lang="en-US" sz="2800" dirty="0"/>
              <a:t>672 active school members</a:t>
            </a:r>
          </a:p>
          <a:p>
            <a:pPr defTabSz="914400"/>
            <a:r>
              <a:rPr lang="en-US" sz="2800" dirty="0"/>
              <a:t>TE Central located in Bethesda, MD</a:t>
            </a:r>
          </a:p>
          <a:p>
            <a:pPr defTabSz="914400"/>
            <a:r>
              <a:rPr lang="en-US" sz="2800" dirty="0"/>
              <a:t>Organic website </a:t>
            </a:r>
            <a:r>
              <a:rPr lang="en-US" sz="2800" dirty="0">
                <a:hlinkClick r:id="rId4"/>
              </a:rPr>
              <a:t>www.tuitionexchange.org</a:t>
            </a:r>
            <a:endParaRPr lang="en-US" sz="2800" dirty="0"/>
          </a:p>
          <a:p>
            <a:pPr marL="0" defTabSz="914400"/>
            <a:endParaRPr lang="en-US" dirty="0"/>
          </a:p>
        </p:txBody>
      </p:sp>
      <p:sp>
        <p:nvSpPr>
          <p:cNvPr id="4" name="Slide Number Placeholder 3">
            <a:extLst>
              <a:ext uri="{FF2B5EF4-FFF2-40B4-BE49-F238E27FC236}">
                <a16:creationId xmlns:a16="http://schemas.microsoft.com/office/drawing/2014/main" id="{25A46919-E507-4681-93FA-E7565CDA7002}"/>
              </a:ext>
            </a:extLst>
          </p:cNvPr>
          <p:cNvSpPr>
            <a:spLocks noGrp="1"/>
          </p:cNvSpPr>
          <p:nvPr>
            <p:ph type="sldNum" sz="quarter" idx="12"/>
          </p:nvPr>
        </p:nvSpPr>
        <p:spPr/>
        <p:txBody>
          <a:bodyPr/>
          <a:lstStyle/>
          <a:p>
            <a:fld id="{DE18A94C-E2AA-475A-A761-DE9705040EF4}" type="slidenum">
              <a:rPr lang="en-US" smtClean="0"/>
              <a:t>4</a:t>
            </a:fld>
            <a:endParaRPr lang="en-US" dirty="0"/>
          </a:p>
        </p:txBody>
      </p:sp>
    </p:spTree>
    <p:extLst>
      <p:ext uri="{BB962C8B-B14F-4D97-AF65-F5344CB8AC3E}">
        <p14:creationId xmlns:p14="http://schemas.microsoft.com/office/powerpoint/2010/main" val="3062773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151022" y="804519"/>
            <a:ext cx="7140118" cy="1049235"/>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2000" dirty="0">
                <a:latin typeface="+mj-lt"/>
                <a:ea typeface="+mj-ea"/>
                <a:cs typeface="+mj-cs"/>
              </a:rPr>
              <a:t>General qualifications and requirements?</a:t>
            </a:r>
            <a:br>
              <a:rPr lang="en-US" sz="2000" dirty="0">
                <a:latin typeface="+mj-lt"/>
                <a:ea typeface="+mj-ea"/>
                <a:cs typeface="+mj-cs"/>
              </a:rPr>
            </a:br>
            <a:endParaRPr lang="en-US" sz="2000" dirty="0">
              <a:latin typeface="+mj-lt"/>
              <a:ea typeface="+mj-ea"/>
              <a:cs typeface="+mj-cs"/>
            </a:endParaRPr>
          </a:p>
        </p:txBody>
      </p:sp>
      <p:cxnSp>
        <p:nvCxnSpPr>
          <p:cNvPr id="12" name="Straight Connector 11">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4" name="Rectangle 13">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6FB2F72D-D9D4-45F6-8640-FD73EFC9C783}"/>
              </a:ext>
            </a:extLst>
          </p:cNvPr>
          <p:cNvGraphicFramePr>
            <a:graphicFrameLocks noGrp="1"/>
          </p:cNvGraphicFramePr>
          <p:nvPr>
            <p:ph idx="1"/>
            <p:extLst>
              <p:ext uri="{D42A27DB-BD31-4B8C-83A1-F6EECF244321}">
                <p14:modId xmlns:p14="http://schemas.microsoft.com/office/powerpoint/2010/main" val="448807904"/>
              </p:ext>
            </p:extLst>
          </p:nvPr>
        </p:nvGraphicFramePr>
        <p:xfrm>
          <a:off x="457200" y="2162368"/>
          <a:ext cx="8458200" cy="4390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E2D5BD1E-84B1-4B1B-A8C0-5AA7E2C117AE}"/>
              </a:ext>
            </a:extLst>
          </p:cNvPr>
          <p:cNvSpPr>
            <a:spLocks noGrp="1"/>
          </p:cNvSpPr>
          <p:nvPr>
            <p:ph type="sldNum" sz="quarter" idx="12"/>
          </p:nvPr>
        </p:nvSpPr>
        <p:spPr/>
        <p:txBody>
          <a:bodyPr/>
          <a:lstStyle/>
          <a:p>
            <a:fld id="{DE18A94C-E2AA-475A-A761-DE9705040EF4}" type="slidenum">
              <a:rPr lang="en-US" smtClean="0"/>
              <a:t>5</a:t>
            </a:fld>
            <a:endParaRPr lang="en-US" dirty="0"/>
          </a:p>
        </p:txBody>
      </p:sp>
    </p:spTree>
    <p:extLst>
      <p:ext uri="{BB962C8B-B14F-4D97-AF65-F5344CB8AC3E}">
        <p14:creationId xmlns:p14="http://schemas.microsoft.com/office/powerpoint/2010/main" val="333231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24" name="Straight Connector 1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25" name="Rectangle 15">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37470" y="1600199"/>
            <a:ext cx="2380112" cy="4297680"/>
          </a:xfrm>
        </p:spPr>
        <p:txBody>
          <a:bodyPr vert="horz" lIns="91440" tIns="45720" rIns="91440" bIns="45720" rtlCol="0" anchor="ctr">
            <a:normAutofit/>
          </a:bodyPr>
          <a:lstStyle/>
          <a:p>
            <a:pPr defTabSz="914400"/>
            <a:r>
              <a:rPr lang="en-US" sz="3000"/>
              <a:t>Maintaining the Scholarship</a:t>
            </a:r>
          </a:p>
        </p:txBody>
      </p:sp>
      <p:cxnSp>
        <p:nvCxnSpPr>
          <p:cNvPr id="26" name="Straight Connector 17">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663863" y="152400"/>
            <a:ext cx="4627277" cy="6553200"/>
          </a:xfrm>
        </p:spPr>
        <p:txBody>
          <a:bodyPr vert="horz" lIns="91440" tIns="45720" rIns="91440" bIns="45720" rtlCol="0" anchor="ctr">
            <a:noAutofit/>
          </a:bodyPr>
          <a:lstStyle/>
          <a:p>
            <a:pPr marL="457200" indent="-228600" defTabSz="914400">
              <a:buFont typeface="Arial" panose="020B0604020202020204" pitchFamily="34" charset="0"/>
              <a:buChar char="•"/>
            </a:pPr>
            <a:r>
              <a:rPr lang="en-US" sz="2400" dirty="0"/>
              <a:t>student must be enrolled as a full time, degree seeking student</a:t>
            </a:r>
          </a:p>
          <a:p>
            <a:pPr marL="457200" indent="-228600" defTabSz="914400">
              <a:buFont typeface="Arial" panose="020B0604020202020204" pitchFamily="34" charset="0"/>
              <a:buChar char="•"/>
            </a:pPr>
            <a:r>
              <a:rPr lang="en-US" sz="2400" dirty="0"/>
              <a:t>Must meet IMPORT schools institutional policies for</a:t>
            </a:r>
          </a:p>
          <a:p>
            <a:pPr marL="914400" lvl="1" indent="-228600" algn="l" defTabSz="914400">
              <a:buFont typeface="Arial" panose="020B0604020202020204" pitchFamily="34" charset="0"/>
              <a:buChar char="•"/>
            </a:pPr>
            <a:r>
              <a:rPr lang="en-US" sz="2400" dirty="0"/>
              <a:t>Academic performance and </a:t>
            </a:r>
          </a:p>
          <a:p>
            <a:pPr marL="914400" lvl="1" indent="-228600" algn="l" defTabSz="914400">
              <a:buFont typeface="Arial" panose="020B0604020202020204" pitchFamily="34" charset="0"/>
              <a:buChar char="•"/>
            </a:pPr>
            <a:r>
              <a:rPr lang="en-US" sz="2400" dirty="0"/>
              <a:t>Personal conduct</a:t>
            </a:r>
          </a:p>
          <a:p>
            <a:pPr marL="457200" indent="-228600" defTabSz="914400">
              <a:buFont typeface="Arial" panose="020B0604020202020204" pitchFamily="34" charset="0"/>
              <a:buChar char="•"/>
            </a:pPr>
            <a:r>
              <a:rPr lang="en-US" sz="2400" dirty="0"/>
              <a:t>Employee must maintain eligible employment at the export school</a:t>
            </a:r>
          </a:p>
        </p:txBody>
      </p:sp>
      <p:sp>
        <p:nvSpPr>
          <p:cNvPr id="4" name="Slide Number Placeholder 3">
            <a:extLst>
              <a:ext uri="{FF2B5EF4-FFF2-40B4-BE49-F238E27FC236}">
                <a16:creationId xmlns:a16="http://schemas.microsoft.com/office/drawing/2014/main" id="{4B7A8DEF-04D1-487B-8739-53D550240572}"/>
              </a:ext>
            </a:extLst>
          </p:cNvPr>
          <p:cNvSpPr>
            <a:spLocks noGrp="1"/>
          </p:cNvSpPr>
          <p:nvPr>
            <p:ph type="sldNum" sz="quarter" idx="12"/>
          </p:nvPr>
        </p:nvSpPr>
        <p:spPr/>
        <p:txBody>
          <a:bodyPr/>
          <a:lstStyle/>
          <a:p>
            <a:fld id="{DE18A94C-E2AA-475A-A761-DE9705040EF4}" type="slidenum">
              <a:rPr lang="en-US" smtClean="0"/>
              <a:t>6</a:t>
            </a:fld>
            <a:endParaRPr lang="en-US" dirty="0"/>
          </a:p>
        </p:txBody>
      </p:sp>
    </p:spTree>
    <p:extLst>
      <p:ext uri="{BB962C8B-B14F-4D97-AF65-F5344CB8AC3E}">
        <p14:creationId xmlns:p14="http://schemas.microsoft.com/office/powerpoint/2010/main" val="3907098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2" name="Straight Connector 1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37470" y="1600199"/>
            <a:ext cx="2380112" cy="4297680"/>
          </a:xfrm>
        </p:spPr>
        <p:txBody>
          <a:bodyPr vert="horz" lIns="91440" tIns="45720" rIns="91440" bIns="45720" rtlCol="0" anchor="ctr">
            <a:normAutofit/>
          </a:bodyPr>
          <a:lstStyle/>
          <a:p>
            <a:pPr defTabSz="914400"/>
            <a:r>
              <a:rPr lang="en-US" sz="3200"/>
              <a:t>TE scholarship value?</a:t>
            </a:r>
          </a:p>
        </p:txBody>
      </p:sp>
      <p:cxnSp>
        <p:nvCxnSpPr>
          <p:cNvPr id="18" name="Straight Connector 17">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663863" y="304800"/>
            <a:ext cx="4627277" cy="6477000"/>
          </a:xfrm>
        </p:spPr>
        <p:txBody>
          <a:bodyPr vert="horz" lIns="91440" tIns="45720" rIns="91440" bIns="45720" rtlCol="0" anchor="ctr">
            <a:normAutofit/>
          </a:bodyPr>
          <a:lstStyle/>
          <a:p>
            <a:pPr marL="457200" indent="-228600" defTabSz="914400">
              <a:lnSpc>
                <a:spcPct val="110000"/>
              </a:lnSpc>
              <a:buFont typeface="Arial" panose="020B0604020202020204" pitchFamily="34" charset="0"/>
              <a:buChar char="•"/>
              <a:defRPr/>
            </a:pPr>
            <a:r>
              <a:rPr lang="en-US" sz="1100" dirty="0"/>
              <a:t>Actual awarded amount is determined by the IMPORT school</a:t>
            </a:r>
          </a:p>
          <a:p>
            <a:pPr marL="457200" indent="-228600" defTabSz="914400">
              <a:lnSpc>
                <a:spcPct val="110000"/>
              </a:lnSpc>
              <a:buFont typeface="Arial" panose="020B0604020202020204" pitchFamily="34" charset="0"/>
              <a:buChar char="•"/>
              <a:defRPr/>
            </a:pPr>
            <a:r>
              <a:rPr lang="en-US" sz="1100" dirty="0"/>
              <a:t>Must be full tuition or set rate – whichever is less*</a:t>
            </a:r>
          </a:p>
          <a:p>
            <a:pPr marL="457200" indent="-228600" defTabSz="914400">
              <a:lnSpc>
                <a:spcPct val="110000"/>
              </a:lnSpc>
              <a:buFont typeface="Arial" panose="020B0604020202020204" pitchFamily="34" charset="0"/>
              <a:buChar char="•"/>
              <a:defRPr/>
            </a:pPr>
            <a:r>
              <a:rPr lang="en-US" sz="1100" dirty="0"/>
              <a:t>TE scholarship can be made up of institutional scholarships and grant funds, federal Pell or Supplement grant dollars, and/or state grant funds</a:t>
            </a:r>
          </a:p>
          <a:p>
            <a:pPr marL="457200" indent="-228600" defTabSz="914400">
              <a:lnSpc>
                <a:spcPct val="110000"/>
              </a:lnSpc>
              <a:buFont typeface="Arial" panose="020B0604020202020204" pitchFamily="34" charset="0"/>
              <a:buChar char="•"/>
              <a:defRPr/>
            </a:pPr>
            <a:r>
              <a:rPr lang="en-US" sz="1100" dirty="0"/>
              <a:t>Check with your IMPORT school regarding their FAFSA (Free Application for Federal Student Aid) expectations </a:t>
            </a:r>
          </a:p>
          <a:p>
            <a:pPr marL="457200" indent="-228600" defTabSz="914400">
              <a:lnSpc>
                <a:spcPct val="110000"/>
              </a:lnSpc>
              <a:buFont typeface="Arial" panose="020B0604020202020204" pitchFamily="34" charset="0"/>
              <a:buChar char="•"/>
              <a:defRPr/>
            </a:pPr>
            <a:r>
              <a:rPr lang="en-US" sz="1100" dirty="0"/>
              <a:t>No dollars exchanged</a:t>
            </a:r>
          </a:p>
          <a:p>
            <a:pPr marL="457200" indent="-228600" defTabSz="914400">
              <a:lnSpc>
                <a:spcPct val="110000"/>
              </a:lnSpc>
              <a:buFont typeface="Arial" panose="020B0604020202020204" pitchFamily="34" charset="0"/>
              <a:buChar char="•"/>
              <a:defRPr/>
            </a:pPr>
            <a:r>
              <a:rPr lang="en-US" sz="1100" dirty="0"/>
              <a:t>There may be tax ramifications</a:t>
            </a:r>
          </a:p>
          <a:p>
            <a:pPr marL="914400" lvl="1" indent="-228600" algn="l" defTabSz="914400">
              <a:lnSpc>
                <a:spcPct val="110000"/>
              </a:lnSpc>
              <a:buFont typeface="Arial" panose="020B0604020202020204" pitchFamily="34" charset="0"/>
              <a:buChar char="•"/>
              <a:defRPr/>
            </a:pPr>
            <a:r>
              <a:rPr lang="en-US" sz="1100" dirty="0"/>
              <a:t>Check out IRS publication 990 for details or your tax expert</a:t>
            </a:r>
          </a:p>
          <a:p>
            <a:pPr marL="914400" lvl="1" indent="-228600" algn="l" defTabSz="914400">
              <a:lnSpc>
                <a:spcPct val="110000"/>
              </a:lnSpc>
              <a:buFont typeface="Arial" panose="020B0604020202020204" pitchFamily="34" charset="0"/>
              <a:buChar char="•"/>
              <a:defRPr/>
            </a:pPr>
            <a:endParaRPr lang="en-US" sz="1100" dirty="0"/>
          </a:p>
          <a:p>
            <a:pPr marL="914400" lvl="1" indent="-228600" algn="l" defTabSz="914400">
              <a:lnSpc>
                <a:spcPct val="110000"/>
              </a:lnSpc>
              <a:buFont typeface="Arial" panose="020B0604020202020204" pitchFamily="34" charset="0"/>
              <a:buChar char="•"/>
              <a:defRPr/>
            </a:pPr>
            <a:endParaRPr lang="en-US" sz="1100" dirty="0"/>
          </a:p>
          <a:p>
            <a:pPr marL="457200" lvl="1" indent="-228600" algn="l" defTabSz="914400">
              <a:lnSpc>
                <a:spcPct val="110000"/>
              </a:lnSpc>
              <a:buFont typeface="Arial" panose="020B0604020202020204" pitchFamily="34" charset="0"/>
              <a:buChar char="•"/>
              <a:defRPr/>
            </a:pPr>
            <a:endParaRPr lang="en-US" sz="1100" dirty="0"/>
          </a:p>
          <a:p>
            <a:pPr marL="457200" lvl="1" indent="-228600" algn="l" defTabSz="914400">
              <a:lnSpc>
                <a:spcPct val="110000"/>
              </a:lnSpc>
              <a:buFont typeface="Arial" panose="020B0604020202020204" pitchFamily="34" charset="0"/>
              <a:buChar char="•"/>
              <a:defRPr/>
            </a:pPr>
            <a:endParaRPr lang="en-US" sz="1100" dirty="0"/>
          </a:p>
          <a:p>
            <a:pPr marL="457200" lvl="1" indent="-228600" algn="l" defTabSz="914400">
              <a:lnSpc>
                <a:spcPct val="110000"/>
              </a:lnSpc>
              <a:buFont typeface="Arial" panose="020B0604020202020204" pitchFamily="34" charset="0"/>
              <a:buChar char="•"/>
              <a:defRPr/>
            </a:pPr>
            <a:r>
              <a:rPr lang="en-US" sz="1100" dirty="0"/>
              <a:t>* Public school members may offer a different amount.  Check with the school for actual scholarship amount</a:t>
            </a:r>
          </a:p>
        </p:txBody>
      </p:sp>
      <p:sp>
        <p:nvSpPr>
          <p:cNvPr id="4" name="Slide Number Placeholder 3">
            <a:extLst>
              <a:ext uri="{FF2B5EF4-FFF2-40B4-BE49-F238E27FC236}">
                <a16:creationId xmlns:a16="http://schemas.microsoft.com/office/drawing/2014/main" id="{D700C35F-B712-4CEF-88FA-8BF9AF9FDB63}"/>
              </a:ext>
            </a:extLst>
          </p:cNvPr>
          <p:cNvSpPr>
            <a:spLocks noGrp="1"/>
          </p:cNvSpPr>
          <p:nvPr>
            <p:ph type="sldNum" sz="quarter" idx="12"/>
          </p:nvPr>
        </p:nvSpPr>
        <p:spPr/>
        <p:txBody>
          <a:bodyPr/>
          <a:lstStyle/>
          <a:p>
            <a:fld id="{DE18A94C-E2AA-475A-A761-DE9705040EF4}" type="slidenum">
              <a:rPr lang="en-US" smtClean="0"/>
              <a:t>7</a:t>
            </a:fld>
            <a:endParaRPr lang="en-US" dirty="0"/>
          </a:p>
        </p:txBody>
      </p:sp>
    </p:spTree>
    <p:extLst>
      <p:ext uri="{BB962C8B-B14F-4D97-AF65-F5344CB8AC3E}">
        <p14:creationId xmlns:p14="http://schemas.microsoft.com/office/powerpoint/2010/main" val="400103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4" name="Straight Connector 13">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8" name="Rectangle 1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ctrTitle"/>
          </p:nvPr>
        </p:nvSpPr>
        <p:spPr>
          <a:xfrm>
            <a:off x="937470" y="1600199"/>
            <a:ext cx="2380112" cy="4297680"/>
          </a:xfrm>
        </p:spPr>
        <p:txBody>
          <a:bodyPr vert="horz" lIns="91440" tIns="45720" rIns="91440" bIns="45720" rtlCol="0" anchor="ctr">
            <a:normAutofit/>
          </a:bodyPr>
          <a:lstStyle/>
          <a:p>
            <a:pPr defTabSz="914400"/>
            <a:r>
              <a:rPr lang="en-US" sz="3200"/>
              <a:t>Other college costs</a:t>
            </a:r>
          </a:p>
        </p:txBody>
      </p:sp>
      <p:cxnSp>
        <p:nvCxnSpPr>
          <p:cNvPr id="20" name="Straight Connector 1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663863" y="1600199"/>
            <a:ext cx="4627277" cy="4297680"/>
          </a:xfrm>
        </p:spPr>
        <p:txBody>
          <a:bodyPr vert="horz" lIns="91440" tIns="45720" rIns="91440" bIns="45720" rtlCol="0" anchor="ctr">
            <a:normAutofit/>
          </a:bodyPr>
          <a:lstStyle/>
          <a:p>
            <a:pPr marL="457200" indent="-228600" defTabSz="914400">
              <a:buFont typeface="Arial" panose="020B0604020202020204" pitchFamily="34" charset="0"/>
              <a:buChar char="•"/>
            </a:pPr>
            <a:r>
              <a:rPr lang="en-US" dirty="0"/>
              <a:t>Other college costs can include fees, books, and room and board </a:t>
            </a:r>
          </a:p>
          <a:p>
            <a:pPr marL="914400" lvl="1" indent="-228600" algn="l" defTabSz="914400">
              <a:buFont typeface="Arial" panose="020B0604020202020204" pitchFamily="34" charset="0"/>
              <a:buChar char="•"/>
            </a:pPr>
            <a:r>
              <a:rPr lang="en-US" dirty="0"/>
              <a:t>These costs are NOT covered by the TE scholarship</a:t>
            </a:r>
          </a:p>
          <a:p>
            <a:pPr marL="914400" lvl="1" indent="-228600" algn="l" defTabSz="914400">
              <a:buFont typeface="Arial" panose="020B0604020202020204" pitchFamily="34" charset="0"/>
              <a:buChar char="•"/>
            </a:pPr>
            <a:r>
              <a:rPr lang="en-US" dirty="0"/>
              <a:t>A handful of schools do offer a room stipend – ask your IMPORT school</a:t>
            </a:r>
          </a:p>
          <a:p>
            <a:pPr marL="457200" indent="-228600" defTabSz="914400">
              <a:buFont typeface="Arial" panose="020B0604020202020204" pitchFamily="34" charset="0"/>
              <a:buChar char="•"/>
            </a:pPr>
            <a:r>
              <a:rPr lang="en-US" dirty="0"/>
              <a:t>File the FAFSA if you need additional assistance to cover these other costs.</a:t>
            </a:r>
          </a:p>
          <a:p>
            <a:pPr marL="914400" lvl="1" indent="-228600" algn="l" defTabSz="914400">
              <a:buFont typeface="Arial" panose="020B0604020202020204" pitchFamily="34" charset="0"/>
              <a:buChar char="•"/>
            </a:pPr>
            <a:r>
              <a:rPr lang="en-US" dirty="0">
                <a:hlinkClick r:id="rId4"/>
              </a:rPr>
              <a:t>www.FAFSA.gov</a:t>
            </a:r>
            <a:r>
              <a:rPr lang="en-US" dirty="0"/>
              <a:t> is the FREE site</a:t>
            </a:r>
          </a:p>
        </p:txBody>
      </p:sp>
      <p:sp>
        <p:nvSpPr>
          <p:cNvPr id="2" name="Slide Number Placeholder 1">
            <a:extLst>
              <a:ext uri="{FF2B5EF4-FFF2-40B4-BE49-F238E27FC236}">
                <a16:creationId xmlns:a16="http://schemas.microsoft.com/office/drawing/2014/main" id="{74767579-C2B1-40E4-AB6D-72C23DA790D1}"/>
              </a:ext>
            </a:extLst>
          </p:cNvPr>
          <p:cNvSpPr>
            <a:spLocks noGrp="1"/>
          </p:cNvSpPr>
          <p:nvPr>
            <p:ph type="sldNum" sz="quarter" idx="12"/>
          </p:nvPr>
        </p:nvSpPr>
        <p:spPr/>
        <p:txBody>
          <a:bodyPr/>
          <a:lstStyle/>
          <a:p>
            <a:fld id="{DE18A94C-E2AA-475A-A761-DE9705040EF4}" type="slidenum">
              <a:rPr lang="en-US" smtClean="0"/>
              <a:t>8</a:t>
            </a:fld>
            <a:endParaRPr lang="en-US" dirty="0"/>
          </a:p>
        </p:txBody>
      </p:sp>
    </p:spTree>
    <p:extLst>
      <p:ext uri="{BB962C8B-B14F-4D97-AF65-F5344CB8AC3E}">
        <p14:creationId xmlns:p14="http://schemas.microsoft.com/office/powerpoint/2010/main" val="3588614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2" name="Straight Connector 1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37470" y="1600199"/>
            <a:ext cx="2380112" cy="4297680"/>
          </a:xfrm>
        </p:spPr>
        <p:txBody>
          <a:bodyPr vert="horz" lIns="91440" tIns="45720" rIns="91440" bIns="45720" rtlCol="0" anchor="ctr">
            <a:normAutofit/>
          </a:bodyPr>
          <a:lstStyle/>
          <a:p>
            <a:pPr defTabSz="914400"/>
            <a:r>
              <a:rPr lang="en-US" sz="3200"/>
              <a:t>The TE fine print</a:t>
            </a:r>
          </a:p>
        </p:txBody>
      </p:sp>
      <p:cxnSp>
        <p:nvCxnSpPr>
          <p:cNvPr id="18" name="Straight Connector 17">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663863" y="228600"/>
            <a:ext cx="4627277" cy="6400799"/>
          </a:xfrm>
        </p:spPr>
        <p:txBody>
          <a:bodyPr vert="horz" lIns="91440" tIns="45720" rIns="91440" bIns="45720" rtlCol="0" anchor="ctr">
            <a:normAutofit/>
          </a:bodyPr>
          <a:lstStyle/>
          <a:p>
            <a:pPr marL="457200" indent="-228600" defTabSz="914400">
              <a:lnSpc>
                <a:spcPct val="110000"/>
              </a:lnSpc>
              <a:buFont typeface="Arial" panose="020B0604020202020204" pitchFamily="34" charset="0"/>
              <a:buChar char="•"/>
            </a:pPr>
            <a:r>
              <a:rPr lang="en-US" sz="1300" dirty="0"/>
              <a:t>YOU need to ask the following questions of both your employer and the school(s) you are considering </a:t>
            </a:r>
          </a:p>
          <a:p>
            <a:pPr marL="457200" indent="-228600" defTabSz="914400">
              <a:lnSpc>
                <a:spcPct val="110000"/>
              </a:lnSpc>
              <a:buFont typeface="Arial" panose="020B0604020202020204" pitchFamily="34" charset="0"/>
              <a:buChar char="•"/>
            </a:pPr>
            <a:r>
              <a:rPr lang="en-US" sz="1300" dirty="0"/>
              <a:t>What is the maximum eligibility?</a:t>
            </a:r>
          </a:p>
          <a:p>
            <a:pPr marL="914400" lvl="1" indent="-228600" algn="l" defTabSz="914400">
              <a:lnSpc>
                <a:spcPct val="110000"/>
              </a:lnSpc>
              <a:buFont typeface="Arial" panose="020B0604020202020204" pitchFamily="34" charset="0"/>
              <a:buChar char="•"/>
            </a:pPr>
            <a:r>
              <a:rPr lang="en-US" sz="1300" dirty="0"/>
              <a:t>Eligible for 8 semesters of funding or graduation</a:t>
            </a:r>
          </a:p>
          <a:p>
            <a:pPr marL="457200" indent="-228600" defTabSz="914400">
              <a:lnSpc>
                <a:spcPct val="110000"/>
              </a:lnSpc>
              <a:buFont typeface="Arial" panose="020B0604020202020204" pitchFamily="34" charset="0"/>
              <a:buChar char="•"/>
            </a:pPr>
            <a:r>
              <a:rPr lang="en-US" sz="1300" dirty="0"/>
              <a:t>What educational programs are included?</a:t>
            </a:r>
          </a:p>
          <a:p>
            <a:pPr marL="914400" lvl="1" indent="-228600" algn="l" defTabSz="914400">
              <a:lnSpc>
                <a:spcPct val="110000"/>
              </a:lnSpc>
              <a:buFont typeface="Arial" panose="020B0604020202020204" pitchFamily="34" charset="0"/>
              <a:buChar char="•"/>
            </a:pPr>
            <a:r>
              <a:rPr lang="en-US" sz="1300" dirty="0"/>
              <a:t>Undergraduate</a:t>
            </a:r>
          </a:p>
          <a:p>
            <a:pPr marL="914400" lvl="1" indent="-228600" algn="l" defTabSz="914400">
              <a:lnSpc>
                <a:spcPct val="110000"/>
              </a:lnSpc>
              <a:buFont typeface="Arial" panose="020B0604020202020204" pitchFamily="34" charset="0"/>
              <a:buChar char="•"/>
            </a:pPr>
            <a:r>
              <a:rPr lang="en-US" sz="1300" dirty="0"/>
              <a:t>Graduate</a:t>
            </a:r>
          </a:p>
          <a:p>
            <a:pPr marL="914400" lvl="1" indent="-228600" algn="l" defTabSz="914400">
              <a:lnSpc>
                <a:spcPct val="110000"/>
              </a:lnSpc>
              <a:buFont typeface="Arial" panose="020B0604020202020204" pitchFamily="34" charset="0"/>
              <a:buChar char="•"/>
            </a:pPr>
            <a:r>
              <a:rPr lang="en-US" sz="1300" dirty="0"/>
              <a:t>Online</a:t>
            </a:r>
          </a:p>
          <a:p>
            <a:pPr marL="914400" lvl="1" indent="-228600" algn="l" defTabSz="914400">
              <a:lnSpc>
                <a:spcPct val="110000"/>
              </a:lnSpc>
              <a:buFont typeface="Arial" panose="020B0604020202020204" pitchFamily="34" charset="0"/>
              <a:buChar char="•"/>
            </a:pPr>
            <a:r>
              <a:rPr lang="en-US" sz="1300" dirty="0"/>
              <a:t>Non-traditional campuses</a:t>
            </a:r>
          </a:p>
          <a:p>
            <a:pPr marL="457200" indent="-228600" defTabSz="914400">
              <a:lnSpc>
                <a:spcPct val="110000"/>
              </a:lnSpc>
              <a:buFont typeface="Arial" panose="020B0604020202020204" pitchFamily="34" charset="0"/>
              <a:buChar char="•"/>
            </a:pPr>
            <a:r>
              <a:rPr lang="en-US" sz="1300" dirty="0"/>
              <a:t>What about summer and study abroad opportunities?</a:t>
            </a:r>
          </a:p>
          <a:p>
            <a:pPr marL="457200" indent="-228600" defTabSz="914400">
              <a:lnSpc>
                <a:spcPct val="110000"/>
              </a:lnSpc>
              <a:buFont typeface="Arial" panose="020B0604020202020204" pitchFamily="34" charset="0"/>
              <a:buChar char="•"/>
            </a:pPr>
            <a:r>
              <a:rPr lang="en-US" sz="1300" dirty="0"/>
              <a:t>What if the student gets married or the parent is no longer employed at MY School</a:t>
            </a:r>
          </a:p>
          <a:p>
            <a:pPr marL="457200" indent="-228600" defTabSz="914400">
              <a:lnSpc>
                <a:spcPct val="110000"/>
              </a:lnSpc>
              <a:buFont typeface="Arial" panose="020B0604020202020204" pitchFamily="34" charset="0"/>
              <a:buChar char="•"/>
            </a:pPr>
            <a:r>
              <a:rPr lang="en-US" sz="1300" dirty="0"/>
              <a:t>What is the schools definition of dependent?</a:t>
            </a:r>
          </a:p>
          <a:p>
            <a:pPr marL="914400" lvl="1" indent="-228600" algn="l" defTabSz="914400">
              <a:lnSpc>
                <a:spcPct val="110000"/>
              </a:lnSpc>
              <a:buFont typeface="Arial" panose="020B0604020202020204" pitchFamily="34" charset="0"/>
              <a:buChar char="•"/>
            </a:pPr>
            <a:r>
              <a:rPr lang="en-US" sz="1300" dirty="0"/>
              <a:t>Typically the same as the IRS</a:t>
            </a:r>
          </a:p>
        </p:txBody>
      </p:sp>
      <p:sp>
        <p:nvSpPr>
          <p:cNvPr id="4" name="Slide Number Placeholder 3">
            <a:extLst>
              <a:ext uri="{FF2B5EF4-FFF2-40B4-BE49-F238E27FC236}">
                <a16:creationId xmlns:a16="http://schemas.microsoft.com/office/drawing/2014/main" id="{87E63B39-8CE8-4CA2-ACB7-C29E9573C08B}"/>
              </a:ext>
            </a:extLst>
          </p:cNvPr>
          <p:cNvSpPr>
            <a:spLocks noGrp="1"/>
          </p:cNvSpPr>
          <p:nvPr>
            <p:ph type="sldNum" sz="quarter" idx="12"/>
          </p:nvPr>
        </p:nvSpPr>
        <p:spPr/>
        <p:txBody>
          <a:bodyPr/>
          <a:lstStyle/>
          <a:p>
            <a:fld id="{DE18A94C-E2AA-475A-A761-DE9705040EF4}" type="slidenum">
              <a:rPr lang="en-US" smtClean="0"/>
              <a:t>9</a:t>
            </a:fld>
            <a:endParaRPr lang="en-US" dirty="0"/>
          </a:p>
        </p:txBody>
      </p:sp>
    </p:spTree>
    <p:extLst>
      <p:ext uri="{BB962C8B-B14F-4D97-AF65-F5344CB8AC3E}">
        <p14:creationId xmlns:p14="http://schemas.microsoft.com/office/powerpoint/2010/main" val="55457256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1211</Words>
  <Application>Microsoft Office PowerPoint</Application>
  <PresentationFormat>On-screen Show (4:3)</PresentationFormat>
  <Paragraphs>179</Paragraphs>
  <Slides>22</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Palatino Linotype</vt:lpstr>
      <vt:lpstr>Gallery</vt:lpstr>
      <vt:lpstr>Helping families understand the Tuition Exchange program and process</vt:lpstr>
      <vt:lpstr>PowerPoint Presentation</vt:lpstr>
      <vt:lpstr>What is Tuition Exchange?</vt:lpstr>
      <vt:lpstr>Tuition Exchange details</vt:lpstr>
      <vt:lpstr>PowerPoint Presentation</vt:lpstr>
      <vt:lpstr>Maintaining the Scholarship</vt:lpstr>
      <vt:lpstr>TE scholarship value?</vt:lpstr>
      <vt:lpstr>Other college costs</vt:lpstr>
      <vt:lpstr>The TE fine print</vt:lpstr>
      <vt:lpstr>How competitive is the TE process?</vt:lpstr>
      <vt:lpstr>How competitive is the TE process?</vt:lpstr>
      <vt:lpstr>How do I get started?</vt:lpstr>
      <vt:lpstr>Now what?</vt:lpstr>
      <vt:lpstr>The EZ application </vt:lpstr>
      <vt:lpstr>What information about me is required?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Helping families understand the Tuition Exchange program and process</dc:title>
  <dc:creator>Janet Dodson</dc:creator>
  <cp:lastModifiedBy>Janet Dodson</cp:lastModifiedBy>
  <cp:revision>3</cp:revision>
  <dcterms:created xsi:type="dcterms:W3CDTF">2019-03-13T02:47:17Z</dcterms:created>
  <dcterms:modified xsi:type="dcterms:W3CDTF">2019-03-13T17:11:09Z</dcterms:modified>
</cp:coreProperties>
</file>