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82" autoAdjust="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0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963" cy="469716"/>
          </a:xfrm>
          <a:prstGeom prst="rect">
            <a:avLst/>
          </a:prstGeom>
        </p:spPr>
        <p:txBody>
          <a:bodyPr vert="horz" lIns="88999" tIns="44499" rIns="88999" bIns="444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099" y="0"/>
            <a:ext cx="3070963" cy="469716"/>
          </a:xfrm>
          <a:prstGeom prst="rect">
            <a:avLst/>
          </a:prstGeom>
        </p:spPr>
        <p:txBody>
          <a:bodyPr vert="horz" lIns="88999" tIns="44499" rIns="88999" bIns="44499" rtlCol="0"/>
          <a:lstStyle>
            <a:lvl1pPr algn="r">
              <a:defRPr sz="1200"/>
            </a:lvl1pPr>
          </a:lstStyle>
          <a:p>
            <a:fld id="{F8459A29-563A-4A7A-96BE-5EC69B2E8F7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885"/>
            <a:ext cx="3070963" cy="469715"/>
          </a:xfrm>
          <a:prstGeom prst="rect">
            <a:avLst/>
          </a:prstGeom>
        </p:spPr>
        <p:txBody>
          <a:bodyPr vert="horz" lIns="88999" tIns="44499" rIns="88999" bIns="444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099" y="8902885"/>
            <a:ext cx="3070963" cy="469715"/>
          </a:xfrm>
          <a:prstGeom prst="rect">
            <a:avLst/>
          </a:prstGeom>
        </p:spPr>
        <p:txBody>
          <a:bodyPr vert="horz" lIns="88999" tIns="44499" rIns="88999" bIns="44499" rtlCol="0" anchor="b"/>
          <a:lstStyle>
            <a:lvl1pPr algn="r">
              <a:defRPr sz="1200"/>
            </a:lvl1pPr>
          </a:lstStyle>
          <a:p>
            <a:fld id="{22E43AF9-D9B8-475B-B453-475985835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1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963" cy="469716"/>
          </a:xfrm>
          <a:prstGeom prst="rect">
            <a:avLst/>
          </a:prstGeom>
        </p:spPr>
        <p:txBody>
          <a:bodyPr vert="horz" lIns="88999" tIns="44499" rIns="88999" bIns="444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099" y="0"/>
            <a:ext cx="3070963" cy="469716"/>
          </a:xfrm>
          <a:prstGeom prst="rect">
            <a:avLst/>
          </a:prstGeom>
        </p:spPr>
        <p:txBody>
          <a:bodyPr vert="horz" lIns="88999" tIns="44499" rIns="88999" bIns="44499" rtlCol="0"/>
          <a:lstStyle>
            <a:lvl1pPr algn="r">
              <a:defRPr sz="1200"/>
            </a:lvl1pPr>
          </a:lstStyle>
          <a:p>
            <a:fld id="{B903DAC4-79C7-482C-906D-8B435834C69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71575"/>
            <a:ext cx="561975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99" tIns="44499" rIns="88999" bIns="444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276" y="4511126"/>
            <a:ext cx="5668049" cy="3689512"/>
          </a:xfrm>
          <a:prstGeom prst="rect">
            <a:avLst/>
          </a:prstGeom>
        </p:spPr>
        <p:txBody>
          <a:bodyPr vert="horz" lIns="88999" tIns="44499" rIns="88999" bIns="444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885"/>
            <a:ext cx="3070963" cy="469715"/>
          </a:xfrm>
          <a:prstGeom prst="rect">
            <a:avLst/>
          </a:prstGeom>
        </p:spPr>
        <p:txBody>
          <a:bodyPr vert="horz" lIns="88999" tIns="44499" rIns="88999" bIns="444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099" y="8902885"/>
            <a:ext cx="3070963" cy="469715"/>
          </a:xfrm>
          <a:prstGeom prst="rect">
            <a:avLst/>
          </a:prstGeom>
        </p:spPr>
        <p:txBody>
          <a:bodyPr vert="horz" lIns="88999" tIns="44499" rIns="88999" bIns="44499" rtlCol="0" anchor="b"/>
          <a:lstStyle>
            <a:lvl1pPr algn="r">
              <a:defRPr sz="1200"/>
            </a:lvl1pPr>
          </a:lstStyle>
          <a:p>
            <a:fld id="{C82B55E0-107E-4B69-B578-1875172C6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B55E0-107E-4B69-B578-1875172C68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07E2-1146-4BB8-93FD-ECFFD3A20F26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D6B2-BF8A-4BFF-BAF2-FB72C1157F73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C3AD-E880-43A3-A4B4-C1F257B38D16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393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5B2-2310-4665-9E67-5E05A19ABBF8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5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307C-3B1F-428D-A814-55AEEFBC6CE1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74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F189-0AE9-4D63-829D-2F0F4155A60B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71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B0B1-D79F-449B-A916-11F3915C56B7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9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D27E-AB68-4054-A740-D8B3E7B688DA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5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6262-FA4D-4933-BAC2-CFFA8B6ABFB3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4148-5EB0-4C6D-AB97-AD01C4CF3836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2E9E-569C-4613-BDBA-61E2C7A4B07B}" type="datetime1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1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764B-066E-429A-B35D-F4BE3F67CA07}" type="datetime1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9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0C47-3ACD-45F9-90B1-1D6FCCFA75C6}" type="datetime1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08E7-4A80-490C-946B-5005437530C2}" type="datetime1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4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F025-8897-4AB0-9575-E58342AAE34F}" type="datetime1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8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A4CF-394B-49BC-9CBD-0BBC62373A44}" type="datetime1">
              <a:rPr lang="en-US" smtClean="0"/>
              <a:t>8/13/2014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4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8C9E-D88F-43AF-AE9D-23E3664B617D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E62BEF-AB69-4289-95BA-EF72D856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1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ELO@tuitionexchange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Understanding Tuition Exchange Changes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25696"/>
            <a:ext cx="7766936" cy="1444752"/>
          </a:xfrm>
        </p:spPr>
        <p:txBody>
          <a:bodyPr>
            <a:normAutofit/>
          </a:bodyPr>
          <a:lstStyle/>
          <a:p>
            <a:r>
              <a:rPr lang="en-US" smtClean="0"/>
              <a:t>Late summer, 2014</a:t>
            </a:r>
          </a:p>
          <a:p>
            <a:r>
              <a:rPr lang="en-US" smtClean="0"/>
              <a:t>Today’s </a:t>
            </a:r>
            <a:r>
              <a:rPr lang="en-US" smtClean="0"/>
              <a:t>trainer:</a:t>
            </a:r>
            <a:endParaRPr lang="en-US" smtClean="0"/>
          </a:p>
          <a:p>
            <a:r>
              <a:rPr lang="en-US" smtClean="0"/>
              <a:t>Janet </a:t>
            </a:r>
            <a:r>
              <a:rPr lang="en-US" smtClean="0"/>
              <a:t>Dodson, Associate Director of Communication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3E88-B247-4D86-855C-61008DD2CC97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Double Credit 3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/>
          <a:lstStyle/>
          <a:p>
            <a:r>
              <a:rPr lang="en-US" smtClean="0"/>
              <a:t>What is a TE recognized eligible Exchange program</a:t>
            </a:r>
          </a:p>
          <a:p>
            <a:pPr lvl="1"/>
            <a:r>
              <a:rPr lang="en-US" smtClean="0"/>
              <a:t>Recognized </a:t>
            </a:r>
            <a:r>
              <a:rPr lang="en-US"/>
              <a:t>national and/or regional exchange programs</a:t>
            </a:r>
          </a:p>
          <a:p>
            <a:pPr lvl="1"/>
            <a:r>
              <a:rPr lang="en-US"/>
              <a:t>It does not include individual schools with one-to-one consortium </a:t>
            </a:r>
            <a:r>
              <a:rPr lang="en-US" smtClean="0"/>
              <a:t>agreements</a:t>
            </a:r>
            <a:endParaRPr lang="en-US"/>
          </a:p>
          <a:p>
            <a:pPr lvl="1"/>
            <a:r>
              <a:rPr lang="en-US"/>
              <a:t>Have questions about what is a recognized program – contact TE </a:t>
            </a:r>
            <a:r>
              <a:rPr lang="en-US" smtClean="0"/>
              <a:t>Central</a:t>
            </a:r>
          </a:p>
          <a:p>
            <a:r>
              <a:rPr lang="en-US" smtClean="0"/>
              <a:t>Cost </a:t>
            </a:r>
          </a:p>
          <a:p>
            <a:pPr lvl="1"/>
            <a:r>
              <a:rPr lang="en-US" smtClean="0"/>
              <a:t>The </a:t>
            </a:r>
            <a:r>
              <a:rPr lang="en-US"/>
              <a:t>double credit option </a:t>
            </a:r>
            <a:r>
              <a:rPr lang="en-US" smtClean="0"/>
              <a:t>is an import TE </a:t>
            </a:r>
            <a:r>
              <a:rPr lang="en-US"/>
              <a:t>Participation fee of $</a:t>
            </a:r>
            <a:r>
              <a:rPr lang="en-US" smtClean="0"/>
              <a:t>35</a:t>
            </a:r>
          </a:p>
          <a:p>
            <a:pPr lvl="1"/>
            <a:r>
              <a:rPr lang="en-US" smtClean="0"/>
              <a:t>TE Central will bill separately for 2014/15</a:t>
            </a:r>
          </a:p>
          <a:p>
            <a:pPr lvl="1"/>
            <a:r>
              <a:rPr lang="en-US" smtClean="0"/>
              <a:t>Stay tuned for additional information</a:t>
            </a:r>
          </a:p>
          <a:p>
            <a:pPr lvl="1"/>
            <a:endParaRPr lang="en-US"/>
          </a:p>
          <a:p>
            <a:pPr lvl="1"/>
            <a:endParaRPr lang="en-US" smtClean="0"/>
          </a:p>
          <a:p>
            <a:pPr marL="0" indent="0">
              <a:buNone/>
            </a:pPr>
            <a:r>
              <a:rPr lang="en-US" smtClean="0"/>
              <a:t>HINT:  Only sign-up </a:t>
            </a:r>
            <a:r>
              <a:rPr lang="en-US"/>
              <a:t>for double credit if your school wants to </a:t>
            </a:r>
            <a:r>
              <a:rPr lang="en-US" smtClean="0"/>
              <a:t>participate </a:t>
            </a:r>
            <a:r>
              <a:rPr lang="en-US"/>
              <a:t>at a higher level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F5E9-97C9-42E4-8C87-5CBBC7E4DA5E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Double Credit 3 continued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3313"/>
            <a:ext cx="8596668" cy="4688050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How does this work?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Central is in the process of adding recognized Exchange programs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Members wishing to participate will connect the double counted IMPORT like you connect students with the correct exporting institution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Central is in the process of finalizing these details – stay tuned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 Central may ask TE Member schools for additional information regarding this program 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HINT:  Be sure to share this with your Enrollment Management and HR team members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F8E8-A901-4975-8F51-2E03BB44ABA9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7992"/>
          </a:xfrm>
        </p:spPr>
        <p:txBody>
          <a:bodyPr/>
          <a:lstStyle/>
          <a:p>
            <a:pPr algn="r"/>
            <a:r>
              <a:rPr lang="en-US" smtClean="0"/>
              <a:t>TE Co-Op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4441"/>
            <a:ext cx="8596668" cy="4806922"/>
          </a:xfrm>
        </p:spPr>
        <p:txBody>
          <a:bodyPr/>
          <a:lstStyle/>
          <a:p>
            <a:r>
              <a:rPr lang="en-US" smtClean="0"/>
              <a:t>TE Cooperative Program (TE Co-Op program) (</a:t>
            </a:r>
            <a:r>
              <a:rPr lang="en-US"/>
              <a:t>Motion </a:t>
            </a:r>
            <a:r>
              <a:rPr lang="en-US" smtClean="0"/>
              <a:t>3)</a:t>
            </a:r>
            <a:endParaRPr lang="en-US"/>
          </a:p>
          <a:p>
            <a:pPr lvl="1"/>
            <a:r>
              <a:rPr lang="en-US" smtClean="0"/>
              <a:t>The TE Board of Directors approved the discontinuation of this program</a:t>
            </a:r>
          </a:p>
          <a:p>
            <a:pPr lvl="1"/>
            <a:r>
              <a:rPr lang="en-US" smtClean="0"/>
              <a:t>By passing </a:t>
            </a:r>
            <a:r>
              <a:rPr lang="en-US"/>
              <a:t>of EI3 and DC3 (Motions 1 and 2), the TE Coop Program is no longer </a:t>
            </a:r>
            <a:r>
              <a:rPr lang="en-US" smtClean="0"/>
              <a:t>needed</a:t>
            </a:r>
          </a:p>
          <a:p>
            <a:r>
              <a:rPr lang="en-US" smtClean="0"/>
              <a:t>What does this mean for my TE Co-Op status?</a:t>
            </a:r>
          </a:p>
          <a:p>
            <a:pPr lvl="1"/>
            <a:r>
              <a:rPr lang="en-US" smtClean="0"/>
              <a:t>All current Co-Op imports and exports are grandfathered forward</a:t>
            </a:r>
          </a:p>
          <a:p>
            <a:pPr lvl="1"/>
            <a:r>
              <a:rPr lang="en-US" smtClean="0"/>
              <a:t>Status of the </a:t>
            </a:r>
            <a:r>
              <a:rPr lang="en-US"/>
              <a:t>2014-15 annual report (due October 31, 2014) </a:t>
            </a:r>
            <a:r>
              <a:rPr lang="en-US" smtClean="0"/>
              <a:t>is the </a:t>
            </a:r>
            <a:r>
              <a:rPr lang="en-US"/>
              <a:t>baseline </a:t>
            </a:r>
            <a:r>
              <a:rPr lang="en-US" smtClean="0"/>
              <a:t>status</a:t>
            </a:r>
          </a:p>
          <a:p>
            <a:pPr lvl="1"/>
            <a:r>
              <a:rPr lang="en-US" smtClean="0"/>
              <a:t>TE Central will evaluate annually until the end of the academic year 2018-19 any  TE Co-Op school in a status of other than Satisfactory to determine if a status of leniency is needed </a:t>
            </a:r>
          </a:p>
          <a:p>
            <a:pPr lvl="1"/>
            <a:endParaRPr lang="en-US"/>
          </a:p>
          <a:p>
            <a:pPr lvl="1"/>
            <a:endParaRPr lang="en-US" smtClean="0"/>
          </a:p>
          <a:p>
            <a:pPr marL="0" indent="0">
              <a:buNone/>
            </a:pPr>
            <a:r>
              <a:rPr lang="en-US" smtClean="0"/>
              <a:t>HINT:  If your TE information includes TE Co-Op language – please update to eliminate confusion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5FEF-C89F-44DE-AB08-FEF6E679A521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568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General Program Notes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8176"/>
            <a:ext cx="8596668" cy="2816352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 Central's method of calculating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member status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remains the same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All TE member schools are encouraged to strive for an equal number of imports and exports, outside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up-to-three each year as passed under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E/I 3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 Central recognizes that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of our member schools successfully administer the TE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will,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on a case-by-case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basis,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monitor schools that appear to be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out-of-balance and visit directly with that TE member school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D30-B14B-420A-9918-49D71D881229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568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 in brief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3585"/>
            <a:ext cx="8596668" cy="4797778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Be sure to update your 2015-16 profile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Central appreciates members providing a back-up email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Communications are emailed to all primary and backup TELO’s via the list serve, posted to the TE website, TELO bucket under the TELO tab, and on the TELO home page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Member Resources bucket (last bucket on the right) continues adding new resources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Login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is generic 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TELO@tuitionexchange.org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Password is the same for all  TELO14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If you have documents you are willing to share – please share with Janet for posting to our Resource area </a:t>
            </a: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 HINT:  If you ever get lost – click on the TE Logo to get home!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9A9C-4540-452D-9646-EA8334B1592A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5152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Training Calendar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1911"/>
            <a:ext cx="8596668" cy="4197097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Checkout the homepage of the TE website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calendar is constantly being updated – we encourage you to check often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Webinars are scheduled for the second Thursday of the month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Check out the TE Training calendar on the front page of our website for registration details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Webinars are free to all TELO’s 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Webinar are recorded and posted inside the Resources bucket </a:t>
            </a: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Handouts and power points can be found there as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D1C7-159C-4E1A-AA5C-C99037C10B19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0872"/>
          </a:xfrm>
        </p:spPr>
        <p:txBody>
          <a:bodyPr/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 Training Calendar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5025"/>
            <a:ext cx="8596668" cy="5184648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In-person training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 registration costs this is a part of your membership dues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Cost of transportation and lodging responsibility of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member/traveler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Agenda focus is TELO responsibilities and tasks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Early Fall – upper Midwest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Late Fall – Southwestern 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Mid-Spring – South </a:t>
            </a:r>
          </a:p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HINT:  The in-person workshops provide great networking opportunities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6262-FA4D-4933-BAC2-CFFA8B6ABFB3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Let’s recap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7593"/>
            <a:ext cx="8596668" cy="4733770"/>
          </a:xfrm>
        </p:spPr>
        <p:txBody>
          <a:bodyPr/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 Board Meeting Action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Export/Import 3 (E/I3)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Double Credit 3 (DC3)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 Co-Op Program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Website in-brief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 training calendar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4B1-4595-44CE-96E4-8642AFF32588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61616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Thank you for attending </a:t>
            </a:r>
            <a:b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Join us for our next webinar on September 11 </a:t>
            </a:r>
            <a:b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“Completing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Annual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Report"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registration is now available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29" y="3228848"/>
            <a:ext cx="5010913" cy="2910681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1CD9-EE51-4FA9-997B-CC925989F8B4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1144"/>
          </a:xfrm>
        </p:spPr>
        <p:txBody>
          <a:bodyPr/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Today’s Focus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4208"/>
            <a:ext cx="8596668" cy="2953512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Board Meeting Action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Export/Import 3 (E/I3)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Double Credit 3 (DC3)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Co-Op Program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 in-brief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training calendar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Wrap-up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A1D5-5959-40FB-9C70-45D902734BC3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136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Board Meeting Action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6465"/>
            <a:ext cx="8596668" cy="4614898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member expectations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January,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AD8C-2DBB-4EDF-98D5-AA9330AD53C6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pPr algn="r"/>
            <a:r>
              <a:rPr lang="en-US" smtClean="0"/>
              <a:t>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member expectations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057"/>
            <a:ext cx="8596668" cy="44503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Satisfactory Administrative Standing</a:t>
            </a:r>
          </a:p>
          <a:p>
            <a:pPr lvl="1">
              <a:spcBef>
                <a:spcPts val="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Reviewed annually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lvl="1">
              <a:spcBef>
                <a:spcPts val="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Dues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 Fees Invoices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Membership Dues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 Due July 1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Participation Fees Statement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ue when Annual Report is filed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Reports filed timely</a:t>
            </a:r>
          </a:p>
          <a:p>
            <a:pPr lvl="2">
              <a:spcBef>
                <a:spcPts val="0"/>
              </a:spcBef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Annual Report   Due by October 30, 2014</a:t>
            </a:r>
          </a:p>
          <a:p>
            <a:pPr lvl="2">
              <a:spcBef>
                <a:spcPts val="0"/>
              </a:spcBef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Balance Sheet   Available once your Annual Report is filed</a:t>
            </a:r>
          </a:p>
          <a:p>
            <a:pPr lvl="2">
              <a:spcBef>
                <a:spcPts val="0"/>
              </a:spcBef>
            </a:pP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HINT:  Wait to file your Annual Report until after CENSUS Day on your campus.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9303-A2E8-4CCC-A86A-5D26BDAC26AF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4048"/>
            <a:ext cx="8596668" cy="713232"/>
          </a:xfrm>
        </p:spPr>
        <p:txBody>
          <a:bodyPr>
            <a:normAutofit fontScale="90000"/>
          </a:bodyPr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Export/Import 3 (E/I3)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1016"/>
            <a:ext cx="8596668" cy="5129783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EI3 (Export/Import 3)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(Motion 1)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mended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 accepted by the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Allow each member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egardless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of Export standing (good standing, alert status or restriction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Opportunity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to export up to three new students each academic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Begins with the 2014-15 academic year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Update your TE profile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Item 7 </a:t>
            </a: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Yes, means you will participate</a:t>
            </a: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No, means you will NOT participate</a:t>
            </a:r>
          </a:p>
          <a:p>
            <a:pPr lvl="2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HINT:  If your school signs up–be sure to share this new opportunity with your eligible employees and your Enrollment Management staff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B1FB-C878-4FAB-B3F4-85F133598D70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8596668" cy="853440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Export/Import 3 continued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4129"/>
            <a:ext cx="8596668" cy="5017234"/>
          </a:xfrm>
        </p:spPr>
        <p:txBody>
          <a:bodyPr>
            <a:normAutofit/>
          </a:bodyPr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Member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annual expectations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If exporting students on the E/I3 options</a:t>
            </a: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Shall award TE scholarships to at least an equal number of eligible admitted students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student is admitted,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school must </a:t>
            </a:r>
            <a:r>
              <a:rPr lang="en-US" u="sng">
                <a:latin typeface="Arial" panose="020B0604020202020204" pitchFamily="34" charset="0"/>
                <a:cs typeface="Arial" panose="020B0604020202020204" pitchFamily="34" charset="0"/>
              </a:rPr>
              <a:t>offer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 scholarship 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key word is offer</a:t>
            </a:r>
          </a:p>
          <a:p>
            <a:pPr lvl="3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student may decline and you still met the annual expectation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member school choice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obligated to offer this option 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import TE candidates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Importing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school is under no obligation to grant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students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special consideration regarding admission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HINT:  Offer means the student is awarded the TE scholarship – it does not mean the student accepts it and attends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4CD0-A670-46E6-9B84-8C6B1BF01F30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Export/Import 3 continued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8177"/>
            <a:ext cx="8596668" cy="4633186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For the TE member schools exporting under this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provision is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Obligated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to award TE scholarships to at least an equal number of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imports</a:t>
            </a: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For example, the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school exports two students under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E/I 3 provision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exporting school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is obliged 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award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at least two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imports to accepted TE candidates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Tracking of Export/Import 3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Central is working on making programming changes – stay tuned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Want to know which schools signed up for E/I3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TELO homepage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Left side in the blue section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REPORTS section</a:t>
            </a:r>
          </a:p>
          <a:p>
            <a:pPr lvl="2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Last report – E/I 3 Participants 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F4C9-FF4F-45E3-AAA1-64263B4EA571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8848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Export/Import continued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2456"/>
            <a:ext cx="8596668" cy="5020056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If a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designated EI3 student export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becomes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ineligible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this does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not provide the TE school with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opportunity to replace that student</a:t>
            </a: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schools are not able 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substitute or replace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ineligible student 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Maximum of 12 E/I 3 TE awards during any four year period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TE Board of Directors will review this programming change at the January, 2017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Central may ask TE Member schools for additional information regarding this program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94B-AE4A-4112-AD54-93F6F1908795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pPr algn="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Double Credit 3 (DC3)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3312"/>
            <a:ext cx="8596668" cy="5047487"/>
          </a:xfrm>
        </p:spPr>
        <p:txBody>
          <a:bodyPr>
            <a:normAutofit/>
          </a:bodyPr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DC 3 (Double Credit 3)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(Motion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mended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 accepted by the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Allows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each member institution: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pportunity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double count up to three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import students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each academic year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egardless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of Export standing (good standing, alert status or restriction)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Begins with the 2014-15 academic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TE member schools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are not obligated to participate in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DC 3 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school is in a status other than Satisfactory, it does provide the school with a double credit option</a:t>
            </a:r>
          </a:p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HINT:  Schools receive one extra credit per semester – coordinate your exchange names with other Exchange coordinators and be sure to share this with your Enrollment Management Staff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F5B9-EEC5-42C5-A858-7CEEECA59038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BEF-AB69-4289-95BA-EF72D856D5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5896</TotalTime>
  <Words>1253</Words>
  <Application>Microsoft Office PowerPoint</Application>
  <PresentationFormat>Widescreen</PresentationFormat>
  <Paragraphs>198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Understanding Tuition Exchange Changes </vt:lpstr>
      <vt:lpstr>Today’s Focus</vt:lpstr>
      <vt:lpstr>TE Board Meeting Action</vt:lpstr>
      <vt:lpstr> TE member expectations</vt:lpstr>
      <vt:lpstr>Export/Import 3 (E/I3) </vt:lpstr>
      <vt:lpstr>Export/Import 3 continued</vt:lpstr>
      <vt:lpstr>Export/Import 3 continued</vt:lpstr>
      <vt:lpstr>Export/Import continued</vt:lpstr>
      <vt:lpstr>Double Credit 3 (DC3)</vt:lpstr>
      <vt:lpstr>Double Credit 3 continued</vt:lpstr>
      <vt:lpstr>Double Credit 3 continued </vt:lpstr>
      <vt:lpstr>TE Co-Op Program</vt:lpstr>
      <vt:lpstr>General Program Notes</vt:lpstr>
      <vt:lpstr>Website in brief</vt:lpstr>
      <vt:lpstr>TE Training Calendar</vt:lpstr>
      <vt:lpstr>TE Training Calendar</vt:lpstr>
      <vt:lpstr>Let’s recap</vt:lpstr>
      <vt:lpstr>Thank you for attending  Join us for our next webinar on September 11  “Completing the Annual Report" registration is now available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Tuition Exchange Changes</dc:title>
  <dc:creator>Janet Dodson</dc:creator>
  <cp:lastModifiedBy>Janet Dodson</cp:lastModifiedBy>
  <cp:revision>40</cp:revision>
  <cp:lastPrinted>2014-08-05T16:49:44Z</cp:lastPrinted>
  <dcterms:created xsi:type="dcterms:W3CDTF">2014-07-11T23:06:26Z</dcterms:created>
  <dcterms:modified xsi:type="dcterms:W3CDTF">2014-08-14T03:57:46Z</dcterms:modified>
  <cp:contentStatus/>
</cp:coreProperties>
</file>